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0710D-9D55-C34B-9AB3-C2BD8007691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E5C4F-8CAF-E74D-BE09-4AB996EB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31AA-878A-A54E-AC0F-1F43E9E36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7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0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FEC2D3-AF5D-B74F-8053-7E1FCEE1B1B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D89DA13-3C40-F749-A240-0888CD54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E3AFB-94CF-3864-A9E6-E7FF13B1BE4A}"/>
              </a:ext>
            </a:extLst>
          </p:cNvPr>
          <p:cNvSpPr txBox="1"/>
          <p:nvPr/>
        </p:nvSpPr>
        <p:spPr>
          <a:xfrm>
            <a:off x="3520088" y="308328"/>
            <a:ext cx="8554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0" u="none" strike="noStrike" dirty="0">
                <a:solidFill>
                  <a:srgbClr val="0D0D0D"/>
                </a:solidFill>
                <a:effectLst/>
                <a:latin typeface="Söhne"/>
              </a:rPr>
              <a:t>Aaliyah </a:t>
            </a:r>
            <a:r>
              <a:rPr lang="en-GB" sz="3200" b="1" dirty="0" err="1">
                <a:solidFill>
                  <a:srgbClr val="0D0D0D"/>
                </a:solidFill>
                <a:latin typeface="Söhne"/>
              </a:rPr>
              <a:t>Salemi</a:t>
            </a:r>
            <a:r>
              <a:rPr lang="en-GB" sz="3200" b="1" dirty="0">
                <a:solidFill>
                  <a:srgbClr val="0D0D0D"/>
                </a:solidFill>
                <a:latin typeface="Söhne"/>
              </a:rPr>
              <a:t>            </a:t>
            </a:r>
            <a:r>
              <a:rPr lang="en-GB" sz="3200" b="1" i="0" u="none" strike="noStrike" dirty="0">
                <a:solidFill>
                  <a:srgbClr val="0D0D0D"/>
                </a:solidFill>
                <a:effectLst/>
                <a:latin typeface="Söhne"/>
              </a:rPr>
              <a:t>Strategic Planning Manager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3C6BC-98C6-3FD1-825F-370B3BB2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00" y="109793"/>
            <a:ext cx="1702651" cy="2409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E43C1-2A6B-442A-E086-896424D462FA}"/>
              </a:ext>
            </a:extLst>
          </p:cNvPr>
          <p:cNvSpPr txBox="1"/>
          <p:nvPr/>
        </p:nvSpPr>
        <p:spPr>
          <a:xfrm>
            <a:off x="148590" y="2306970"/>
            <a:ext cx="3236171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Age</a:t>
            </a:r>
            <a:r>
              <a:rPr lang="en-GB" sz="11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n-GB" sz="1100" dirty="0">
                <a:solidFill>
                  <a:srgbClr val="0D0D0D"/>
                </a:solidFill>
                <a:latin typeface="Söhne"/>
              </a:rPr>
              <a:t>38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Income</a:t>
            </a:r>
            <a:r>
              <a:rPr lang="en-GB" sz="11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n-GB" sz="1100" dirty="0">
                <a:solidFill>
                  <a:srgbClr val="0D0D0D"/>
                </a:solidFill>
                <a:latin typeface="Söhne"/>
              </a:rPr>
              <a:t>85k per year </a:t>
            </a:r>
            <a:endParaRPr lang="en-GB" sz="110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Job Title</a:t>
            </a:r>
            <a:r>
              <a:rPr lang="en-GB" sz="1100" i="0" u="none" strike="noStrike" dirty="0">
                <a:solidFill>
                  <a:srgbClr val="0D0D0D"/>
                </a:solidFill>
                <a:effectLst/>
                <a:latin typeface="Söhne"/>
              </a:rPr>
              <a:t>: Strategic Planning Manager for HSBC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Education: </a:t>
            </a:r>
            <a:r>
              <a:rPr lang="en-GB" sz="1100" b="0" i="0" u="none" strike="noStrike" dirty="0">
                <a:solidFill>
                  <a:srgbClr val="0D0D0D"/>
                </a:solidFill>
                <a:effectLst/>
                <a:latin typeface="Söhne"/>
              </a:rPr>
              <a:t>MBA with a focus on Strategic Management from a UK institution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1" i="0" u="none" strike="noStrike" dirty="0">
                <a:solidFill>
                  <a:srgbClr val="0D0D0D"/>
                </a:solidFill>
                <a:effectLst/>
                <a:latin typeface="Söhne"/>
              </a:rPr>
              <a:t>Work Experience: </a:t>
            </a:r>
            <a:r>
              <a:rPr lang="en-GB" sz="1100" b="0" i="0" u="none" strike="noStrike" dirty="0">
                <a:solidFill>
                  <a:srgbClr val="0D0D0D"/>
                </a:solidFill>
                <a:effectLst/>
                <a:latin typeface="Söhne"/>
              </a:rPr>
              <a:t>Boasts 10 years of experience in strategic planning and leadership roles </a:t>
            </a:r>
            <a:r>
              <a:rPr lang="en-GB" sz="1100" dirty="0">
                <a:solidFill>
                  <a:srgbClr val="0D0D0D"/>
                </a:solidFill>
                <a:latin typeface="Söhne"/>
              </a:rPr>
              <a:t>for HSBC</a:t>
            </a:r>
            <a:r>
              <a:rPr lang="en-GB" sz="1100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AA0016-8013-2BF3-969B-69E3FCEE1CEB}"/>
              </a:ext>
            </a:extLst>
          </p:cNvPr>
          <p:cNvGrpSpPr/>
          <p:nvPr/>
        </p:nvGrpSpPr>
        <p:grpSpPr>
          <a:xfrm>
            <a:off x="270725" y="4301244"/>
            <a:ext cx="2673083" cy="1609088"/>
            <a:chOff x="9518917" y="4558102"/>
            <a:chExt cx="2535719" cy="15593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31CA7A-CB96-FDC0-E663-EE87B1092F00}"/>
                </a:ext>
              </a:extLst>
            </p:cNvPr>
            <p:cNvSpPr txBox="1"/>
            <p:nvPr/>
          </p:nvSpPr>
          <p:spPr>
            <a:xfrm>
              <a:off x="9518918" y="4558102"/>
              <a:ext cx="2535718" cy="134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English – Read / Write </a:t>
              </a:r>
            </a:p>
            <a:p>
              <a:br>
                <a:rPr lang="en-US" sz="1200" dirty="0"/>
              </a:br>
              <a:endParaRPr lang="en-US" sz="1200" dirty="0"/>
            </a:p>
            <a:p>
              <a:r>
                <a:rPr lang="en-US" sz="1200" b="1" dirty="0"/>
                <a:t>Arabic- Read / Write</a:t>
              </a:r>
            </a:p>
            <a:p>
              <a:endParaRPr lang="en-US" sz="1200" dirty="0"/>
            </a:p>
            <a:p>
              <a:br>
                <a:rPr lang="en-US" sz="1200" dirty="0"/>
              </a:br>
              <a:r>
                <a:rPr lang="en-US" sz="1200" b="1" dirty="0"/>
                <a:t>Farsi/Dari  Read / Write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BE409D-34AA-BCD8-EEEA-60075293A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8917" y="4834100"/>
              <a:ext cx="2436008" cy="21939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D11C8B-C8F2-8C3D-B3DF-5BBA2B6C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8917" y="5386376"/>
              <a:ext cx="2436008" cy="2193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C4C4153-225C-EFCE-61F3-2B5229E5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8917" y="5898074"/>
              <a:ext cx="2436008" cy="21939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FCBF7D-EFC0-CF41-0043-E22A61348EC8}"/>
              </a:ext>
            </a:extLst>
          </p:cNvPr>
          <p:cNvGrpSpPr/>
          <p:nvPr/>
        </p:nvGrpSpPr>
        <p:grpSpPr>
          <a:xfrm>
            <a:off x="3610162" y="1285000"/>
            <a:ext cx="3851099" cy="1015663"/>
            <a:chOff x="263701" y="1334509"/>
            <a:chExt cx="3851099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972087-5313-B833-B1EA-2B62AD994AC1}"/>
                </a:ext>
              </a:extLst>
            </p:cNvPr>
            <p:cNvSpPr txBox="1"/>
            <p:nvPr/>
          </p:nvSpPr>
          <p:spPr>
            <a:xfrm>
              <a:off x="988740" y="1334509"/>
              <a:ext cx="312606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Current Daily Work Environment: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0D0D0D"/>
                  </a:solidFill>
                  <a:latin typeface="Söhne"/>
                </a:rPr>
                <a:t>Takes part</a:t>
              </a: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 in high-level strategic planning and decision-making on a daily bases</a:t>
              </a:r>
              <a:r>
                <a:rPr lang="en-GB" sz="1200" dirty="0">
                  <a:solidFill>
                    <a:srgbClr val="0D0D0D"/>
                  </a:solidFill>
                  <a:latin typeface="Söhne"/>
                </a:rPr>
                <a:t>.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Participates in cross-functional leadership meetings and interfaces with various teams</a:t>
              </a:r>
            </a:p>
          </p:txBody>
        </p:sp>
        <p:pic>
          <p:nvPicPr>
            <p:cNvPr id="16" name="Picture 4" descr="🏢 Office Building Emoji (U+1F3E2/U+E038) | Emoji, Office building, All  emoji">
              <a:extLst>
                <a:ext uri="{FF2B5EF4-FFF2-40B4-BE49-F238E27FC236}">
                  <a16:creationId xmlns:a16="http://schemas.microsoft.com/office/drawing/2014/main" id="{CC5B0A81-9C9E-A2E0-9882-6AE30D3F0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701" y="1597572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AD4E9F-AB98-94BF-9CE4-2EE97E10A9E1}"/>
              </a:ext>
            </a:extLst>
          </p:cNvPr>
          <p:cNvGrpSpPr/>
          <p:nvPr/>
        </p:nvGrpSpPr>
        <p:grpSpPr>
          <a:xfrm>
            <a:off x="3653866" y="2473842"/>
            <a:ext cx="3895705" cy="1384995"/>
            <a:chOff x="219095" y="2871316"/>
            <a:chExt cx="3895705" cy="13849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7CBE6A-8086-5D44-A285-84922C485D58}"/>
                </a:ext>
              </a:extLst>
            </p:cNvPr>
            <p:cNvSpPr txBox="1"/>
            <p:nvPr/>
          </p:nvSpPr>
          <p:spPr>
            <a:xfrm>
              <a:off x="988740" y="2871316"/>
              <a:ext cx="312606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Experience with tools and Technologies: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Comfortable with business intelligence tools like SAP BusinessObjects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Regularly uses executive dashboards for monitoring key performance indicators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Familiar with project management tools to track organizational initiatives</a:t>
              </a:r>
            </a:p>
          </p:txBody>
        </p:sp>
        <p:pic>
          <p:nvPicPr>
            <p:cNvPr id="19" name="Picture 2" descr="laptop&quot; Emoji - Download for free – Iconduck">
              <a:extLst>
                <a:ext uri="{FF2B5EF4-FFF2-40B4-BE49-F238E27FC236}">
                  <a16:creationId xmlns:a16="http://schemas.microsoft.com/office/drawing/2014/main" id="{D19130C4-E048-2181-36C1-B9A7FA15F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95" y="3270581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114CFB-F508-165B-16A8-B94DEB43AE96}"/>
              </a:ext>
            </a:extLst>
          </p:cNvPr>
          <p:cNvGrpSpPr/>
          <p:nvPr/>
        </p:nvGrpSpPr>
        <p:grpSpPr>
          <a:xfrm>
            <a:off x="3520088" y="3950205"/>
            <a:ext cx="3941173" cy="1384995"/>
            <a:chOff x="173628" y="4670959"/>
            <a:chExt cx="3941173" cy="13849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FDC700-9E75-BBC4-87FC-78F427269CA7}"/>
                </a:ext>
              </a:extLst>
            </p:cNvPr>
            <p:cNvSpPr txBox="1"/>
            <p:nvPr/>
          </p:nvSpPr>
          <p:spPr>
            <a:xfrm>
              <a:off x="988741" y="4670959"/>
              <a:ext cx="31260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Goals 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Aims to contribute to organizational growth and success through strategic planning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Interested in influencing strategic initiatives and driving organizational innovation in the future</a:t>
              </a:r>
            </a:p>
            <a:p>
              <a:endParaRPr lang="en-US" sz="1200" dirty="0"/>
            </a:p>
          </p:txBody>
        </p:sp>
        <p:pic>
          <p:nvPicPr>
            <p:cNvPr id="22" name="Picture 6" descr="🎯 Bullseye Emoji, Dart Emoji">
              <a:extLst>
                <a:ext uri="{FF2B5EF4-FFF2-40B4-BE49-F238E27FC236}">
                  <a16:creationId xmlns:a16="http://schemas.microsoft.com/office/drawing/2014/main" id="{5C746DC1-738C-903E-C319-1EEA768D9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28" y="4883660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ECB9EB-0791-CA32-DF24-4DB65D4D22BA}"/>
              </a:ext>
            </a:extLst>
          </p:cNvPr>
          <p:cNvGrpSpPr/>
          <p:nvPr/>
        </p:nvGrpSpPr>
        <p:grpSpPr>
          <a:xfrm>
            <a:off x="3479993" y="5203652"/>
            <a:ext cx="4250727" cy="1384995"/>
            <a:chOff x="4862372" y="1199300"/>
            <a:chExt cx="4250727" cy="13849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CD95DA-4560-9CF0-AAC0-C1C89058795E}"/>
                </a:ext>
              </a:extLst>
            </p:cNvPr>
            <p:cNvSpPr txBox="1"/>
            <p:nvPr/>
          </p:nvSpPr>
          <p:spPr>
            <a:xfrm>
              <a:off x="5658339" y="1199300"/>
              <a:ext cx="3454760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u="sng" dirty="0">
                  <a:solidFill>
                    <a:srgbClr val="0D0D0D"/>
                  </a:solidFill>
                  <a:latin typeface="Söhne"/>
                </a:rPr>
                <a:t>Unique</a:t>
              </a:r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 Traits: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Visionary and strategic thinker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Likes concise and visually impactful presentations of data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0D0D0D"/>
                  </a:solidFill>
                  <a:latin typeface="Söhne"/>
                </a:rPr>
                <a:t>Likes to take part</a:t>
              </a: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 in continuous learning to stay abreast of industry trends and business innovations</a:t>
              </a:r>
            </a:p>
          </p:txBody>
        </p:sp>
        <p:pic>
          <p:nvPicPr>
            <p:cNvPr id="25" name="Picture 8" descr="🧍 Person Standing Emoji">
              <a:extLst>
                <a:ext uri="{FF2B5EF4-FFF2-40B4-BE49-F238E27FC236}">
                  <a16:creationId xmlns:a16="http://schemas.microsoft.com/office/drawing/2014/main" id="{F48A9DC3-DC63-EBC9-B22C-5E9D23F8B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372" y="1496374"/>
              <a:ext cx="670537" cy="670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8841A3-9069-5465-4FFA-A46A962E24B0}"/>
              </a:ext>
            </a:extLst>
          </p:cNvPr>
          <p:cNvGrpSpPr/>
          <p:nvPr/>
        </p:nvGrpSpPr>
        <p:grpSpPr>
          <a:xfrm>
            <a:off x="7751476" y="3683574"/>
            <a:ext cx="3911144" cy="1015663"/>
            <a:chOff x="4876706" y="3105885"/>
            <a:chExt cx="3911144" cy="10156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2F5E8B-460B-86D6-BCA3-784193F64C4D}"/>
                </a:ext>
              </a:extLst>
            </p:cNvPr>
            <p:cNvSpPr txBox="1"/>
            <p:nvPr/>
          </p:nvSpPr>
          <p:spPr>
            <a:xfrm>
              <a:off x="5661790" y="3105885"/>
              <a:ext cx="31260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Preferred Learning Style: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Appreciates executive education programs for ongoing professional development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Collaborates with mentors to gain insights into strategic leadership</a:t>
              </a:r>
            </a:p>
          </p:txBody>
        </p:sp>
        <p:pic>
          <p:nvPicPr>
            <p:cNvPr id="28" name="Picture 10" descr="Writing Hand Emoji (U+270D, U+FE0F)">
              <a:extLst>
                <a:ext uri="{FF2B5EF4-FFF2-40B4-BE49-F238E27FC236}">
                  <a16:creationId xmlns:a16="http://schemas.microsoft.com/office/drawing/2014/main" id="{142C718C-F34C-4B9E-B54F-E41E26C61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06" y="3270787"/>
              <a:ext cx="648588" cy="64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3803DD-49A9-778B-4336-39F51F6269C1}"/>
              </a:ext>
            </a:extLst>
          </p:cNvPr>
          <p:cNvGrpSpPr/>
          <p:nvPr/>
        </p:nvGrpSpPr>
        <p:grpSpPr>
          <a:xfrm>
            <a:off x="7765556" y="4970934"/>
            <a:ext cx="3945980" cy="1200329"/>
            <a:chOff x="4757825" y="4621976"/>
            <a:chExt cx="3945980" cy="12003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0E8214-C9D6-4FD7-75AE-C381A87AF66F}"/>
                </a:ext>
              </a:extLst>
            </p:cNvPr>
            <p:cNvSpPr txBox="1"/>
            <p:nvPr/>
          </p:nvSpPr>
          <p:spPr>
            <a:xfrm>
              <a:off x="5638022" y="4621976"/>
              <a:ext cx="30657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GB" sz="1200" b="1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Hobbies and Interests: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Enjoys reading leadership and strategy-focused books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Actively participates in industry conferences and networking events</a:t>
              </a:r>
            </a:p>
          </p:txBody>
        </p:sp>
        <p:pic>
          <p:nvPicPr>
            <p:cNvPr id="31" name="Picture 12" descr="Download Hobby Picture Emoji Free Download Image HQ PNG Image | FreePNGImg">
              <a:extLst>
                <a:ext uri="{FF2B5EF4-FFF2-40B4-BE49-F238E27FC236}">
                  <a16:creationId xmlns:a16="http://schemas.microsoft.com/office/drawing/2014/main" id="{4F0C4CC5-0730-5F56-05B8-EE04ACAF4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7825" y="4890456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722420-00AD-6F2B-4F08-2F20815D9E0C}"/>
              </a:ext>
            </a:extLst>
          </p:cNvPr>
          <p:cNvGrpSpPr/>
          <p:nvPr/>
        </p:nvGrpSpPr>
        <p:grpSpPr>
          <a:xfrm>
            <a:off x="7836095" y="1369520"/>
            <a:ext cx="4164479" cy="1754326"/>
            <a:chOff x="4822068" y="1477799"/>
            <a:chExt cx="4164479" cy="175432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522B62-060E-B500-B676-8107A3896EDC}"/>
                </a:ext>
              </a:extLst>
            </p:cNvPr>
            <p:cNvSpPr txBox="1"/>
            <p:nvPr/>
          </p:nvSpPr>
          <p:spPr>
            <a:xfrm>
              <a:off x="5558544" y="1477799"/>
              <a:ext cx="3428003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b="1" i="0" u="sng" strike="noStrike" dirty="0">
                  <a:solidFill>
                    <a:srgbClr val="0D0D0D"/>
                  </a:solidFill>
                  <a:effectLst/>
                  <a:latin typeface="Söhne"/>
                </a:rPr>
                <a:t>Challenges:</a:t>
              </a:r>
              <a:endParaRPr lang="en-GB" sz="1200" b="0" i="0" u="sng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algn="l"/>
              <a:r>
                <a:rPr lang="en-GB" sz="1200" b="1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Overcoming Information Overload: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Managing data-rich reports for strategic decision-making.</a:t>
              </a:r>
            </a:p>
            <a:p>
              <a:pPr algn="l"/>
              <a:r>
                <a:rPr lang="en-GB" sz="1200" b="1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Aligning Reports with Strategic Objectives: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Ensuring population reports contribute to strategic goals.</a:t>
              </a:r>
            </a:p>
            <a:p>
              <a:pPr algn="l"/>
              <a:r>
                <a:rPr lang="en-GB" sz="1200" b="1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Staying Informed on Industry Trends:</a:t>
              </a:r>
              <a:endParaRPr lang="en-GB" sz="1200" b="0" i="0" u="none" strike="noStrike" dirty="0">
                <a:solidFill>
                  <a:srgbClr val="0D0D0D"/>
                </a:solidFill>
                <a:effectLst/>
                <a:latin typeface="Söhne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b="0" i="0" u="none" strike="noStrike" dirty="0">
                  <a:solidFill>
                    <a:srgbClr val="0D0D0D"/>
                  </a:solidFill>
                  <a:effectLst/>
                  <a:latin typeface="Söhne"/>
                </a:rPr>
                <a:t>Continuous learning for industry insights.</a:t>
              </a:r>
            </a:p>
          </p:txBody>
        </p:sp>
        <p:pic>
          <p:nvPicPr>
            <p:cNvPr id="34" name="Picture 18" descr="🛠️ Hammer And Wrench Emoji">
              <a:extLst>
                <a:ext uri="{FF2B5EF4-FFF2-40B4-BE49-F238E27FC236}">
                  <a16:creationId xmlns:a16="http://schemas.microsoft.com/office/drawing/2014/main" id="{FA4AB0F7-ABF1-AF12-42D6-94C9440B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068" y="2394296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5E7517-7142-2216-5037-B44DB6B4542B}"/>
              </a:ext>
            </a:extLst>
          </p:cNvPr>
          <p:cNvCxnSpPr>
            <a:cxnSpLocks/>
          </p:cNvCxnSpPr>
          <p:nvPr/>
        </p:nvCxnSpPr>
        <p:spPr>
          <a:xfrm flipH="1">
            <a:off x="7663166" y="1129026"/>
            <a:ext cx="5132" cy="5482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111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{CEF3B645-68ED-2740-887B-35BE4109E4A1}tf10001124_mac</Template>
  <TotalTime>2</TotalTime>
  <Words>261</Words>
  <Application>Microsoft Macintosh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Söhne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Madina Ibrahimi (Student)</dc:creator>
  <cp:lastModifiedBy>Madina Ibrahimi (Student)</cp:lastModifiedBy>
  <cp:revision>2</cp:revision>
  <dcterms:created xsi:type="dcterms:W3CDTF">2024-02-27T20:51:12Z</dcterms:created>
  <dcterms:modified xsi:type="dcterms:W3CDTF">2024-02-27T20:53:43Z</dcterms:modified>
</cp:coreProperties>
</file>