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6"/>
    <p:restoredTop sz="94692"/>
  </p:normalViewPr>
  <p:slideViewPr>
    <p:cSldViewPr snapToGrid="0">
      <p:cViewPr>
        <p:scale>
          <a:sx n="86" d="100"/>
          <a:sy n="86" d="100"/>
        </p:scale>
        <p:origin x="17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7AFD-41AE-EF48-9387-A594354D3B3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31AA-878A-A54E-AC0F-1F43E9E3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5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8AE9F0C-63FA-F447-B1CE-4C2F01B3B19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7278E81-CE68-794E-8448-D0429B2F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3233F-1DED-A7AE-EE26-9BEA6EEF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0" y="164791"/>
            <a:ext cx="1761536" cy="265198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F3483-2C8F-D25C-677B-94235AADF2C5}"/>
              </a:ext>
            </a:extLst>
          </p:cNvPr>
          <p:cNvSpPr txBox="1"/>
          <p:nvPr/>
        </p:nvSpPr>
        <p:spPr>
          <a:xfrm>
            <a:off x="335661" y="30452"/>
            <a:ext cx="971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0" u="none" strike="noStrike" dirty="0">
                <a:solidFill>
                  <a:srgbClr val="0D0D0D"/>
                </a:solidFill>
                <a:effectLst/>
                <a:latin typeface="Söhne"/>
              </a:rPr>
              <a:t>Data Analyst                                                   Sarah Ali </a:t>
            </a:r>
            <a:endParaRPr lang="en-US" sz="3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8869D0-96D7-6B35-66AD-8075D6B48CB0}"/>
              </a:ext>
            </a:extLst>
          </p:cNvPr>
          <p:cNvGrpSpPr/>
          <p:nvPr/>
        </p:nvGrpSpPr>
        <p:grpSpPr>
          <a:xfrm>
            <a:off x="245804" y="2059204"/>
            <a:ext cx="3895705" cy="1384995"/>
            <a:chOff x="219095" y="2871316"/>
            <a:chExt cx="3895705" cy="13849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678A29-087B-1DE4-D564-E39DA368C4B8}"/>
                </a:ext>
              </a:extLst>
            </p:cNvPr>
            <p:cNvSpPr txBox="1"/>
            <p:nvPr/>
          </p:nvSpPr>
          <p:spPr>
            <a:xfrm>
              <a:off x="988740" y="2871316"/>
              <a:ext cx="312606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Experience with tools and Technologies: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Experienced  in data visualization tools like Tableau and Power BI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0D0D0D"/>
                  </a:solidFill>
                  <a:latin typeface="Söhne"/>
                </a:rPr>
                <a:t>Good understanding</a:t>
              </a: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 with statistical analysis software such as R and Python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Utilizes collaboration tools like Slack and Zoom for effective team communication</a:t>
              </a:r>
            </a:p>
          </p:txBody>
        </p:sp>
        <p:pic>
          <p:nvPicPr>
            <p:cNvPr id="1026" name="Picture 2" descr="laptop&quot; Emoji - Download for free – Iconduck">
              <a:extLst>
                <a:ext uri="{FF2B5EF4-FFF2-40B4-BE49-F238E27FC236}">
                  <a16:creationId xmlns:a16="http://schemas.microsoft.com/office/drawing/2014/main" id="{B7A48E8C-AC9C-C635-D85B-F5EF25A25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95" y="3270581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D4AE71-4E2F-2D84-FFC3-451A9B370380}"/>
              </a:ext>
            </a:extLst>
          </p:cNvPr>
          <p:cNvGrpSpPr/>
          <p:nvPr/>
        </p:nvGrpSpPr>
        <p:grpSpPr>
          <a:xfrm>
            <a:off x="265854" y="859127"/>
            <a:ext cx="3851099" cy="1015663"/>
            <a:chOff x="263701" y="1334509"/>
            <a:chExt cx="3851099" cy="10156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5B87FA-6C59-A811-446B-814EED6214EA}"/>
                </a:ext>
              </a:extLst>
            </p:cNvPr>
            <p:cNvSpPr txBox="1"/>
            <p:nvPr/>
          </p:nvSpPr>
          <p:spPr>
            <a:xfrm>
              <a:off x="988740" y="1334509"/>
              <a:ext cx="312606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Current Daily Work Environment: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Operates remotely </a:t>
              </a:r>
              <a:r>
                <a:rPr lang="en-GB" sz="1200" dirty="0">
                  <a:solidFill>
                    <a:srgbClr val="0D0D0D"/>
                  </a:solidFill>
                  <a:latin typeface="Söhne"/>
                </a:rPr>
                <a:t>and sometimes</a:t>
              </a: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 on-site meetings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Collaborates closely with team members for data-centric projects</a:t>
              </a:r>
            </a:p>
          </p:txBody>
        </p:sp>
        <p:pic>
          <p:nvPicPr>
            <p:cNvPr id="1028" name="Picture 4" descr="🏢 Office Building Emoji (U+1F3E2/U+E038) | Emoji, Office building, All  emoji">
              <a:extLst>
                <a:ext uri="{FF2B5EF4-FFF2-40B4-BE49-F238E27FC236}">
                  <a16:creationId xmlns:a16="http://schemas.microsoft.com/office/drawing/2014/main" id="{25F835FF-CEBB-6423-9602-AA1397C06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701" y="1597572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A13CAE-864E-1820-5CB7-ADCB2D4AAADA}"/>
              </a:ext>
            </a:extLst>
          </p:cNvPr>
          <p:cNvGrpSpPr/>
          <p:nvPr/>
        </p:nvGrpSpPr>
        <p:grpSpPr>
          <a:xfrm>
            <a:off x="297114" y="3591464"/>
            <a:ext cx="3941173" cy="1200329"/>
            <a:chOff x="173628" y="4670959"/>
            <a:chExt cx="3941173" cy="1200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47D870-FC86-54D5-7EA1-5D504E91F267}"/>
                </a:ext>
              </a:extLst>
            </p:cNvPr>
            <p:cNvSpPr txBox="1"/>
            <p:nvPr/>
          </p:nvSpPr>
          <p:spPr>
            <a:xfrm>
              <a:off x="988741" y="4670959"/>
              <a:ext cx="3126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Goals 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Interested in furthering expertise in machine learning and predictive analytics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Aims to assume a leadership role in data science within the next 3 years</a:t>
              </a:r>
            </a:p>
            <a:p>
              <a:endParaRPr lang="en-US" sz="1200" dirty="0"/>
            </a:p>
          </p:txBody>
        </p:sp>
        <p:pic>
          <p:nvPicPr>
            <p:cNvPr id="1030" name="Picture 6" descr="🎯 Bullseye Emoji, Dart Emoji">
              <a:extLst>
                <a:ext uri="{FF2B5EF4-FFF2-40B4-BE49-F238E27FC236}">
                  <a16:creationId xmlns:a16="http://schemas.microsoft.com/office/drawing/2014/main" id="{77E6E56D-92BB-5107-534D-226967D13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28" y="4883660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9F74DC-DADE-6296-E287-A81F35DD5F19}"/>
              </a:ext>
            </a:extLst>
          </p:cNvPr>
          <p:cNvGrpSpPr/>
          <p:nvPr/>
        </p:nvGrpSpPr>
        <p:grpSpPr>
          <a:xfrm>
            <a:off x="299665" y="4663354"/>
            <a:ext cx="3901710" cy="1200329"/>
            <a:chOff x="4862372" y="1148011"/>
            <a:chExt cx="3901710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A08B35-3168-413C-A154-512A42D4B1C7}"/>
                </a:ext>
              </a:extLst>
            </p:cNvPr>
            <p:cNvSpPr txBox="1"/>
            <p:nvPr/>
          </p:nvSpPr>
          <p:spPr>
            <a:xfrm>
              <a:off x="5638022" y="1148011"/>
              <a:ext cx="31260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u="sng" dirty="0">
                  <a:solidFill>
                    <a:srgbClr val="0D0D0D"/>
                  </a:solidFill>
                  <a:latin typeface="Söhne"/>
                </a:rPr>
                <a:t>Unique</a:t>
              </a:r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 Traits: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Detail-oriented and analytical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Enjoys solving problems and identifying patterns in data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Actively seeks to stay updated on the latest data analysis techniques</a:t>
              </a:r>
            </a:p>
          </p:txBody>
        </p:sp>
        <p:pic>
          <p:nvPicPr>
            <p:cNvPr id="1032" name="Picture 8" descr="🧍 Person Standing Emoji">
              <a:extLst>
                <a:ext uri="{FF2B5EF4-FFF2-40B4-BE49-F238E27FC236}">
                  <a16:creationId xmlns:a16="http://schemas.microsoft.com/office/drawing/2014/main" id="{D7DA8F3B-7C55-F24D-C83F-08B44142D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372" y="1496374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E4587-CD9A-5D90-369C-A35D081CFAED}"/>
              </a:ext>
            </a:extLst>
          </p:cNvPr>
          <p:cNvGrpSpPr/>
          <p:nvPr/>
        </p:nvGrpSpPr>
        <p:grpSpPr>
          <a:xfrm>
            <a:off x="4722512" y="2913034"/>
            <a:ext cx="3911144" cy="1200329"/>
            <a:chOff x="4876706" y="3105885"/>
            <a:chExt cx="3911144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6BA98-A3E5-8BB9-7500-FA73EBF57919}"/>
                </a:ext>
              </a:extLst>
            </p:cNvPr>
            <p:cNvSpPr txBox="1"/>
            <p:nvPr/>
          </p:nvSpPr>
          <p:spPr>
            <a:xfrm>
              <a:off x="5661790" y="3105885"/>
              <a:ext cx="3126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Preferred Learning Style: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Prefers hands-on workshops and interactive learning experiences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Subscribes to data science blogs and follows influencers on social media</a:t>
              </a:r>
            </a:p>
            <a:p>
              <a:endParaRPr lang="en-US" sz="1200" dirty="0"/>
            </a:p>
          </p:txBody>
        </p:sp>
        <p:pic>
          <p:nvPicPr>
            <p:cNvPr id="1034" name="Picture 10" descr="Writing Hand Emoji (U+270D, U+FE0F)">
              <a:extLst>
                <a:ext uri="{FF2B5EF4-FFF2-40B4-BE49-F238E27FC236}">
                  <a16:creationId xmlns:a16="http://schemas.microsoft.com/office/drawing/2014/main" id="{80B4858E-CAEC-67C8-9A88-FC8E25F9D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06" y="3270787"/>
              <a:ext cx="648588" cy="64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D89F5A-68A5-868A-0301-36FC413C9555}"/>
              </a:ext>
            </a:extLst>
          </p:cNvPr>
          <p:cNvGrpSpPr/>
          <p:nvPr/>
        </p:nvGrpSpPr>
        <p:grpSpPr>
          <a:xfrm>
            <a:off x="4722512" y="4323956"/>
            <a:ext cx="3945980" cy="1200329"/>
            <a:chOff x="4757825" y="4621976"/>
            <a:chExt cx="3945980" cy="1200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7B493F-CD4C-694C-2DE0-ABA58C32ED81}"/>
                </a:ext>
              </a:extLst>
            </p:cNvPr>
            <p:cNvSpPr txBox="1"/>
            <p:nvPr/>
          </p:nvSpPr>
          <p:spPr>
            <a:xfrm>
              <a:off x="5638022" y="4621976"/>
              <a:ext cx="30657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GB" sz="1200" b="1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Hobbies and Interests: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Enjoys attending data science meetups and webinars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0D0D0D"/>
                  </a:solidFill>
                  <a:latin typeface="Söhne"/>
                </a:rPr>
                <a:t>P</a:t>
              </a: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articipates in online forums like discord to discuss emerging trends in data analysis</a:t>
              </a:r>
            </a:p>
          </p:txBody>
        </p:sp>
        <p:pic>
          <p:nvPicPr>
            <p:cNvPr id="1036" name="Picture 12" descr="Download Hobby Picture Emoji Free Download Image HQ PNG Image | FreePNGImg">
              <a:extLst>
                <a:ext uri="{FF2B5EF4-FFF2-40B4-BE49-F238E27FC236}">
                  <a16:creationId xmlns:a16="http://schemas.microsoft.com/office/drawing/2014/main" id="{0107FA51-E754-E144-7CEA-5736301EC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7825" y="4890456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654874-3BE6-0B58-6230-570EFFD5BFB9}"/>
              </a:ext>
            </a:extLst>
          </p:cNvPr>
          <p:cNvGrpSpPr/>
          <p:nvPr/>
        </p:nvGrpSpPr>
        <p:grpSpPr>
          <a:xfrm>
            <a:off x="9415878" y="4860322"/>
            <a:ext cx="2673083" cy="1609088"/>
            <a:chOff x="9518917" y="4558102"/>
            <a:chExt cx="2535719" cy="15593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938F9C-D21A-423B-3CE1-77184A43C5A8}"/>
                </a:ext>
              </a:extLst>
            </p:cNvPr>
            <p:cNvSpPr txBox="1"/>
            <p:nvPr/>
          </p:nvSpPr>
          <p:spPr>
            <a:xfrm>
              <a:off x="9518918" y="4558102"/>
              <a:ext cx="2535718" cy="134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English – Read / Write </a:t>
              </a:r>
            </a:p>
            <a:p>
              <a:br>
                <a:rPr lang="en-US" sz="1200" dirty="0"/>
              </a:br>
              <a:endParaRPr lang="en-US" sz="1200" dirty="0"/>
            </a:p>
            <a:p>
              <a:r>
                <a:rPr lang="en-US" sz="1200" b="1" dirty="0"/>
                <a:t>Arabic - Read / Write</a:t>
              </a:r>
            </a:p>
            <a:p>
              <a:endParaRPr lang="en-US" sz="1200" dirty="0"/>
            </a:p>
            <a:p>
              <a:br>
                <a:rPr lang="en-US" sz="1200" dirty="0"/>
              </a:br>
              <a:r>
                <a:rPr lang="en-US" sz="1200" b="1" dirty="0"/>
                <a:t>Spanish Read / Write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DE08E8A-1A52-FA3B-607E-0B24C8760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18917" y="4834100"/>
              <a:ext cx="2436008" cy="2193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BD18C5A-898A-8A5F-9A42-C1CA3F11F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18917" y="5386376"/>
              <a:ext cx="2436008" cy="21939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2BBAC5D-548A-87F9-228B-13245AFA8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18917" y="5898074"/>
              <a:ext cx="2436008" cy="21939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749EC-5F4C-96D9-1351-B826B7C0B5FC}"/>
              </a:ext>
            </a:extLst>
          </p:cNvPr>
          <p:cNvGrpSpPr/>
          <p:nvPr/>
        </p:nvGrpSpPr>
        <p:grpSpPr>
          <a:xfrm>
            <a:off x="4729658" y="926119"/>
            <a:ext cx="4468809" cy="1569660"/>
            <a:chOff x="4634764" y="1360971"/>
            <a:chExt cx="4468809" cy="156966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61A2CF-6ECB-5375-8E4F-10C91965338D}"/>
                </a:ext>
              </a:extLst>
            </p:cNvPr>
            <p:cNvSpPr txBox="1"/>
            <p:nvPr/>
          </p:nvSpPr>
          <p:spPr>
            <a:xfrm>
              <a:off x="5495874" y="1360971"/>
              <a:ext cx="3607699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Challenges: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1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Speed vs. Accuracy: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Balancing quick report generation with data accuracy.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1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SQL Complexity: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Managing complex SQL queries, especially with large datasets.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1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Data Integrity: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Ensuring reliability in population reports.</a:t>
              </a:r>
            </a:p>
          </p:txBody>
        </p:sp>
        <p:pic>
          <p:nvPicPr>
            <p:cNvPr id="1042" name="Picture 18" descr="🛠️ Hammer And Wrench Emoji">
              <a:extLst>
                <a:ext uri="{FF2B5EF4-FFF2-40B4-BE49-F238E27FC236}">
                  <a16:creationId xmlns:a16="http://schemas.microsoft.com/office/drawing/2014/main" id="{8CB01BF9-7B76-FDF6-8814-911CDFDD0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764" y="1722401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07D8C5B-6D51-C544-4CD7-E03CAD9B888B}"/>
              </a:ext>
            </a:extLst>
          </p:cNvPr>
          <p:cNvSpPr txBox="1"/>
          <p:nvPr/>
        </p:nvSpPr>
        <p:spPr>
          <a:xfrm>
            <a:off x="9411419" y="2804591"/>
            <a:ext cx="2780581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Age</a:t>
            </a:r>
            <a:r>
              <a:rPr lang="en-GB" sz="11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n-GB" sz="1100" b="0" dirty="0">
                <a:solidFill>
                  <a:srgbClr val="0D0D0D"/>
                </a:solidFill>
                <a:latin typeface="Söhne"/>
              </a:rPr>
              <a:t>28</a:t>
            </a:r>
            <a:endParaRPr lang="en-GB" sz="1100" dirty="0">
              <a:solidFill>
                <a:srgbClr val="0D0D0D"/>
              </a:solidFill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Income</a:t>
            </a:r>
            <a:r>
              <a:rPr lang="en-GB" sz="11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n-GB" sz="1100" dirty="0">
                <a:solidFill>
                  <a:srgbClr val="0D0D0D"/>
                </a:solidFill>
                <a:latin typeface="Söhne"/>
              </a:rPr>
              <a:t>45k per year </a:t>
            </a:r>
            <a:endParaRPr lang="en-GB" sz="110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Job Title</a:t>
            </a:r>
            <a:r>
              <a:rPr lang="en-GB" sz="1100" i="0" u="none" strike="noStrike" dirty="0">
                <a:solidFill>
                  <a:srgbClr val="0D0D0D"/>
                </a:solidFill>
                <a:effectLst/>
                <a:latin typeface="Söhne"/>
              </a:rPr>
              <a:t>: Population Data Analyst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Education: </a:t>
            </a:r>
            <a:r>
              <a:rPr lang="en-GB" sz="1100" b="0" i="0" u="none" strike="noStrike" dirty="0">
                <a:solidFill>
                  <a:srgbClr val="0D0D0D"/>
                </a:solidFill>
                <a:effectLst/>
                <a:latin typeface="Söhne"/>
              </a:rPr>
              <a:t>Bachelor's degree in Statistics Brunel university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Work Experience: </a:t>
            </a:r>
            <a:r>
              <a:rPr lang="en-GB" sz="1100" b="0" i="0" u="none" strike="noStrike" dirty="0">
                <a:solidFill>
                  <a:srgbClr val="0D0D0D"/>
                </a:solidFill>
                <a:effectLst/>
                <a:latin typeface="Söhne"/>
              </a:rPr>
              <a:t>5 years of experience </a:t>
            </a:r>
            <a:r>
              <a:rPr lang="en-GB" sz="1100" dirty="0">
                <a:solidFill>
                  <a:srgbClr val="0D0D0D"/>
                </a:solidFill>
                <a:latin typeface="Söhne"/>
              </a:rPr>
              <a:t>as </a:t>
            </a:r>
            <a:r>
              <a:rPr lang="en-GB" sz="1100" b="0" i="0" u="none" strike="noStrike" dirty="0">
                <a:solidFill>
                  <a:srgbClr val="0D0D0D"/>
                </a:solidFill>
                <a:effectLst/>
                <a:latin typeface="Söhne"/>
              </a:rPr>
              <a:t>data analysis at Bupa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ED7900-437E-FD51-79C3-E1C5F332FB25}"/>
              </a:ext>
            </a:extLst>
          </p:cNvPr>
          <p:cNvCxnSpPr/>
          <p:nvPr/>
        </p:nvCxnSpPr>
        <p:spPr>
          <a:xfrm>
            <a:off x="9389003" y="4717923"/>
            <a:ext cx="2726832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8EAA5D-84D3-BA99-58CA-336A95AF3598}"/>
              </a:ext>
            </a:extLst>
          </p:cNvPr>
          <p:cNvCxnSpPr/>
          <p:nvPr/>
        </p:nvCxnSpPr>
        <p:spPr>
          <a:xfrm>
            <a:off x="4435583" y="962174"/>
            <a:ext cx="0" cy="491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011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{F2D2B33E-A861-9C4F-884B-BFCDE98ACF59}tf10001070_mac</Template>
  <TotalTime>455</TotalTime>
  <Words>244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Söhne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Madina Ibrahimi (Student)</dc:creator>
  <cp:lastModifiedBy>Madina Ibrahimi (Student)</cp:lastModifiedBy>
  <cp:revision>2</cp:revision>
  <dcterms:created xsi:type="dcterms:W3CDTF">2024-02-27T13:16:24Z</dcterms:created>
  <dcterms:modified xsi:type="dcterms:W3CDTF">2024-02-27T20:52:18Z</dcterms:modified>
</cp:coreProperties>
</file>