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26"/>
    <p:restoredTop sz="95846"/>
  </p:normalViewPr>
  <p:slideViewPr>
    <p:cSldViewPr snapToGrid="0">
      <p:cViewPr varScale="1">
        <p:scale>
          <a:sx n="90" d="100"/>
          <a:sy n="90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0C6AD-22D7-BF4C-8AB8-AD4093A507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0FD5B-56FF-AD48-B794-D34E5726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2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31AA-878A-A54E-AC0F-1F43E9E36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7B1-AC1B-4F47-A5E5-EA4C64CDDF4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7B0D-C89C-2A46-BF2C-C93AA354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0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7B1-AC1B-4F47-A5E5-EA4C64CDDF4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7B0D-C89C-2A46-BF2C-C93AA354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8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7B1-AC1B-4F47-A5E5-EA4C64CDDF4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7B0D-C89C-2A46-BF2C-C93AA354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7B1-AC1B-4F47-A5E5-EA4C64CDDF4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7B0D-C89C-2A46-BF2C-C93AA354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6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7B1-AC1B-4F47-A5E5-EA4C64CDDF4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7B0D-C89C-2A46-BF2C-C93AA354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7B1-AC1B-4F47-A5E5-EA4C64CDDF4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7B0D-C89C-2A46-BF2C-C93AA354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7B1-AC1B-4F47-A5E5-EA4C64CDDF4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7B0D-C89C-2A46-BF2C-C93AA354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7B1-AC1B-4F47-A5E5-EA4C64CDDF4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7B0D-C89C-2A46-BF2C-C93AA354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6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7B1-AC1B-4F47-A5E5-EA4C64CDDF4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7B0D-C89C-2A46-BF2C-C93AA354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7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7B1-AC1B-4F47-A5E5-EA4C64CDDF4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7B0D-C89C-2A46-BF2C-C93AA354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47B1-AC1B-4F47-A5E5-EA4C64CDDF4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7B0D-C89C-2A46-BF2C-C93AA354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0B47B1-AC1B-4F47-A5E5-EA4C64CDDF4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A087B0D-C89C-2A46-BF2C-C93AA354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94E236-2EC8-B590-A705-AD8C3EE13F6B}"/>
              </a:ext>
            </a:extLst>
          </p:cNvPr>
          <p:cNvSpPr txBox="1"/>
          <p:nvPr/>
        </p:nvSpPr>
        <p:spPr>
          <a:xfrm>
            <a:off x="3348649" y="188028"/>
            <a:ext cx="8311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0" u="none" strike="noStrike" dirty="0">
                <a:solidFill>
                  <a:srgbClr val="0D0D0D"/>
                </a:solidFill>
                <a:effectLst/>
                <a:latin typeface="Söhne"/>
              </a:rPr>
              <a:t>Alex Smith                                      IT Administrator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56BFB-40C7-689A-1727-31B7EAB75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39" y="188028"/>
            <a:ext cx="2862544" cy="190139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F35B2CA-7944-06F3-72F9-F74722C95DEC}"/>
              </a:ext>
            </a:extLst>
          </p:cNvPr>
          <p:cNvGrpSpPr/>
          <p:nvPr/>
        </p:nvGrpSpPr>
        <p:grpSpPr>
          <a:xfrm>
            <a:off x="3485459" y="1245528"/>
            <a:ext cx="3851099" cy="1015663"/>
            <a:chOff x="263701" y="1334509"/>
            <a:chExt cx="3851099" cy="10156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30195D-FE71-AC08-BF29-4C37907B625E}"/>
                </a:ext>
              </a:extLst>
            </p:cNvPr>
            <p:cNvSpPr txBox="1"/>
            <p:nvPr/>
          </p:nvSpPr>
          <p:spPr>
            <a:xfrm>
              <a:off x="988740" y="1334509"/>
              <a:ext cx="312606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Current Daily Work Environment: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Collaborates closely with the IT team and data analysts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Responsible for maintaining server infrastructure and ensuring system uptime</a:t>
              </a:r>
            </a:p>
          </p:txBody>
        </p:sp>
        <p:pic>
          <p:nvPicPr>
            <p:cNvPr id="8" name="Picture 4" descr="🏢 Office Building Emoji (U+1F3E2/U+E038) | Emoji, Office building, All  emoji">
              <a:extLst>
                <a:ext uri="{FF2B5EF4-FFF2-40B4-BE49-F238E27FC236}">
                  <a16:creationId xmlns:a16="http://schemas.microsoft.com/office/drawing/2014/main" id="{82F96537-31B8-064B-B9CB-CDDFFAA7C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701" y="1597572"/>
              <a:ext cx="670537" cy="670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5E5101-C888-D460-EF2A-006158D4B903}"/>
              </a:ext>
            </a:extLst>
          </p:cNvPr>
          <p:cNvGrpSpPr/>
          <p:nvPr/>
        </p:nvGrpSpPr>
        <p:grpSpPr>
          <a:xfrm>
            <a:off x="3507254" y="2428476"/>
            <a:ext cx="3895705" cy="1384995"/>
            <a:chOff x="219095" y="2871316"/>
            <a:chExt cx="3895705" cy="13849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DF8205-EE47-A81A-CC9C-40BB0E23BBEC}"/>
                </a:ext>
              </a:extLst>
            </p:cNvPr>
            <p:cNvSpPr txBox="1"/>
            <p:nvPr/>
          </p:nvSpPr>
          <p:spPr>
            <a:xfrm>
              <a:off x="988740" y="2871316"/>
              <a:ext cx="3126060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Experience with tools and Technologies: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Experienced in managing database systems such as MySQL and PostgreSQL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Skilled in implementing security protocols and firewalls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Proficient in using ticketing systems like Jira for issue tracking</a:t>
              </a:r>
            </a:p>
          </p:txBody>
        </p:sp>
        <p:pic>
          <p:nvPicPr>
            <p:cNvPr id="11" name="Picture 2" descr="laptop&quot; Emoji - Download for free – Iconduck">
              <a:extLst>
                <a:ext uri="{FF2B5EF4-FFF2-40B4-BE49-F238E27FC236}">
                  <a16:creationId xmlns:a16="http://schemas.microsoft.com/office/drawing/2014/main" id="{1967DBC5-67D1-741D-5F83-331A06203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95" y="3270581"/>
              <a:ext cx="670537" cy="670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6C6939-F55F-8746-E40F-03D8D63C1276}"/>
              </a:ext>
            </a:extLst>
          </p:cNvPr>
          <p:cNvGrpSpPr/>
          <p:nvPr/>
        </p:nvGrpSpPr>
        <p:grpSpPr>
          <a:xfrm>
            <a:off x="3520088" y="3950205"/>
            <a:ext cx="3941173" cy="1200329"/>
            <a:chOff x="173628" y="4670959"/>
            <a:chExt cx="3941173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51A66A-087F-E0FE-5599-0C379275F22A}"/>
                </a:ext>
              </a:extLst>
            </p:cNvPr>
            <p:cNvSpPr txBox="1"/>
            <p:nvPr/>
          </p:nvSpPr>
          <p:spPr>
            <a:xfrm>
              <a:off x="988741" y="4670959"/>
              <a:ext cx="31260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Goals 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Interested in furthering expertise in machine learning and predictive analytics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Aims to assume a leadership role in data science within the next 5 years</a:t>
              </a:r>
            </a:p>
            <a:p>
              <a:endParaRPr lang="en-US" sz="1200" dirty="0"/>
            </a:p>
          </p:txBody>
        </p:sp>
        <p:pic>
          <p:nvPicPr>
            <p:cNvPr id="14" name="Picture 6" descr="🎯 Bullseye Emoji, Dart Emoji">
              <a:extLst>
                <a:ext uri="{FF2B5EF4-FFF2-40B4-BE49-F238E27FC236}">
                  <a16:creationId xmlns:a16="http://schemas.microsoft.com/office/drawing/2014/main" id="{A874B00C-689C-4BF6-B017-6406B4D37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28" y="4883660"/>
              <a:ext cx="670537" cy="670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AF3517-1F80-9573-FDD5-D121A918468F}"/>
              </a:ext>
            </a:extLst>
          </p:cNvPr>
          <p:cNvGrpSpPr/>
          <p:nvPr/>
        </p:nvGrpSpPr>
        <p:grpSpPr>
          <a:xfrm>
            <a:off x="3507254" y="5104640"/>
            <a:ext cx="3901710" cy="1200329"/>
            <a:chOff x="4862372" y="1148011"/>
            <a:chExt cx="3901710" cy="1200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BFDCA1-BACF-421F-F430-730D30EC2FC0}"/>
                </a:ext>
              </a:extLst>
            </p:cNvPr>
            <p:cNvSpPr txBox="1"/>
            <p:nvPr/>
          </p:nvSpPr>
          <p:spPr>
            <a:xfrm>
              <a:off x="5638022" y="1148011"/>
              <a:ext cx="31260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b="1" u="sng" dirty="0">
                  <a:solidFill>
                    <a:srgbClr val="0D0D0D"/>
                  </a:solidFill>
                  <a:latin typeface="Söhne"/>
                </a:rPr>
                <a:t>Unique</a:t>
              </a:r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 Traits: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Detail-oriented and security-conscious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Values efficiency and reliability in system operations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Proactive in staying informed about cybersecurity trends and best practices</a:t>
              </a:r>
            </a:p>
          </p:txBody>
        </p:sp>
        <p:pic>
          <p:nvPicPr>
            <p:cNvPr id="17" name="Picture 8" descr="🧍 Person Standing Emoji">
              <a:extLst>
                <a:ext uri="{FF2B5EF4-FFF2-40B4-BE49-F238E27FC236}">
                  <a16:creationId xmlns:a16="http://schemas.microsoft.com/office/drawing/2014/main" id="{6C322ADC-C422-304E-125A-36DEE6E3C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372" y="1496374"/>
              <a:ext cx="670537" cy="670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71B11C-5F66-B466-6253-E1843C93B9D6}"/>
              </a:ext>
            </a:extLst>
          </p:cNvPr>
          <p:cNvGrpSpPr/>
          <p:nvPr/>
        </p:nvGrpSpPr>
        <p:grpSpPr>
          <a:xfrm>
            <a:off x="7739706" y="3207955"/>
            <a:ext cx="3911144" cy="1200329"/>
            <a:chOff x="4876706" y="3105885"/>
            <a:chExt cx="3911144" cy="1200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90B78D-319B-F818-05EC-F1A25A2F1B48}"/>
                </a:ext>
              </a:extLst>
            </p:cNvPr>
            <p:cNvSpPr txBox="1"/>
            <p:nvPr/>
          </p:nvSpPr>
          <p:spPr>
            <a:xfrm>
              <a:off x="5661790" y="3105885"/>
              <a:ext cx="31260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Preferred Learning Style: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Pursues ongoing certifications and training in cybersecurity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Regularly attends webinars and conferences to stay updated on industry best practices</a:t>
              </a:r>
              <a:r>
                <a:rPr lang="en-US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.</a:t>
              </a:r>
              <a:endParaRPr lang="en-GB" sz="1200" b="0" i="0" u="none" strike="noStrike" dirty="0">
                <a:solidFill>
                  <a:srgbClr val="0D0D0D"/>
                </a:solidFill>
                <a:effectLst/>
                <a:latin typeface="Söhne"/>
              </a:endParaRPr>
            </a:p>
          </p:txBody>
        </p:sp>
        <p:pic>
          <p:nvPicPr>
            <p:cNvPr id="20" name="Picture 10" descr="Writing Hand Emoji (U+270D, U+FE0F)">
              <a:extLst>
                <a:ext uri="{FF2B5EF4-FFF2-40B4-BE49-F238E27FC236}">
                  <a16:creationId xmlns:a16="http://schemas.microsoft.com/office/drawing/2014/main" id="{2694387B-2819-B85F-57AC-961241BC3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06" y="3270787"/>
              <a:ext cx="648588" cy="648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CBB1D4-AD67-DA7B-A338-BD6339A90B5E}"/>
              </a:ext>
            </a:extLst>
          </p:cNvPr>
          <p:cNvGrpSpPr/>
          <p:nvPr/>
        </p:nvGrpSpPr>
        <p:grpSpPr>
          <a:xfrm>
            <a:off x="7796374" y="4852838"/>
            <a:ext cx="3945980" cy="1200329"/>
            <a:chOff x="4757825" y="4621976"/>
            <a:chExt cx="3945980" cy="12003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2C7C05-A307-DFF3-2425-274D3521DD07}"/>
                </a:ext>
              </a:extLst>
            </p:cNvPr>
            <p:cNvSpPr txBox="1"/>
            <p:nvPr/>
          </p:nvSpPr>
          <p:spPr>
            <a:xfrm>
              <a:off x="5638022" y="4621976"/>
              <a:ext cx="30657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en-GB" sz="1200" b="1" i="0" u="none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Hobbies and Interests: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Enjoys participating in hackathons and cybersecurity competitions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Actively contributes to online forums related to IT security</a:t>
              </a:r>
            </a:p>
          </p:txBody>
        </p:sp>
        <p:pic>
          <p:nvPicPr>
            <p:cNvPr id="23" name="Picture 12" descr="Download Hobby Picture Emoji Free Download Image HQ PNG Image | FreePNGImg">
              <a:extLst>
                <a:ext uri="{FF2B5EF4-FFF2-40B4-BE49-F238E27FC236}">
                  <a16:creationId xmlns:a16="http://schemas.microsoft.com/office/drawing/2014/main" id="{BEF0837C-3D48-68D6-4CED-F98B5E5A8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7825" y="4890456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86EDFE-B3EC-D48E-0593-08332397B3B7}"/>
              </a:ext>
            </a:extLst>
          </p:cNvPr>
          <p:cNvGrpSpPr/>
          <p:nvPr/>
        </p:nvGrpSpPr>
        <p:grpSpPr>
          <a:xfrm>
            <a:off x="7768746" y="1219903"/>
            <a:ext cx="4296258" cy="1569660"/>
            <a:chOff x="4697290" y="1360971"/>
            <a:chExt cx="4296258" cy="15696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60C195-7C80-B987-68FC-99F6966C29FF}"/>
                </a:ext>
              </a:extLst>
            </p:cNvPr>
            <p:cNvSpPr txBox="1"/>
            <p:nvPr/>
          </p:nvSpPr>
          <p:spPr>
            <a:xfrm>
              <a:off x="5407924" y="1360971"/>
              <a:ext cx="3585624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Challenges: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algn="l"/>
              <a:r>
                <a:rPr lang="en-GB" sz="1200" b="1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Balancing Security and Accessibility:</a:t>
              </a:r>
              <a:endParaRPr lang="en-GB" sz="1200" b="0" i="0" u="none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Juggling stringent security measures with user accessibility.</a:t>
              </a:r>
            </a:p>
            <a:p>
              <a:pPr algn="l"/>
              <a:r>
                <a:rPr lang="en-GB" sz="1200" b="1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Managing System Updates:</a:t>
              </a:r>
              <a:endParaRPr lang="en-GB" sz="1200" b="0" i="0" u="none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Addressing technical challenges during updates.</a:t>
              </a:r>
            </a:p>
            <a:p>
              <a:pPr algn="l"/>
              <a:r>
                <a:rPr lang="en-GB" sz="1200" b="1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Ensuring Data Privacy Compliance:</a:t>
              </a:r>
              <a:endParaRPr lang="en-GB" sz="1200" b="0" i="0" u="none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Complying with privacy regulations.</a:t>
              </a:r>
            </a:p>
          </p:txBody>
        </p:sp>
        <p:pic>
          <p:nvPicPr>
            <p:cNvPr id="26" name="Picture 18" descr="🛠️ Hammer And Wrench Emoji">
              <a:extLst>
                <a:ext uri="{FF2B5EF4-FFF2-40B4-BE49-F238E27FC236}">
                  <a16:creationId xmlns:a16="http://schemas.microsoft.com/office/drawing/2014/main" id="{FA886605-26E9-5066-7C7B-95C97B83D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7290" y="1815080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1C603C9-1D22-C968-457E-4BA205DBBB14}"/>
              </a:ext>
            </a:extLst>
          </p:cNvPr>
          <p:cNvSpPr txBox="1"/>
          <p:nvPr/>
        </p:nvSpPr>
        <p:spPr>
          <a:xfrm>
            <a:off x="180897" y="2114292"/>
            <a:ext cx="3236171" cy="2097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0D0D0D"/>
                </a:solidFill>
                <a:effectLst/>
                <a:latin typeface="Söhne"/>
              </a:rPr>
              <a:t>Age</a:t>
            </a:r>
            <a:r>
              <a:rPr lang="en-GB" sz="1100" b="1" dirty="0">
                <a:solidFill>
                  <a:srgbClr val="0D0D0D"/>
                </a:solidFill>
                <a:latin typeface="Söhne"/>
              </a:rPr>
              <a:t>: 40</a:t>
            </a:r>
            <a:endParaRPr lang="en-GB" sz="1100" dirty="0">
              <a:solidFill>
                <a:srgbClr val="0D0D0D"/>
              </a:solidFill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0D0D0D"/>
                </a:solidFill>
                <a:effectLst/>
                <a:latin typeface="Söhne"/>
              </a:rPr>
              <a:t>Income</a:t>
            </a:r>
            <a:r>
              <a:rPr lang="en-GB" sz="1100" b="1" dirty="0">
                <a:solidFill>
                  <a:srgbClr val="0D0D0D"/>
                </a:solidFill>
                <a:latin typeface="Söhne"/>
              </a:rPr>
              <a:t>: 60</a:t>
            </a:r>
            <a:r>
              <a:rPr lang="en-GB" sz="1100" dirty="0">
                <a:solidFill>
                  <a:srgbClr val="0D0D0D"/>
                </a:solidFill>
                <a:latin typeface="Söhne"/>
              </a:rPr>
              <a:t>k per year </a:t>
            </a:r>
            <a:endParaRPr lang="en-GB" sz="110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0D0D0D"/>
                </a:solidFill>
                <a:effectLst/>
                <a:latin typeface="Söhne"/>
              </a:rPr>
              <a:t>Job Title</a:t>
            </a:r>
            <a:r>
              <a:rPr lang="en-GB" sz="1100" i="0" u="none" strike="noStrike" dirty="0">
                <a:solidFill>
                  <a:srgbClr val="0D0D0D"/>
                </a:solidFill>
                <a:effectLst/>
                <a:latin typeface="Söhne"/>
              </a:rPr>
              <a:t>: IT Administrator in Database and Security </a:t>
            </a:r>
            <a:r>
              <a:rPr lang="en-GB" sz="1100" dirty="0">
                <a:solidFill>
                  <a:srgbClr val="0D0D0D"/>
                </a:solidFill>
                <a:latin typeface="Söhne"/>
              </a:rPr>
              <a:t>for </a:t>
            </a:r>
            <a:r>
              <a:rPr lang="en-GB" sz="1100" i="0" u="none" strike="noStrike" dirty="0">
                <a:solidFill>
                  <a:srgbClr val="0D0D0D"/>
                </a:solidFill>
                <a:effectLst/>
                <a:latin typeface="Söhne"/>
              </a:rPr>
              <a:t>the Government.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0D0D0D"/>
                </a:solidFill>
                <a:effectLst/>
                <a:latin typeface="Söhne"/>
              </a:rPr>
              <a:t>Education: </a:t>
            </a:r>
            <a:r>
              <a:rPr lang="en-GB" sz="1100" b="0" i="0" u="none" strike="noStrike" dirty="0">
                <a:solidFill>
                  <a:srgbClr val="0D0D0D"/>
                </a:solidFill>
                <a:effectLst/>
                <a:latin typeface="Söhne"/>
              </a:rPr>
              <a:t>Bachelor's degree in Computer Science from a Roehampton university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0D0D0D"/>
                </a:solidFill>
                <a:effectLst/>
                <a:latin typeface="Söhne"/>
              </a:rPr>
              <a:t>Certifications: </a:t>
            </a:r>
            <a:r>
              <a:rPr lang="en-GB" sz="1100" i="0" u="none" strike="noStrike" dirty="0">
                <a:solidFill>
                  <a:srgbClr val="0D0D0D"/>
                </a:solidFill>
                <a:effectLst/>
                <a:latin typeface="Söhne"/>
              </a:rPr>
              <a:t>CISSP (Certified Information Systems Security Professional)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0998B5-7DED-4DFB-2555-253F36842C8A}"/>
              </a:ext>
            </a:extLst>
          </p:cNvPr>
          <p:cNvGrpSpPr/>
          <p:nvPr/>
        </p:nvGrpSpPr>
        <p:grpSpPr>
          <a:xfrm>
            <a:off x="270725" y="4301244"/>
            <a:ext cx="2673083" cy="1609088"/>
            <a:chOff x="9518917" y="4558102"/>
            <a:chExt cx="2535719" cy="155936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C68C11-6D6C-6D17-F3B3-E9DB6574F6DD}"/>
                </a:ext>
              </a:extLst>
            </p:cNvPr>
            <p:cNvSpPr txBox="1"/>
            <p:nvPr/>
          </p:nvSpPr>
          <p:spPr>
            <a:xfrm>
              <a:off x="9518918" y="4558102"/>
              <a:ext cx="2535718" cy="134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English – Read / Write </a:t>
              </a:r>
            </a:p>
            <a:p>
              <a:br>
                <a:rPr lang="en-US" sz="1200" dirty="0"/>
              </a:br>
              <a:endParaRPr lang="en-US" sz="1200" dirty="0"/>
            </a:p>
            <a:p>
              <a:r>
                <a:rPr lang="en-US" sz="1200" b="1" dirty="0"/>
                <a:t>French - Read / Write</a:t>
              </a:r>
            </a:p>
            <a:p>
              <a:endParaRPr lang="en-US" sz="1200" dirty="0"/>
            </a:p>
            <a:p>
              <a:br>
                <a:rPr lang="en-US" sz="1200" dirty="0"/>
              </a:br>
              <a:r>
                <a:rPr lang="en-US" sz="1200" b="1" dirty="0"/>
                <a:t>Spanish Read / Write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F91FC00-E944-CD84-3CA4-11513D4FD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18917" y="4834100"/>
              <a:ext cx="2436008" cy="21939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33153D9-4B97-D079-8D65-41B4FE722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18917" y="5386376"/>
              <a:ext cx="2436008" cy="21939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CDBDE8B-EF73-9223-4652-9ED7D48C0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18917" y="5898074"/>
              <a:ext cx="2436008" cy="219392"/>
            </a:xfrm>
            <a:prstGeom prst="rect">
              <a:avLst/>
            </a:prstGeom>
          </p:spPr>
        </p:pic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250958-61D7-979D-29BA-0940DB1E0D36}"/>
              </a:ext>
            </a:extLst>
          </p:cNvPr>
          <p:cNvCxnSpPr>
            <a:cxnSpLocks/>
          </p:cNvCxnSpPr>
          <p:nvPr/>
        </p:nvCxnSpPr>
        <p:spPr>
          <a:xfrm>
            <a:off x="7615003" y="1100853"/>
            <a:ext cx="0" cy="5291388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695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{CEF3B645-68ED-2740-887B-35BE4109E4A1}tf10001124_mac</Template>
  <TotalTime>3</TotalTime>
  <Words>246</Words>
  <Application>Microsoft Macintosh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Corbel</vt:lpstr>
      <vt:lpstr>Söhne</vt:lpstr>
      <vt:lpstr>Wingdings 2</vt:lpstr>
      <vt:lpstr>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Madina Ibrahimi (Student)</dc:creator>
  <cp:lastModifiedBy>Madina Ibrahimi (Student)</cp:lastModifiedBy>
  <cp:revision>3</cp:revision>
  <dcterms:created xsi:type="dcterms:W3CDTF">2024-02-27T20:50:16Z</dcterms:created>
  <dcterms:modified xsi:type="dcterms:W3CDTF">2024-02-27T20:55:47Z</dcterms:modified>
</cp:coreProperties>
</file>