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30" r:id="rId5"/>
    <p:sldId id="331" r:id="rId6"/>
    <p:sldId id="332" r:id="rId7"/>
    <p:sldId id="333" r:id="rId8"/>
    <p:sldId id="34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AB9"/>
    <a:srgbClr val="EB83AB"/>
    <a:srgbClr val="F1D3B1"/>
    <a:srgbClr val="EF9BEC"/>
    <a:srgbClr val="5B744A"/>
    <a:srgbClr val="A43821"/>
    <a:srgbClr val="5B5150"/>
    <a:srgbClr val="462119"/>
    <a:srgbClr val="E6EFC2"/>
    <a:srgbClr val="7A95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7E4653-4CB8-DA59-BB3A-5A6F4BCF0726}" v="122" dt="2024-10-27T19:56:21.277"/>
    <p1510:client id="{E6D52329-36D5-B7B1-29FE-BBB3194C7AA3}" v="1766" dt="2024-10-27T23:46:22.464"/>
    <p1510:client id="{FE9A77C5-C3C7-F705-D305-CEB599970803}" v="599" dt="2024-10-27T19:28:36.406"/>
  </p1510:revLst>
</p1510:revInfo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4" autoAdjust="0"/>
    <p:restoredTop sz="96409" autoAdjust="0"/>
  </p:normalViewPr>
  <p:slideViewPr>
    <p:cSldViewPr snapToGrid="0">
      <p:cViewPr varScale="1">
        <p:scale>
          <a:sx n="123" d="100"/>
          <a:sy n="123" d="100"/>
        </p:scale>
        <p:origin x="211" y="82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10/27/2024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cs typeface="Calibri"/>
              </a:rPr>
              <a:t>References: </a:t>
            </a:r>
          </a:p>
          <a:p>
            <a:r>
              <a:rPr lang="en-US" dirty="0"/>
              <a:t>[¹] https://ifs.org.uk/publications/living-standards-poverty-and-inequality-uk-2024</a:t>
            </a:r>
            <a:endParaRPr lang="en-US" dirty="0">
              <a:cs typeface="Calibri"/>
            </a:endParaRPr>
          </a:p>
          <a:p>
            <a:r>
              <a:rPr lang="en-US" dirty="0"/>
              <a:t>[²] https://commonslibrary.parliament.uk/research-briefings/sn07096/</a:t>
            </a:r>
            <a:endParaRPr lang="en-US" dirty="0">
              <a:cs typeface="Calibri"/>
            </a:endParaRPr>
          </a:p>
          <a:p>
            <a:r>
              <a:rPr lang="en-US" dirty="0"/>
              <a:t>[³] https://www.aquacard.co.uk/building-better-credit/brits-social-spending-habits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3C27092-C66B-F15B-27C8-9D197E7DC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84233F11-FC39-B975-A1C8-8D59FB1990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xmlns="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9A97AF1-4707-6817-C07C-3CF312C1C5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xmlns="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2AA1DD0D-C777-E7A4-3A12-EEF5F8DF0A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EFC1479-F559-4482-4396-460E5C523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xmlns="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table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465722B-32FD-2BCE-1067-F139CC4B5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5851EA-2240-1F4B-775C-C9DBF7C2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5C4BF6CA-03A6-38A2-CA52-82239523A3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xmlns="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465722B-32FD-2BCE-1067-F139CC4B5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5851EA-2240-1F4B-775C-C9DBF7C2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0DE5D75-0A18-AA28-06EB-453D400DA0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xmlns="" id="{31432346-1A22-EB7D-7E1D-C74928074B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0A3C53-C7F2-6B70-E8F4-17E4C5F109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xmlns="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465722B-32FD-2BCE-1067-F139CC4B5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63C27092-C66B-F15B-27C8-9D197E7DC6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3163D3AF-244F-8916-F651-821F8358D4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2AA1DD0D-C777-E7A4-3A12-EEF5F8DF0A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EFC1479-F559-4482-4396-460E5C523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xmlns="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465722B-32FD-2BCE-1067-F139CC4B5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5851EA-2240-1F4B-775C-C9DBF7C2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2AA1DD0D-C777-E7A4-3A12-EEF5F8DF0A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8EFC1479-F559-4482-4396-460E5C5236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xmlns="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xmlns="" id="{55FBB47C-E74F-E7E0-2A5C-1AB30FAE15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1CAE057-BA1C-87F2-5035-56D2FA63F4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2AA1DD0D-C777-E7A4-3A12-EEF5F8DF0A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xmlns="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465722B-32FD-2BCE-1067-F139CC4B5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5851EA-2240-1F4B-775C-C9DBF7C2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891D62B-795C-2350-9AA8-368DD47A67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xmlns="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465722B-32FD-2BCE-1067-F139CC4B5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5851EA-2240-1F4B-775C-C9DBF7C2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50271CA-F4C0-8ACD-DCD5-CE8BC096B7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xmlns="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465722B-32FD-2BCE-1067-F139CC4B55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xmlns="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xmlns="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xmlns="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F5851EA-2240-1F4B-775C-C9DBF7C2C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84" y="4549768"/>
            <a:ext cx="9236032" cy="1639767"/>
          </a:xfrm>
        </p:spPr>
        <p:txBody>
          <a:bodyPr/>
          <a:lstStyle/>
          <a:p>
            <a:r>
              <a:rPr lang="en-US"/>
              <a:t>Deferred payment platform </a:t>
            </a:r>
            <a:endParaRPr lang="en-US" noProof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8092645-8210-2372-335A-DCDFD2C2A866}"/>
              </a:ext>
            </a:extLst>
          </p:cNvPr>
          <p:cNvSpPr txBox="1">
            <a:spLocks/>
          </p:cNvSpPr>
          <p:nvPr/>
        </p:nvSpPr>
        <p:spPr>
          <a:xfrm>
            <a:off x="2454947" y="5370589"/>
            <a:ext cx="4938086" cy="1024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noProof="1"/>
              <a:t>Abigaela</a:t>
            </a:r>
            <a:r>
              <a:rPr lang="en-US" sz="1800" dirty="0"/>
              <a:t> Popescu</a:t>
            </a:r>
          </a:p>
        </p:txBody>
      </p:sp>
      <p:pic>
        <p:nvPicPr>
          <p:cNvPr id="6" name="Picture Placeholder 5" descr="Piggy Bank with solid fill">
            <a:extLst>
              <a:ext uri="{FF2B5EF4-FFF2-40B4-BE49-F238E27FC236}">
                <a16:creationId xmlns:a16="http://schemas.microsoft.com/office/drawing/2014/main" xmlns="" id="{D8A8ECAC-A423-B089-519B-5B5DFFC1C30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6736" r="6736"/>
          <a:stretch/>
        </p:blipFill>
        <p:spPr>
          <a:xfrm>
            <a:off x="786419" y="4750048"/>
            <a:ext cx="1060704" cy="1225296"/>
          </a:xfrm>
        </p:spPr>
      </p:pic>
      <p:pic>
        <p:nvPicPr>
          <p:cNvPr id="9" name="Picture 8" descr="Wink PNG Transparent Images Free Download | Vector Files | Pngtree">
            <a:extLst>
              <a:ext uri="{FF2B5EF4-FFF2-40B4-BE49-F238E27FC236}">
                <a16:creationId xmlns:a16="http://schemas.microsoft.com/office/drawing/2014/main" xmlns="" id="{6A5EDB36-6D32-21A8-FBBC-BB60AB3458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00" y="5039561"/>
            <a:ext cx="517360" cy="490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22A84F6-738D-AB9B-C438-FFFBF2184E4B}"/>
              </a:ext>
            </a:extLst>
          </p:cNvPr>
          <p:cNvSpPr/>
          <p:nvPr/>
        </p:nvSpPr>
        <p:spPr>
          <a:xfrm>
            <a:off x="392429" y="3836670"/>
            <a:ext cx="8757285" cy="2286000"/>
          </a:xfrm>
          <a:prstGeom prst="rect">
            <a:avLst/>
          </a:prstGeom>
          <a:solidFill>
            <a:srgbClr val="F4BAB9"/>
          </a:solidFill>
          <a:ln>
            <a:solidFill>
              <a:srgbClr val="F4BA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479643"/>
            <a:ext cx="11393970" cy="577967"/>
          </a:xfrm>
        </p:spPr>
        <p:txBody>
          <a:bodyPr>
            <a:noAutofit/>
          </a:bodyPr>
          <a:lstStyle/>
          <a:p>
            <a:r>
              <a:rPr lang="en-US" sz="3600" dirty="0"/>
              <a:t>               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8794" y="1545812"/>
            <a:ext cx="9104663" cy="22967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/>
              <a:t>6% (2.5million) unable to afford their utility bills </a:t>
            </a:r>
            <a:r>
              <a:rPr lang="en-US" sz="1800" baseline="30000" dirty="0"/>
              <a:t>[1]</a:t>
            </a:r>
            <a:endParaRPr lang="en-US" dirty="0"/>
          </a:p>
          <a:p>
            <a:r>
              <a:rPr lang="en-US" sz="1800" dirty="0"/>
              <a:t>11% (4.6million) cannot afford to adequately heat their home </a:t>
            </a:r>
            <a:r>
              <a:rPr lang="en-US" sz="1800" baseline="30000" dirty="0"/>
              <a:t>[1]</a:t>
            </a:r>
            <a:endParaRPr lang="en-US" baseline="30000"/>
          </a:p>
          <a:p>
            <a:r>
              <a:rPr lang="en-US" sz="1800" dirty="0"/>
              <a:t>18% (12million) estimated to be living within the</a:t>
            </a:r>
            <a:r>
              <a:rPr lang="en-US" sz="1800" b="1" dirty="0"/>
              <a:t> Absolute Poverty Rate </a:t>
            </a:r>
            <a:r>
              <a:rPr lang="en-US" sz="1800" baseline="30000" dirty="0"/>
              <a:t>[2]</a:t>
            </a:r>
          </a:p>
          <a:p>
            <a:r>
              <a:rPr lang="en-US" sz="1800" dirty="0"/>
              <a:t>89% exceed their monthly budget by overspending – </a:t>
            </a:r>
            <a:r>
              <a:rPr lang="en-US" sz="1800" b="1" dirty="0"/>
              <a:t>29%</a:t>
            </a:r>
            <a:r>
              <a:rPr lang="en-US" sz="1800" dirty="0"/>
              <a:t> of those shop outside their means </a:t>
            </a:r>
            <a:r>
              <a:rPr lang="en-US" sz="1800" baseline="30000" dirty="0"/>
              <a:t>[3]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F4480D44-EE43-D26F-85D4-A3C5A75C35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396834" y="2085305"/>
            <a:ext cx="8371741" cy="1550836"/>
            <a:chOff x="5921514" y="2636641"/>
            <a:chExt cx="5874950" cy="15508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88E9BAFE-5477-A8DE-622C-16466E2A3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366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34D6401-14E6-3D1B-DD61-DC097D20035E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08485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54A0228-A4C7-B7DC-B9AE-A1F465CAD330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586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D5D2042F-000C-60C9-7ABF-69513F2CCB1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18747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0C6E8AD-7D43-9A7E-6276-F426D6D2F584}"/>
              </a:ext>
            </a:extLst>
          </p:cNvPr>
          <p:cNvSpPr txBox="1">
            <a:spLocks/>
          </p:cNvSpPr>
          <p:nvPr/>
        </p:nvSpPr>
        <p:spPr>
          <a:xfrm>
            <a:off x="730358" y="3844734"/>
            <a:ext cx="8089198" cy="2287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More and more people are struggling to lead a good quality of life in the UK. However, this </a:t>
            </a:r>
            <a:r>
              <a:rPr lang="en-US" sz="1400" b="1" u="sng" dirty="0">
                <a:solidFill>
                  <a:schemeClr val="tx1"/>
                </a:solidFill>
              </a:rPr>
              <a:t>should not</a:t>
            </a:r>
            <a:r>
              <a:rPr lang="en-US" sz="1400" b="1" dirty="0">
                <a:solidFill>
                  <a:schemeClr val="tx1"/>
                </a:solidFill>
              </a:rPr>
              <a:t> force people to live a monotone life. Individuals should have opportunities to enjoy leisure activities and afford enriching experiences and non-essential materialistic goods.</a:t>
            </a:r>
            <a:endParaRPr lang="en-US" b="1">
              <a:solidFill>
                <a:schemeClr val="tx1"/>
              </a:solidFill>
            </a:endParaRPr>
          </a:p>
          <a:p>
            <a:endParaRPr lang="en-US" sz="1400" b="1" dirty="0">
              <a:solidFill>
                <a:schemeClr val="tx1"/>
              </a:solidFill>
            </a:endParaRPr>
          </a:p>
          <a:p>
            <a:r>
              <a:rPr lang="en-US" sz="1400" b="1" dirty="0">
                <a:solidFill>
                  <a:schemeClr val="tx1"/>
                </a:solidFill>
              </a:rPr>
              <a:t>A deferred payment platform will benefit every debit/ credit card holder, </a:t>
            </a:r>
            <a:r>
              <a:rPr lang="en-US" sz="1400" b="1" u="sng" dirty="0">
                <a:solidFill>
                  <a:schemeClr val="tx1"/>
                </a:solidFill>
              </a:rPr>
              <a:t>regardless of social status, current financial situation or credit history</a:t>
            </a:r>
            <a:r>
              <a:rPr lang="en-US" sz="1400" b="1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9" name="Picture Placeholder 18" descr="Piggy Bank with solid fill">
            <a:extLst>
              <a:ext uri="{FF2B5EF4-FFF2-40B4-BE49-F238E27FC236}">
                <a16:creationId xmlns:a16="http://schemas.microsoft.com/office/drawing/2014/main" xmlns="" id="{0B43F2C5-8595-16D8-A63F-B9BC586ADA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6941" r="6941"/>
          <a:stretch/>
        </p:blipFill>
        <p:spPr>
          <a:xfrm>
            <a:off x="11160352" y="5766607"/>
            <a:ext cx="630936" cy="731520"/>
          </a:xfrm>
        </p:spPr>
      </p:pic>
      <p:pic>
        <p:nvPicPr>
          <p:cNvPr id="21" name="Picture 20" descr="Wink PNG Transparent Images Free Download | Vector Files | Pngtree">
            <a:extLst>
              <a:ext uri="{FF2B5EF4-FFF2-40B4-BE49-F238E27FC236}">
                <a16:creationId xmlns:a16="http://schemas.microsoft.com/office/drawing/2014/main" xmlns="" id="{47CA85B8-BDDC-F52D-83DC-7BCBAFB44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1775" y="5913650"/>
            <a:ext cx="316835" cy="33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96" y="458695"/>
            <a:ext cx="5690715" cy="577967"/>
          </a:xfrm>
        </p:spPr>
        <p:txBody>
          <a:bodyPr>
            <a:noAutofit/>
          </a:bodyPr>
          <a:lstStyle/>
          <a:p>
            <a:r>
              <a:rPr lang="en-US" sz="3600" dirty="0"/>
              <a:t>               The aim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744517"/>
            <a:ext cx="5689537" cy="5826091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1"/>
              </a:buClr>
              <a:buFont typeface="Arial"/>
              <a:buChar char="•"/>
            </a:pPr>
            <a:r>
              <a:rPr lang="en-US" sz="1600" dirty="0"/>
              <a:t>To research a market in which the project could be launched in (i.e. clothing retailers, groceries, gaming, etc.) and record findings in a document</a:t>
            </a:r>
            <a:endParaRPr lang="en-US" dirty="0"/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To research current ethical and technical issues of Buy Now Pay Later Plan (BNPL) platforms and record findings in the form of a report</a:t>
            </a:r>
          </a:p>
          <a:p>
            <a:pPr marL="342900" indent="-3429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Brainstorm application features and values and record ideas onto a </a:t>
            </a:r>
            <a:r>
              <a:rPr lang="en-GB" sz="1600" noProof="1"/>
              <a:t>mindmap</a:t>
            </a:r>
          </a:p>
          <a:p>
            <a:pPr marL="342900" indent="-342900">
              <a:buClr>
                <a:schemeClr val="bg1"/>
              </a:buClr>
              <a:buChar char="•"/>
            </a:pPr>
            <a:r>
              <a:rPr lang="en-US" sz="1600" dirty="0"/>
              <a:t>Create web application framework (MVP) of the Deferred Payment Platform on Figma and collect user feedback</a:t>
            </a:r>
          </a:p>
          <a:p>
            <a:pPr marL="342900" indent="-342900">
              <a:buClr>
                <a:schemeClr val="bg1"/>
              </a:buClr>
              <a:buChar char="•"/>
            </a:pPr>
            <a:r>
              <a:rPr lang="en-US" sz="1600" dirty="0"/>
              <a:t>Develop web application using CSS, HTML, Node.js on Visual Studio Code</a:t>
            </a:r>
          </a:p>
          <a:p>
            <a:pPr marL="342900" indent="-342900">
              <a:buClr>
                <a:schemeClr val="bg1"/>
              </a:buClr>
              <a:buChar char="•"/>
            </a:pPr>
            <a:r>
              <a:rPr lang="en-US" sz="1600" dirty="0"/>
              <a:t>Write Final Report on the project in a Word document</a:t>
            </a:r>
          </a:p>
        </p:txBody>
      </p:sp>
      <p:pic>
        <p:nvPicPr>
          <p:cNvPr id="6" name="Picture Placeholder 5" descr="Piggy Bank with solid fill">
            <a:extLst>
              <a:ext uri="{FF2B5EF4-FFF2-40B4-BE49-F238E27FC236}">
                <a16:creationId xmlns:a16="http://schemas.microsoft.com/office/drawing/2014/main" xmlns="" id="{37D76717-0F11-F697-0F39-3B33A2D7AAE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6941" r="6941"/>
          <a:stretch/>
        </p:blipFill>
        <p:spPr>
          <a:xfrm>
            <a:off x="11157439" y="5762498"/>
            <a:ext cx="630936" cy="731520"/>
          </a:xfrm>
        </p:spPr>
      </p:pic>
      <p:pic>
        <p:nvPicPr>
          <p:cNvPr id="8" name="Picture 7" descr="Wink PNG Transparent Images Free Download | Vector Files | Pngtree">
            <a:extLst>
              <a:ext uri="{FF2B5EF4-FFF2-40B4-BE49-F238E27FC236}">
                <a16:creationId xmlns:a16="http://schemas.microsoft.com/office/drawing/2014/main" xmlns="" id="{119FF12E-5D30-7B8F-EA60-02BEEAA57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641" y="5920417"/>
            <a:ext cx="316835" cy="336887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xmlns="" id="{9F2BEBC5-BF0D-0494-99C6-4B00D927A01A}"/>
              </a:ext>
            </a:extLst>
          </p:cNvPr>
          <p:cNvSpPr txBox="1">
            <a:spLocks/>
          </p:cNvSpPr>
          <p:nvPr/>
        </p:nvSpPr>
        <p:spPr>
          <a:xfrm>
            <a:off x="6094936" y="458695"/>
            <a:ext cx="5690715" cy="57796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                The objectives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C393DFC4-B621-DDBC-B38E-7B100D3C03C7}"/>
              </a:ext>
            </a:extLst>
          </p:cNvPr>
          <p:cNvSpPr/>
          <p:nvPr/>
        </p:nvSpPr>
        <p:spPr>
          <a:xfrm>
            <a:off x="72389" y="2388870"/>
            <a:ext cx="5412105" cy="2194560"/>
          </a:xfrm>
          <a:prstGeom prst="rect">
            <a:avLst/>
          </a:prstGeom>
          <a:solidFill>
            <a:srgbClr val="F4BAB9"/>
          </a:solidFill>
          <a:ln>
            <a:solidFill>
              <a:srgbClr val="F4BA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xmlns="" id="{ACDF034A-C4DD-35D1-F91F-EAD5BCCB64F1}"/>
              </a:ext>
            </a:extLst>
          </p:cNvPr>
          <p:cNvSpPr txBox="1">
            <a:spLocks/>
          </p:cNvSpPr>
          <p:nvPr/>
        </p:nvSpPr>
        <p:spPr>
          <a:xfrm>
            <a:off x="68695" y="1552237"/>
            <a:ext cx="5483797" cy="3875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</a:rPr>
              <a:t>We aim to make life more affordable, whilst educating our customers to make financially responsible choices.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40ED317-4073-89B1-C49D-E938DBC3B5F3}"/>
              </a:ext>
            </a:extLst>
          </p:cNvPr>
          <p:cNvSpPr txBox="1"/>
          <p:nvPr/>
        </p:nvSpPr>
        <p:spPr>
          <a:xfrm>
            <a:off x="5487745" y="1135119"/>
            <a:ext cx="7239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15/11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9DEA125-A77D-0CD1-F9EF-AD7DDBA68D41}"/>
              </a:ext>
            </a:extLst>
          </p:cNvPr>
          <p:cNvSpPr txBox="1"/>
          <p:nvPr/>
        </p:nvSpPr>
        <p:spPr>
          <a:xfrm>
            <a:off x="5487745" y="2327406"/>
            <a:ext cx="7239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25/11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C29C8D0-E852-09DE-0BD3-3528C42A8ED5}"/>
              </a:ext>
            </a:extLst>
          </p:cNvPr>
          <p:cNvSpPr txBox="1"/>
          <p:nvPr/>
        </p:nvSpPr>
        <p:spPr>
          <a:xfrm>
            <a:off x="5487745" y="3520628"/>
            <a:ext cx="7239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03/12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B40C38F-6187-CC89-9499-9C90A286FDF1}"/>
              </a:ext>
            </a:extLst>
          </p:cNvPr>
          <p:cNvSpPr txBox="1"/>
          <p:nvPr/>
        </p:nvSpPr>
        <p:spPr>
          <a:xfrm>
            <a:off x="5499293" y="5153954"/>
            <a:ext cx="830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03/03/25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FE87C77-49B7-AE5D-ED68-1F1E92018341}"/>
              </a:ext>
            </a:extLst>
          </p:cNvPr>
          <p:cNvSpPr txBox="1"/>
          <p:nvPr/>
        </p:nvSpPr>
        <p:spPr>
          <a:xfrm>
            <a:off x="5499292" y="4303978"/>
            <a:ext cx="830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31/12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793A12E-E7D0-7588-3172-DFFEF8B7AD2F}"/>
              </a:ext>
            </a:extLst>
          </p:cNvPr>
          <p:cNvSpPr txBox="1"/>
          <p:nvPr/>
        </p:nvSpPr>
        <p:spPr>
          <a:xfrm>
            <a:off x="5489132" y="5950314"/>
            <a:ext cx="8305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</a:rPr>
              <a:t>15/03/25</a:t>
            </a:r>
          </a:p>
        </p:txBody>
      </p:sp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07920DB-E6DE-FF87-EFCA-098721B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11401590" cy="577967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Resources and assistive technology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A1CC33A-3D24-6360-E590-88DCAC132FB7}"/>
              </a:ext>
            </a:extLst>
          </p:cNvPr>
          <p:cNvSpPr/>
          <p:nvPr/>
        </p:nvSpPr>
        <p:spPr>
          <a:xfrm>
            <a:off x="172983" y="1251172"/>
            <a:ext cx="4955823" cy="2077765"/>
          </a:xfrm>
          <a:prstGeom prst="rect">
            <a:avLst/>
          </a:prstGeom>
          <a:solidFill>
            <a:srgbClr val="F4BAB9"/>
          </a:solidFill>
          <a:ln>
            <a:solidFill>
              <a:srgbClr val="F4BA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Human Resources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Legal advisor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Financial consultant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Academic advisor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Cybersecurity specialist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Pilot users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FCEBACD-752A-807F-D6E8-0D7E2DAB6F76}"/>
              </a:ext>
            </a:extLst>
          </p:cNvPr>
          <p:cNvSpPr/>
          <p:nvPr/>
        </p:nvSpPr>
        <p:spPr>
          <a:xfrm>
            <a:off x="172983" y="3579116"/>
            <a:ext cx="5515089" cy="2259527"/>
          </a:xfrm>
          <a:prstGeom prst="rect">
            <a:avLst/>
          </a:prstGeom>
          <a:solidFill>
            <a:srgbClr val="F4BAB9"/>
          </a:solidFill>
          <a:ln>
            <a:solidFill>
              <a:srgbClr val="F4BA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Technological Resources</a:t>
            </a:r>
            <a:endParaRPr lang="en-US" b="1">
              <a:solidFill>
                <a:srgbClr val="FFFFFF"/>
              </a:solidFill>
            </a:endParaRP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  <a:ea typeface="+mn-lt"/>
                <a:cs typeface="+mn-lt"/>
              </a:rPr>
              <a:t>Integrated Development Environment (IDE)</a:t>
            </a:r>
            <a:r>
              <a:rPr lang="en-US" sz="1200" dirty="0">
                <a:solidFill>
                  <a:srgbClr val="000000"/>
                </a:solidFill>
              </a:rPr>
              <a:t> - Visual Studio Code</a:t>
            </a:r>
            <a:endParaRPr lang="en-US" dirty="0"/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Version Control System and Planning</a:t>
            </a:r>
            <a:r>
              <a:rPr lang="en-US" sz="1200" dirty="0">
                <a:solidFill>
                  <a:srgbClr val="000000"/>
                </a:solidFill>
              </a:rPr>
              <a:t> – GitHub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Programming Languages</a:t>
            </a:r>
            <a:r>
              <a:rPr lang="en-US" sz="1200" dirty="0">
                <a:solidFill>
                  <a:srgbClr val="000000"/>
                </a:solidFill>
              </a:rPr>
              <a:t> - </a:t>
            </a:r>
            <a:r>
              <a:rPr lang="en-US" sz="1200" noProof="1">
                <a:solidFill>
                  <a:srgbClr val="000000"/>
                </a:solidFill>
              </a:rPr>
              <a:t>Node</a:t>
            </a:r>
            <a:r>
              <a:rPr lang="en-US" sz="1200" dirty="0">
                <a:solidFill>
                  <a:srgbClr val="000000"/>
                </a:solidFill>
              </a:rPr>
              <a:t>.js (</a:t>
            </a:r>
            <a:r>
              <a:rPr lang="en-GB" sz="1200" noProof="1">
                <a:solidFill>
                  <a:srgbClr val="000000"/>
                </a:solidFill>
              </a:rPr>
              <a:t>Javascript</a:t>
            </a:r>
            <a:r>
              <a:rPr lang="en-US" sz="1200" dirty="0">
                <a:solidFill>
                  <a:srgbClr val="000000"/>
                </a:solidFill>
              </a:rPr>
              <a:t>), CSS, HTML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Database</a:t>
            </a:r>
            <a:r>
              <a:rPr lang="en-US" sz="1200" dirty="0">
                <a:solidFill>
                  <a:srgbClr val="000000"/>
                </a:solidFill>
              </a:rPr>
              <a:t> – MySQL/ Azure SQL Database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Frontend Framework</a:t>
            </a:r>
            <a:r>
              <a:rPr lang="en-US" sz="1200" dirty="0">
                <a:solidFill>
                  <a:srgbClr val="000000"/>
                </a:solidFill>
              </a:rPr>
              <a:t> - React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User Feedback Collection</a:t>
            </a:r>
            <a:r>
              <a:rPr lang="en-US" sz="1200" dirty="0">
                <a:solidFill>
                  <a:srgbClr val="000000"/>
                </a:solidFill>
              </a:rPr>
              <a:t> – Google Forms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Deployment</a:t>
            </a:r>
            <a:r>
              <a:rPr lang="en-US" sz="1200" dirty="0">
                <a:solidFill>
                  <a:srgbClr val="000000"/>
                </a:solidFill>
              </a:rPr>
              <a:t> – Microsoft Azure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Hardware</a:t>
            </a:r>
            <a:r>
              <a:rPr lang="en-US" sz="1200" dirty="0">
                <a:solidFill>
                  <a:srgbClr val="000000"/>
                </a:solidFill>
              </a:rPr>
              <a:t> – i7 Personal Computer 16GB RAM + Peripherals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Prototype Software</a:t>
            </a:r>
            <a:r>
              <a:rPr lang="en-US" sz="1200" dirty="0">
                <a:solidFill>
                  <a:srgbClr val="000000"/>
                </a:solidFill>
              </a:rPr>
              <a:t> – Figma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APIs/ Third-Party Integrations</a:t>
            </a:r>
            <a:r>
              <a:rPr lang="en-US" sz="1200" dirty="0">
                <a:solidFill>
                  <a:srgbClr val="000000"/>
                </a:solidFill>
              </a:rPr>
              <a:t> - Plaid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6A41B8EA-475A-DA25-61B0-06B46EE514B8}"/>
              </a:ext>
            </a:extLst>
          </p:cNvPr>
          <p:cNvSpPr/>
          <p:nvPr/>
        </p:nvSpPr>
        <p:spPr>
          <a:xfrm>
            <a:off x="6220049" y="1251172"/>
            <a:ext cx="5787730" cy="2077765"/>
          </a:xfrm>
          <a:prstGeom prst="rect">
            <a:avLst/>
          </a:prstGeom>
          <a:solidFill>
            <a:srgbClr val="F4BAB9"/>
          </a:solidFill>
          <a:ln>
            <a:solidFill>
              <a:srgbClr val="F4BA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Financial Resources</a:t>
            </a: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Development Costs</a:t>
            </a:r>
            <a:r>
              <a:rPr lang="en-US" sz="1200" dirty="0">
                <a:solidFill>
                  <a:srgbClr val="000000"/>
                </a:solidFill>
              </a:rPr>
              <a:t> – energy consumption, hired expertise, software licenses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Domain Certificate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Legal fees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Funding</a:t>
            </a:r>
            <a:r>
              <a:rPr lang="en-US" sz="1200" dirty="0">
                <a:solidFill>
                  <a:srgbClr val="000000"/>
                </a:solidFill>
              </a:rPr>
              <a:t> (grants, crowdfunding, investors, etc.)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Development/ Testing/ Hosting</a:t>
            </a:r>
            <a:r>
              <a:rPr lang="en-US" sz="1200" dirty="0">
                <a:solidFill>
                  <a:srgbClr val="000000"/>
                </a:solidFill>
              </a:rPr>
              <a:t> - Azure Microsoft</a:t>
            </a:r>
            <a:endParaRPr lang="en-US" sz="1200" b="1" dirty="0">
              <a:solidFill>
                <a:srgbClr val="0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CC5EA90-3C87-A8D7-981C-79B4D047F759}"/>
              </a:ext>
            </a:extLst>
          </p:cNvPr>
          <p:cNvSpPr/>
          <p:nvPr/>
        </p:nvSpPr>
        <p:spPr>
          <a:xfrm>
            <a:off x="7121863" y="3579117"/>
            <a:ext cx="4885915" cy="2259527"/>
          </a:xfrm>
          <a:prstGeom prst="rect">
            <a:avLst/>
          </a:prstGeom>
          <a:solidFill>
            <a:srgbClr val="F4BAB9"/>
          </a:solidFill>
          <a:ln>
            <a:solidFill>
              <a:srgbClr val="F4BA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Physical Resources</a:t>
            </a:r>
          </a:p>
          <a:p>
            <a:pPr algn="ctr"/>
            <a:endParaRPr lang="en-US" sz="1200" dirty="0">
              <a:solidFill>
                <a:srgbClr val="000000"/>
              </a:solidFill>
            </a:endParaRP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Personal Computer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External Monitor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Computer Peripherals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Mobile Testing</a:t>
            </a:r>
            <a:r>
              <a:rPr lang="en-US" sz="1200" dirty="0">
                <a:solidFill>
                  <a:srgbClr val="000000"/>
                </a:solidFill>
              </a:rPr>
              <a:t> - Mobile Device(s)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</a:rPr>
              <a:t>Ethernet Cable/ Wi-fi Router</a:t>
            </a:r>
          </a:p>
          <a:p>
            <a:pPr algn="ctr"/>
            <a:r>
              <a:rPr lang="en-US" sz="1200" b="1" dirty="0">
                <a:solidFill>
                  <a:srgbClr val="000000"/>
                </a:solidFill>
              </a:rPr>
              <a:t>Note-taking</a:t>
            </a:r>
            <a:r>
              <a:rPr lang="en-US" sz="1200" dirty="0">
                <a:solidFill>
                  <a:srgbClr val="000000"/>
                </a:solidFill>
              </a:rPr>
              <a:t> – Stationery, Paper/ Notebook/ Whiteboard</a:t>
            </a:r>
          </a:p>
        </p:txBody>
      </p:sp>
      <p:pic>
        <p:nvPicPr>
          <p:cNvPr id="7" name="Picture Placeholder 6" descr="Piggy Bank with solid fill">
            <a:extLst>
              <a:ext uri="{FF2B5EF4-FFF2-40B4-BE49-F238E27FC236}">
                <a16:creationId xmlns:a16="http://schemas.microsoft.com/office/drawing/2014/main" xmlns="" id="{D283BAF0-A54E-6CCB-52E5-3B3D40EBA6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6941" r="6941"/>
          <a:stretch/>
        </p:blipFill>
        <p:spPr>
          <a:xfrm>
            <a:off x="11558588" y="5468644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6930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3">
            <a:extLst>
              <a:ext uri="{FF2B5EF4-FFF2-40B4-BE49-F238E27FC236}">
                <a16:creationId xmlns:a16="http://schemas.microsoft.com/office/drawing/2014/main" xmlns="" id="{C133DA1D-9538-D3F0-7C6D-8960CE91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146284"/>
            <a:ext cx="11401590" cy="577967"/>
          </a:xfrm>
        </p:spPr>
        <p:txBody>
          <a:bodyPr>
            <a:noAutofit/>
          </a:bodyPr>
          <a:lstStyle/>
          <a:p>
            <a:pPr algn="ctr"/>
            <a:r>
              <a:rPr lang="en-GB" sz="3600" noProof="1"/>
              <a:t>PROject</a:t>
            </a:r>
            <a:r>
              <a:rPr lang="en-US" sz="3600" dirty="0"/>
              <a:t> timeline</a:t>
            </a: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3BAC2188-8D98-C681-7959-1A4ECE55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1" y="855386"/>
            <a:ext cx="11704318" cy="5878748"/>
          </a:xfrm>
          <a:prstGeom prst="rect">
            <a:avLst/>
          </a:prstGeom>
        </p:spPr>
      </p:pic>
      <p:pic>
        <p:nvPicPr>
          <p:cNvPr id="4" name="Picture Placeholder 6" descr="Piggy Bank with solid fill">
            <a:extLst>
              <a:ext uri="{FF2B5EF4-FFF2-40B4-BE49-F238E27FC236}">
                <a16:creationId xmlns:a16="http://schemas.microsoft.com/office/drawing/2014/main" xmlns="" id="{D283BAF0-A54E-6CCB-52E5-3B3D40EBA6F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6941" r="6941"/>
          <a:stretch/>
        </p:blipFill>
        <p:spPr>
          <a:xfrm>
            <a:off x="11632691" y="6210049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BB9ACB-773B-4835-AD8E-5FF0A49AE7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BB1DE1-A213-4972-9BBA-B814DE80B0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1A70D1-886A-4E64-908E-5D19892987F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399</Words>
  <Application>Microsoft Office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Gill Sans MT</vt:lpstr>
      <vt:lpstr>Impact</vt:lpstr>
      <vt:lpstr>Badge</vt:lpstr>
      <vt:lpstr>Deferred payment platform </vt:lpstr>
      <vt:lpstr>               The problem</vt:lpstr>
      <vt:lpstr>               The aim</vt:lpstr>
      <vt:lpstr>Resources and assistive technology</vt:lpstr>
      <vt:lpstr>PROject 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Deferred payment platform </dc:title>
  <dc:creator/>
  <cp:lastModifiedBy>Admin</cp:lastModifiedBy>
  <cp:revision>690</cp:revision>
  <dcterms:created xsi:type="dcterms:W3CDTF">2024-10-27T15:53:06Z</dcterms:created>
  <dcterms:modified xsi:type="dcterms:W3CDTF">2024-10-27T23:49:38Z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