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1"/>
  </p:notesMasterIdLst>
  <p:sldIdLst>
    <p:sldId id="349" r:id="rId2"/>
    <p:sldId id="345" r:id="rId3"/>
    <p:sldId id="346" r:id="rId4"/>
    <p:sldId id="347" r:id="rId5"/>
    <p:sldId id="351" r:id="rId6"/>
    <p:sldId id="348" r:id="rId7"/>
    <p:sldId id="353" r:id="rId8"/>
    <p:sldId id="350" r:id="rId9"/>
    <p:sldId id="35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AB3F1"/>
    <a:srgbClr val="007FFF"/>
    <a:srgbClr val="0000FF"/>
    <a:srgbClr val="13D413"/>
    <a:srgbClr val="69E669"/>
    <a:srgbClr val="FF66FF"/>
    <a:srgbClr val="FF99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0207" autoAdjust="0"/>
  </p:normalViewPr>
  <p:slideViewPr>
    <p:cSldViewPr snapToGrid="0">
      <p:cViewPr varScale="1">
        <p:scale>
          <a:sx n="96" d="100"/>
          <a:sy n="96" d="100"/>
        </p:scale>
        <p:origin x="91" y="1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401EB-DD15-45F1-98C2-C61005BCBDBB}"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3798C-5C23-4F3E-9AD2-2E08771ECBEC}" type="slidenum">
              <a:rPr lang="en-US" smtClean="0"/>
              <a:t>‹#›</a:t>
            </a:fld>
            <a:endParaRPr lang="en-US"/>
          </a:p>
        </p:txBody>
      </p:sp>
    </p:spTree>
    <p:extLst>
      <p:ext uri="{BB962C8B-B14F-4D97-AF65-F5344CB8AC3E}">
        <p14:creationId xmlns:p14="http://schemas.microsoft.com/office/powerpoint/2010/main" val="378082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1</a:t>
            </a:fld>
            <a:endParaRPr lang="en-US"/>
          </a:p>
        </p:txBody>
      </p:sp>
    </p:spTree>
    <p:extLst>
      <p:ext uri="{BB962C8B-B14F-4D97-AF65-F5344CB8AC3E}">
        <p14:creationId xmlns:p14="http://schemas.microsoft.com/office/powerpoint/2010/main" val="1510675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2</a:t>
            </a:fld>
            <a:endParaRPr lang="en-US"/>
          </a:p>
        </p:txBody>
      </p:sp>
    </p:spTree>
    <p:extLst>
      <p:ext uri="{BB962C8B-B14F-4D97-AF65-F5344CB8AC3E}">
        <p14:creationId xmlns:p14="http://schemas.microsoft.com/office/powerpoint/2010/main" val="2120588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3</a:t>
            </a:fld>
            <a:endParaRPr lang="en-US"/>
          </a:p>
        </p:txBody>
      </p:sp>
    </p:spTree>
    <p:extLst>
      <p:ext uri="{BB962C8B-B14F-4D97-AF65-F5344CB8AC3E}">
        <p14:creationId xmlns:p14="http://schemas.microsoft.com/office/powerpoint/2010/main" val="280288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4</a:t>
            </a:fld>
            <a:endParaRPr lang="en-US"/>
          </a:p>
        </p:txBody>
      </p:sp>
    </p:spTree>
    <p:extLst>
      <p:ext uri="{BB962C8B-B14F-4D97-AF65-F5344CB8AC3E}">
        <p14:creationId xmlns:p14="http://schemas.microsoft.com/office/powerpoint/2010/main" val="3449452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5</a:t>
            </a:fld>
            <a:endParaRPr lang="en-US"/>
          </a:p>
        </p:txBody>
      </p:sp>
    </p:spTree>
    <p:extLst>
      <p:ext uri="{BB962C8B-B14F-4D97-AF65-F5344CB8AC3E}">
        <p14:creationId xmlns:p14="http://schemas.microsoft.com/office/powerpoint/2010/main" val="4234679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6</a:t>
            </a:fld>
            <a:endParaRPr lang="en-US"/>
          </a:p>
        </p:txBody>
      </p:sp>
    </p:spTree>
    <p:extLst>
      <p:ext uri="{BB962C8B-B14F-4D97-AF65-F5344CB8AC3E}">
        <p14:creationId xmlns:p14="http://schemas.microsoft.com/office/powerpoint/2010/main" val="413430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7</a:t>
            </a:fld>
            <a:endParaRPr lang="en-US"/>
          </a:p>
        </p:txBody>
      </p:sp>
    </p:spTree>
    <p:extLst>
      <p:ext uri="{BB962C8B-B14F-4D97-AF65-F5344CB8AC3E}">
        <p14:creationId xmlns:p14="http://schemas.microsoft.com/office/powerpoint/2010/main" val="1704734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8</a:t>
            </a:fld>
            <a:endParaRPr lang="en-US"/>
          </a:p>
        </p:txBody>
      </p:sp>
    </p:spTree>
    <p:extLst>
      <p:ext uri="{BB962C8B-B14F-4D97-AF65-F5344CB8AC3E}">
        <p14:creationId xmlns:p14="http://schemas.microsoft.com/office/powerpoint/2010/main" val="3180058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3798C-5C23-4F3E-9AD2-2E08771ECBEC}" type="slidenum">
              <a:rPr lang="en-US" smtClean="0"/>
              <a:t>9</a:t>
            </a:fld>
            <a:endParaRPr lang="en-US"/>
          </a:p>
        </p:txBody>
      </p:sp>
    </p:spTree>
    <p:extLst>
      <p:ext uri="{BB962C8B-B14F-4D97-AF65-F5344CB8AC3E}">
        <p14:creationId xmlns:p14="http://schemas.microsoft.com/office/powerpoint/2010/main" val="294135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BD64-9FC9-4A89-B113-6AD0C79E84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987BA1-17E2-41AC-99F5-9D60E4236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E949AC-AD85-4D87-942B-CBFF3D4FB619}"/>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5" name="Footer Placeholder 4">
            <a:extLst>
              <a:ext uri="{FF2B5EF4-FFF2-40B4-BE49-F238E27FC236}">
                <a16:creationId xmlns:a16="http://schemas.microsoft.com/office/drawing/2014/main" id="{1AA27E33-FEA2-4F97-A247-957382187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E5893-3E3F-4382-AD80-1913214C8069}"/>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258276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E9CB-E288-4F6F-A4EB-A679226B2D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9FEE9C-A310-4179-8354-17A7DCF818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36A70-C9C4-46CD-AAF5-1B8FBBD25C4A}"/>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5" name="Footer Placeholder 4">
            <a:extLst>
              <a:ext uri="{FF2B5EF4-FFF2-40B4-BE49-F238E27FC236}">
                <a16:creationId xmlns:a16="http://schemas.microsoft.com/office/drawing/2014/main" id="{0DD6F1B4-E66A-4439-A3B4-ED54096F0A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BDBB7-03E3-4AFB-972F-3E4EC39CE561}"/>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237600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851555-9250-4D0B-8F86-5DA2C8AFB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F28D1-A4DB-45E3-975F-79CF460074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A5FAA7-B61E-4EA6-881F-2F023E9EDA96}"/>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5" name="Footer Placeholder 4">
            <a:extLst>
              <a:ext uri="{FF2B5EF4-FFF2-40B4-BE49-F238E27FC236}">
                <a16:creationId xmlns:a16="http://schemas.microsoft.com/office/drawing/2014/main" id="{3591C0EB-E3C5-493D-94BE-D08E1DA45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B3A07A-20E1-4000-9ABC-E8272F69932B}"/>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108448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14F9-05DF-4140-B44E-6CD7FA934B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AA42B5-FE6E-431F-BD7E-230AE32E73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8E35EC-C0DE-4D57-BD21-790005F35F23}"/>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5" name="Footer Placeholder 4">
            <a:extLst>
              <a:ext uri="{FF2B5EF4-FFF2-40B4-BE49-F238E27FC236}">
                <a16:creationId xmlns:a16="http://schemas.microsoft.com/office/drawing/2014/main" id="{B64D7CF0-33F6-43AD-8087-3D9BECBB1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93B91A-30F1-4346-B3EC-B34089D9445F}"/>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207754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4135-6B04-48BF-B830-42E0C8F1B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5E0D70-74CF-4200-85D9-529268437B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B3055-1F99-4801-990F-F322356E9162}"/>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5" name="Footer Placeholder 4">
            <a:extLst>
              <a:ext uri="{FF2B5EF4-FFF2-40B4-BE49-F238E27FC236}">
                <a16:creationId xmlns:a16="http://schemas.microsoft.com/office/drawing/2014/main" id="{66525602-8EA8-4055-B259-F7DE7D7283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8B144-52BC-4A1B-B883-D34208495F5D}"/>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2594111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7CF5-8DCE-4EF2-A0D4-E87AC78890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CD82A-F9B9-4D87-9F3F-CF6DC6F45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6D3C5-3BBD-4020-BF92-FB47881097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5512C-D588-4CA5-9D3B-C0890C7EE6EB}"/>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6" name="Footer Placeholder 5">
            <a:extLst>
              <a:ext uri="{FF2B5EF4-FFF2-40B4-BE49-F238E27FC236}">
                <a16:creationId xmlns:a16="http://schemas.microsoft.com/office/drawing/2014/main" id="{DA4AE643-4DC5-49F0-BBF8-04250C146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AE87A0-1263-4040-9506-D1C7FDF42516}"/>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195690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77C2-C861-415C-82DE-A55B6385E1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61F993-3423-4DBC-90B6-1971148B6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F70EB4-238F-4E4B-AE96-6B2D68091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E93B3E-5DC2-4BFF-90B6-27F8071D35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CDE7C-DAB7-4847-BE60-E5E90FA4C6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75FBCE-F103-424A-A38B-3FD587CAA648}"/>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8" name="Footer Placeholder 7">
            <a:extLst>
              <a:ext uri="{FF2B5EF4-FFF2-40B4-BE49-F238E27FC236}">
                <a16:creationId xmlns:a16="http://schemas.microsoft.com/office/drawing/2014/main" id="{1C75957B-C52F-4C63-ACFB-9F70DFDF5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CD7F2F-DE32-4D9A-8757-8E918BFC44F0}"/>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12931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BF606-662A-4C2E-8C8B-966CD13B05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B186B-F931-47A4-B529-F702AF2E0508}"/>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4" name="Footer Placeholder 3">
            <a:extLst>
              <a:ext uri="{FF2B5EF4-FFF2-40B4-BE49-F238E27FC236}">
                <a16:creationId xmlns:a16="http://schemas.microsoft.com/office/drawing/2014/main" id="{C775432B-570E-49B6-969E-D2C6080BB2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0F82BB-A7F0-4840-9BAF-CE6762F83903}"/>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532554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F7FE5-CB63-4C1F-ACC3-D12BD1823FFF}"/>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3" name="Footer Placeholder 2">
            <a:extLst>
              <a:ext uri="{FF2B5EF4-FFF2-40B4-BE49-F238E27FC236}">
                <a16:creationId xmlns:a16="http://schemas.microsoft.com/office/drawing/2014/main" id="{1EE6AED3-F928-42BA-B362-1A0C8A0953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994053-63F3-447A-A503-A1A086C4F7EC}"/>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355108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5DEBF-EC6E-4AB9-B927-9014E90C9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94F79F-E5D8-4C64-9998-7CE0B3CA63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4490C1-6D98-466D-A645-7313BB331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9C65B-30C6-4480-AFFD-2FFF1DB08D60}"/>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6" name="Footer Placeholder 5">
            <a:extLst>
              <a:ext uri="{FF2B5EF4-FFF2-40B4-BE49-F238E27FC236}">
                <a16:creationId xmlns:a16="http://schemas.microsoft.com/office/drawing/2014/main" id="{9CA7E224-2B2F-43F9-9AD6-61B0A8262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3B9ADF-3EEE-4AA7-B777-DB4F857F005A}"/>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1342889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281A-B002-4345-A7FE-875EC6C00C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FDB674-70D5-4B9E-AA18-507B4DBC8E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2BFCC1-DF45-42B6-BC80-FECC2F7E8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D1526-D2AA-4EF3-A908-0E0F65EB59B7}"/>
              </a:ext>
            </a:extLst>
          </p:cNvPr>
          <p:cNvSpPr>
            <a:spLocks noGrp="1"/>
          </p:cNvSpPr>
          <p:nvPr>
            <p:ph type="dt" sz="half" idx="10"/>
          </p:nvPr>
        </p:nvSpPr>
        <p:spPr/>
        <p:txBody>
          <a:bodyPr/>
          <a:lstStyle/>
          <a:p>
            <a:fld id="{768A6472-0E99-44CB-AD71-44DF0884EFD0}" type="datetimeFigureOut">
              <a:rPr lang="en-US" smtClean="0"/>
              <a:t>7/11/2022</a:t>
            </a:fld>
            <a:endParaRPr lang="en-US"/>
          </a:p>
        </p:txBody>
      </p:sp>
      <p:sp>
        <p:nvSpPr>
          <p:cNvPr id="6" name="Footer Placeholder 5">
            <a:extLst>
              <a:ext uri="{FF2B5EF4-FFF2-40B4-BE49-F238E27FC236}">
                <a16:creationId xmlns:a16="http://schemas.microsoft.com/office/drawing/2014/main" id="{F37D9E9E-2AA9-4AB4-A969-9BC8205CB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7A9A2C-8754-4B53-8D53-4D60B67B6A6B}"/>
              </a:ext>
            </a:extLst>
          </p:cNvPr>
          <p:cNvSpPr>
            <a:spLocks noGrp="1"/>
          </p:cNvSpPr>
          <p:nvPr>
            <p:ph type="sldNum" sz="quarter" idx="12"/>
          </p:nvPr>
        </p:nvSpPr>
        <p:spPr/>
        <p:txBody>
          <a:bodyPr/>
          <a:lstStyle/>
          <a:p>
            <a:fld id="{2E80B071-5209-4FC6-849B-BDC6BB429951}" type="slidenum">
              <a:rPr lang="en-US" smtClean="0"/>
              <a:t>‹#›</a:t>
            </a:fld>
            <a:endParaRPr lang="en-US"/>
          </a:p>
        </p:txBody>
      </p:sp>
    </p:spTree>
    <p:extLst>
      <p:ext uri="{BB962C8B-B14F-4D97-AF65-F5344CB8AC3E}">
        <p14:creationId xmlns:p14="http://schemas.microsoft.com/office/powerpoint/2010/main" val="56546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0D3E9-64BA-4463-BA40-2CB1E79C9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7908A-D7B8-46E5-8DE6-74CA916AB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543A3-C9A3-4CCE-92CF-409E7973A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A6472-0E99-44CB-AD71-44DF0884EFD0}" type="datetimeFigureOut">
              <a:rPr lang="en-US" smtClean="0"/>
              <a:t>7/11/2022</a:t>
            </a:fld>
            <a:endParaRPr lang="en-US"/>
          </a:p>
        </p:txBody>
      </p:sp>
      <p:sp>
        <p:nvSpPr>
          <p:cNvPr id="5" name="Footer Placeholder 4">
            <a:extLst>
              <a:ext uri="{FF2B5EF4-FFF2-40B4-BE49-F238E27FC236}">
                <a16:creationId xmlns:a16="http://schemas.microsoft.com/office/drawing/2014/main" id="{90DD61D0-5EFD-431F-AC11-1B7A447C9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979676-C34B-4184-9437-11C5F2861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0B071-5209-4FC6-849B-BDC6BB429951}" type="slidenum">
              <a:rPr lang="en-US" smtClean="0"/>
              <a:t>‹#›</a:t>
            </a:fld>
            <a:endParaRPr lang="en-US"/>
          </a:p>
        </p:txBody>
      </p:sp>
    </p:spTree>
    <p:extLst>
      <p:ext uri="{BB962C8B-B14F-4D97-AF65-F5344CB8AC3E}">
        <p14:creationId xmlns:p14="http://schemas.microsoft.com/office/powerpoint/2010/main" val="1052978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30" y="782895"/>
            <a:ext cx="4340536"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Particle‒wall interaction</a:t>
            </a:r>
          </a:p>
        </p:txBody>
      </p:sp>
      <p:grpSp>
        <p:nvGrpSpPr>
          <p:cNvPr id="19" name="Group 18">
            <a:extLst>
              <a:ext uri="{FF2B5EF4-FFF2-40B4-BE49-F238E27FC236}">
                <a16:creationId xmlns:a16="http://schemas.microsoft.com/office/drawing/2014/main" id="{A3E6EF1F-D87E-4D04-BBD8-9EFDA990C3A5}"/>
              </a:ext>
            </a:extLst>
          </p:cNvPr>
          <p:cNvGrpSpPr/>
          <p:nvPr/>
        </p:nvGrpSpPr>
        <p:grpSpPr>
          <a:xfrm>
            <a:off x="1698078" y="1582467"/>
            <a:ext cx="3189895" cy="2286000"/>
            <a:chOff x="979599" y="2282013"/>
            <a:chExt cx="3189895" cy="2286000"/>
          </a:xfrm>
        </p:grpSpPr>
        <p:sp>
          <p:nvSpPr>
            <p:cNvPr id="91" name="TextBox 90">
              <a:extLst>
                <a:ext uri="{FF2B5EF4-FFF2-40B4-BE49-F238E27FC236}">
                  <a16:creationId xmlns:a16="http://schemas.microsoft.com/office/drawing/2014/main" id="{40F701CB-8A24-4984-AFCC-D428C16AF2C3}"/>
                </a:ext>
              </a:extLst>
            </p:cNvPr>
            <p:cNvSpPr txBox="1"/>
            <p:nvPr/>
          </p:nvSpPr>
          <p:spPr>
            <a:xfrm>
              <a:off x="979599" y="2283678"/>
              <a:ext cx="957529" cy="461665"/>
            </a:xfrm>
            <a:prstGeom prst="rect">
              <a:avLst/>
            </a:prstGeom>
            <a:noFill/>
          </p:spPr>
          <p:txBody>
            <a:bodyPr wrap="square">
              <a:spAutoFit/>
            </a:bodyPr>
            <a:lstStyle/>
            <a:p>
              <a:r>
                <a:rPr lang="en-US" sz="2400" dirty="0">
                  <a:solidFill>
                    <a:prstClr val="black"/>
                  </a:solidFill>
                  <a:latin typeface="Times New Roman" panose="02020603050405020304" pitchFamily="18" charset="0"/>
                  <a:cs typeface="Times New Roman" panose="02020603050405020304" pitchFamily="18" charset="0"/>
                </a:rPr>
                <a:t>Case I</a:t>
              </a:r>
            </a:p>
          </p:txBody>
        </p:sp>
        <p:sp>
          <p:nvSpPr>
            <p:cNvPr id="36" name="TextBox 59">
              <a:extLst>
                <a:ext uri="{FF2B5EF4-FFF2-40B4-BE49-F238E27FC236}">
                  <a16:creationId xmlns:a16="http://schemas.microsoft.com/office/drawing/2014/main" id="{00BED633-8F7E-4B58-AA44-DBEA80DB5FC2}"/>
                </a:ext>
              </a:extLst>
            </p:cNvPr>
            <p:cNvSpPr txBox="1"/>
            <p:nvPr/>
          </p:nvSpPr>
          <p:spPr>
            <a:xfrm>
              <a:off x="3249148" y="2956029"/>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9" name="Oval 38">
              <a:extLst>
                <a:ext uri="{FF2B5EF4-FFF2-40B4-BE49-F238E27FC236}">
                  <a16:creationId xmlns:a16="http://schemas.microsoft.com/office/drawing/2014/main" id="{B9F015AE-B597-4C85-8A91-0957B57E350C}"/>
                </a:ext>
              </a:extLst>
            </p:cNvPr>
            <p:cNvSpPr>
              <a:spLocks noChangeAspect="1"/>
            </p:cNvSpPr>
            <p:nvPr/>
          </p:nvSpPr>
          <p:spPr>
            <a:xfrm>
              <a:off x="1713744" y="2875466"/>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41" name="Straight Arrow Connector 40">
              <a:extLst>
                <a:ext uri="{FF2B5EF4-FFF2-40B4-BE49-F238E27FC236}">
                  <a16:creationId xmlns:a16="http://schemas.microsoft.com/office/drawing/2014/main" id="{B7AC139E-2BB3-4F93-ACAE-3F79866EDFE5}"/>
                </a:ext>
              </a:extLst>
            </p:cNvPr>
            <p:cNvCxnSpPr>
              <a:cxnSpLocks/>
              <a:stCxn id="39" idx="6"/>
            </p:cNvCxnSpPr>
            <p:nvPr/>
          </p:nvCxnSpPr>
          <p:spPr>
            <a:xfrm flipV="1">
              <a:off x="2857353" y="3424106"/>
              <a:ext cx="73152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08503A2-4E69-4A11-BE0A-D66E3683153E}"/>
                </a:ext>
              </a:extLst>
            </p:cNvPr>
            <p:cNvSpPr/>
            <p:nvPr/>
          </p:nvSpPr>
          <p:spPr>
            <a:xfrm>
              <a:off x="4123775" y="2282013"/>
              <a:ext cx="45719" cy="2286000"/>
            </a:xfrm>
            <a:prstGeom prst="rect">
              <a:avLst/>
            </a:prstGeom>
            <a:pattFill prst="wdUpDiag">
              <a:fgClr>
                <a:schemeClr val="bg1">
                  <a:lumMod val="6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59">
              <a:extLst>
                <a:ext uri="{FF2B5EF4-FFF2-40B4-BE49-F238E27FC236}">
                  <a16:creationId xmlns:a16="http://schemas.microsoft.com/office/drawing/2014/main" id="{7894B944-C1EE-48A0-8641-C415F43ED863}"/>
                </a:ext>
              </a:extLst>
            </p:cNvPr>
            <p:cNvSpPr txBox="1"/>
            <p:nvPr/>
          </p:nvSpPr>
          <p:spPr>
            <a:xfrm>
              <a:off x="2003774" y="3437454"/>
              <a:ext cx="563547"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8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kern="1200" baseline="30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a:t>
              </a:r>
              <a:endParaRPr lang="en-US" sz="2400" baseline="300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75" name="Straight Arrow Connector 74">
              <a:extLst>
                <a:ext uri="{FF2B5EF4-FFF2-40B4-BE49-F238E27FC236}">
                  <a16:creationId xmlns:a16="http://schemas.microsoft.com/office/drawing/2014/main" id="{EDEA264B-6296-4F23-8247-F522BE162167}"/>
                </a:ext>
              </a:extLst>
            </p:cNvPr>
            <p:cNvCxnSpPr>
              <a:cxnSpLocks/>
            </p:cNvCxnSpPr>
            <p:nvPr/>
          </p:nvCxnSpPr>
          <p:spPr>
            <a:xfrm flipH="1" flipV="1">
              <a:off x="2049646" y="3437454"/>
              <a:ext cx="45720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5A4B2828-4D4C-4064-BF73-0D165F596B50}"/>
              </a:ext>
            </a:extLst>
          </p:cNvPr>
          <p:cNvGrpSpPr/>
          <p:nvPr/>
        </p:nvGrpSpPr>
        <p:grpSpPr>
          <a:xfrm>
            <a:off x="1698078" y="3940181"/>
            <a:ext cx="3189895" cy="2374117"/>
            <a:chOff x="979599" y="2193896"/>
            <a:chExt cx="3189895" cy="2374117"/>
          </a:xfrm>
        </p:grpSpPr>
        <p:sp>
          <p:nvSpPr>
            <p:cNvPr id="77" name="TextBox 76">
              <a:extLst>
                <a:ext uri="{FF2B5EF4-FFF2-40B4-BE49-F238E27FC236}">
                  <a16:creationId xmlns:a16="http://schemas.microsoft.com/office/drawing/2014/main" id="{77D90D49-5B4A-4B45-97E3-61BCD44AA724}"/>
                </a:ext>
              </a:extLst>
            </p:cNvPr>
            <p:cNvSpPr txBox="1"/>
            <p:nvPr/>
          </p:nvSpPr>
          <p:spPr>
            <a:xfrm>
              <a:off x="979599" y="2193896"/>
              <a:ext cx="1143609" cy="461665"/>
            </a:xfrm>
            <a:prstGeom prst="rect">
              <a:avLst/>
            </a:prstGeom>
            <a:noFill/>
          </p:spPr>
          <p:txBody>
            <a:bodyPr wrap="square">
              <a:spAutoFit/>
            </a:bodyPr>
            <a:lstStyle/>
            <a:p>
              <a:r>
                <a:rPr lang="en-US" sz="2400" dirty="0">
                  <a:solidFill>
                    <a:prstClr val="black"/>
                  </a:solidFill>
                  <a:latin typeface="Times New Roman" panose="02020603050405020304" pitchFamily="18" charset="0"/>
                  <a:cs typeface="Times New Roman" panose="02020603050405020304" pitchFamily="18" charset="0"/>
                </a:rPr>
                <a:t>Case II</a:t>
              </a:r>
            </a:p>
          </p:txBody>
        </p:sp>
        <p:sp>
          <p:nvSpPr>
            <p:cNvPr id="79" name="TextBox 59">
              <a:extLst>
                <a:ext uri="{FF2B5EF4-FFF2-40B4-BE49-F238E27FC236}">
                  <a16:creationId xmlns:a16="http://schemas.microsoft.com/office/drawing/2014/main" id="{53614114-DA9F-4ECB-8DC5-9DBA719F8137}"/>
                </a:ext>
              </a:extLst>
            </p:cNvPr>
            <p:cNvSpPr txBox="1"/>
            <p:nvPr/>
          </p:nvSpPr>
          <p:spPr>
            <a:xfrm>
              <a:off x="985790" y="2978889"/>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0" name="Oval 79">
              <a:extLst>
                <a:ext uri="{FF2B5EF4-FFF2-40B4-BE49-F238E27FC236}">
                  <a16:creationId xmlns:a16="http://schemas.microsoft.com/office/drawing/2014/main" id="{8A5D69BF-D03F-4EB4-B6CC-A37009562083}"/>
                </a:ext>
              </a:extLst>
            </p:cNvPr>
            <p:cNvSpPr>
              <a:spLocks noChangeAspect="1"/>
            </p:cNvSpPr>
            <p:nvPr/>
          </p:nvSpPr>
          <p:spPr>
            <a:xfrm>
              <a:off x="1713744" y="2875466"/>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83" name="Straight Arrow Connector 82">
              <a:extLst>
                <a:ext uri="{FF2B5EF4-FFF2-40B4-BE49-F238E27FC236}">
                  <a16:creationId xmlns:a16="http://schemas.microsoft.com/office/drawing/2014/main" id="{FDF63741-F3B3-4DD5-8F00-6D0D30ABB57A}"/>
                </a:ext>
              </a:extLst>
            </p:cNvPr>
            <p:cNvCxnSpPr>
              <a:cxnSpLocks/>
              <a:stCxn id="80" idx="2"/>
            </p:cNvCxnSpPr>
            <p:nvPr/>
          </p:nvCxnSpPr>
          <p:spPr>
            <a:xfrm flipH="1">
              <a:off x="982224" y="3446966"/>
              <a:ext cx="73152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2B5941C5-475A-44E8-BF96-3FCE8E3427F8}"/>
                </a:ext>
              </a:extLst>
            </p:cNvPr>
            <p:cNvSpPr/>
            <p:nvPr/>
          </p:nvSpPr>
          <p:spPr>
            <a:xfrm>
              <a:off x="4123775" y="2282013"/>
              <a:ext cx="45719" cy="2286000"/>
            </a:xfrm>
            <a:prstGeom prst="rect">
              <a:avLst/>
            </a:prstGeom>
            <a:pattFill prst="wdUpDiag">
              <a:fgClr>
                <a:schemeClr val="bg1">
                  <a:lumMod val="6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59">
              <a:extLst>
                <a:ext uri="{FF2B5EF4-FFF2-40B4-BE49-F238E27FC236}">
                  <a16:creationId xmlns:a16="http://schemas.microsoft.com/office/drawing/2014/main" id="{3E1482F0-0F40-4D92-80DA-618D58CCA58E}"/>
                </a:ext>
              </a:extLst>
            </p:cNvPr>
            <p:cNvSpPr txBox="1"/>
            <p:nvPr/>
          </p:nvSpPr>
          <p:spPr>
            <a:xfrm>
              <a:off x="2003774" y="3437454"/>
              <a:ext cx="563547"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8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kern="1200" baseline="30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II</a:t>
              </a:r>
              <a:endParaRPr lang="en-US" sz="2400" baseline="300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94" name="Straight Arrow Connector 93">
              <a:extLst>
                <a:ext uri="{FF2B5EF4-FFF2-40B4-BE49-F238E27FC236}">
                  <a16:creationId xmlns:a16="http://schemas.microsoft.com/office/drawing/2014/main" id="{5AD359ED-39CE-494D-A143-23485CDE7FFA}"/>
                </a:ext>
              </a:extLst>
            </p:cNvPr>
            <p:cNvCxnSpPr>
              <a:cxnSpLocks/>
            </p:cNvCxnSpPr>
            <p:nvPr/>
          </p:nvCxnSpPr>
          <p:spPr>
            <a:xfrm flipV="1">
              <a:off x="2049646" y="3437454"/>
              <a:ext cx="45720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F2C6D8E9-3B75-4E9D-92C1-2FD0A542AA6B}"/>
              </a:ext>
            </a:extLst>
          </p:cNvPr>
          <p:cNvCxnSpPr/>
          <p:nvPr/>
        </p:nvCxnSpPr>
        <p:spPr>
          <a:xfrm flipH="1">
            <a:off x="1363372" y="3945469"/>
            <a:ext cx="412923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8" name="TextBox 97">
            <a:extLst>
              <a:ext uri="{FF2B5EF4-FFF2-40B4-BE49-F238E27FC236}">
                <a16:creationId xmlns:a16="http://schemas.microsoft.com/office/drawing/2014/main" id="{8434E624-45CA-453E-8034-F867D91A1FA4}"/>
              </a:ext>
            </a:extLst>
          </p:cNvPr>
          <p:cNvSpPr txBox="1"/>
          <p:nvPr/>
        </p:nvSpPr>
        <p:spPr>
          <a:xfrm>
            <a:off x="1337338" y="5880731"/>
            <a:ext cx="3318774" cy="830997"/>
          </a:xfrm>
          <a:prstGeom prst="rect">
            <a:avLst/>
          </a:prstGeom>
          <a:noFill/>
          <a:ln>
            <a:solidFill>
              <a:schemeClr val="bg1">
                <a:lumMod val="65000"/>
              </a:schemeClr>
            </a:solidFill>
          </a:ln>
        </p:spPr>
        <p:txBody>
          <a:bodyPr wrap="square">
            <a:spAutoFit/>
          </a:bodyPr>
          <a:lstStyle/>
          <a:p>
            <a:pPr algn="ctr"/>
            <a:r>
              <a:rPr lang="en-US" sz="2400" dirty="0">
                <a:solidFill>
                  <a:prstClr val="black"/>
                </a:solidFill>
                <a:latin typeface="Times New Roman" panose="02020603050405020304" pitchFamily="18" charset="0"/>
                <a:cs typeface="Times New Roman" panose="02020603050405020304" pitchFamily="18" charset="0"/>
              </a:rPr>
              <a:t>The distance to the wall is the same in both cases</a:t>
            </a:r>
          </a:p>
        </p:txBody>
      </p:sp>
      <p:sp>
        <p:nvSpPr>
          <p:cNvPr id="25" name="TextBox 24">
            <a:extLst>
              <a:ext uri="{FF2B5EF4-FFF2-40B4-BE49-F238E27FC236}">
                <a16:creationId xmlns:a16="http://schemas.microsoft.com/office/drawing/2014/main" id="{FEBBCEBC-D249-52CC-A777-6120B22227FB}"/>
              </a:ext>
            </a:extLst>
          </p:cNvPr>
          <p:cNvSpPr txBox="1"/>
          <p:nvPr/>
        </p:nvSpPr>
        <p:spPr>
          <a:xfrm>
            <a:off x="5628594" y="2268998"/>
            <a:ext cx="6093212" cy="3785652"/>
          </a:xfrm>
          <a:prstGeom prst="rect">
            <a:avLst/>
          </a:prstGeom>
          <a:noFill/>
          <a:ln>
            <a:solidFill>
              <a:srgbClr val="00B050"/>
            </a:solidFill>
          </a:ln>
        </p:spPr>
        <p:txBody>
          <a:bodyPr wrap="square">
            <a:spAutoFit/>
          </a:bodyPr>
          <a:lstStyle/>
          <a:p>
            <a:pPr algn="just"/>
            <a:r>
              <a:rPr lang="pl-PL" sz="2400" dirty="0">
                <a:solidFill>
                  <a:prstClr val="black"/>
                </a:solidFill>
                <a:latin typeface="Times New Roman" panose="02020603050405020304" pitchFamily="18" charset="0"/>
                <a:cs typeface="Times New Roman" panose="02020603050405020304" pitchFamily="18" charset="0"/>
              </a:rPr>
              <a:t>Intuitively, one can say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8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kern="1200" baseline="30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a:t>
            </a:r>
            <a:r>
              <a:rPr lang="en-US" sz="2400" i="1" dirty="0">
                <a:solidFill>
                  <a:srgbClr val="000000"/>
                </a:solidFill>
                <a:latin typeface="Times New Roman" panose="02020603050405020304" pitchFamily="18" charset="0"/>
                <a:cs typeface="Arial" panose="020B0604020202020204" pitchFamily="34" charset="0"/>
              </a:rPr>
              <a:t>| </a:t>
            </a:r>
            <a:r>
              <a:rPr lang="pl-PL"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&gt;</a:t>
            </a:r>
            <a:r>
              <a:rPr lang="en-US" sz="2400" i="1" dirty="0">
                <a:solidFill>
                  <a:srgbClr val="000000"/>
                </a:solidFill>
                <a:latin typeface="Times New Roman" panose="02020603050405020304" pitchFamily="18" charset="0"/>
                <a:cs typeface="Arial" panose="020B0604020202020204" pitchFamily="34" charset="0"/>
              </a:rPr>
              <a:t>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8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kern="1200" baseline="30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pl-PL"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since in</a:t>
            </a:r>
            <a:b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pl-PL"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Case I the particle is moving towards the wall. This, indeed, holds true if we take inertia of the </a:t>
            </a:r>
            <a:r>
              <a:rPr lang="pl-PL"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fluid</a:t>
            </a:r>
            <a:r>
              <a:rPr lang="pl-PL"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into account. However, the Stokes regime implies that inertial effects are neglected. </a:t>
            </a:r>
            <a:r>
              <a:rPr lang="pl-PL" sz="2400" dirty="0">
                <a:solidFill>
                  <a:srgbClr val="000000"/>
                </a:solidFill>
                <a:latin typeface="Times New Roman" panose="02020603050405020304" pitchFamily="18" charset="0"/>
                <a:ea typeface="Calibri" panose="020F0502020204030204" pitchFamily="34" charset="0"/>
                <a:cs typeface="Arial" panose="020B0604020202020204" pitchFamily="34" charset="0"/>
              </a:rPr>
              <a:t>See a more detailed explanation in Section 4 (Discussion) of:</a:t>
            </a:r>
            <a:r>
              <a:rPr lang="en-US" sz="24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z="2400" dirty="0">
                <a:solidFill>
                  <a:prstClr val="black"/>
                </a:solidFill>
                <a:latin typeface="Times New Roman" panose="02020603050405020304" pitchFamily="18" charset="0"/>
                <a:cs typeface="Times New Roman" panose="02020603050405020304" pitchFamily="18" charset="0"/>
              </a:rPr>
              <a:t>“Brenner, H. </a:t>
            </a:r>
            <a:r>
              <a:rPr lang="pl-PL" sz="2400" dirty="0">
                <a:solidFill>
                  <a:prstClr val="black"/>
                </a:solidFill>
                <a:latin typeface="Times New Roman" panose="02020603050405020304" pitchFamily="18" charset="0"/>
                <a:cs typeface="Times New Roman" panose="02020603050405020304" pitchFamily="18" charset="0"/>
              </a:rPr>
              <a:t>T</a:t>
            </a:r>
            <a:r>
              <a:rPr lang="en-US" sz="2400" dirty="0">
                <a:solidFill>
                  <a:prstClr val="black"/>
                </a:solidFill>
                <a:latin typeface="Times New Roman" panose="02020603050405020304" pitchFamily="18" charset="0"/>
                <a:cs typeface="Times New Roman" panose="02020603050405020304" pitchFamily="18" charset="0"/>
              </a:rPr>
              <a:t>he slow motion of a sphere through a viscous fluid towards a plane surface.</a:t>
            </a:r>
            <a:r>
              <a:rPr lang="pl-PL" sz="2400"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Chem. Eng. Sci., 16(3-4), 242-251</a:t>
            </a:r>
            <a:r>
              <a:rPr lang="pl-PL" sz="2400"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(1961)”</a:t>
            </a:r>
          </a:p>
        </p:txBody>
      </p:sp>
      <p:sp>
        <p:nvSpPr>
          <p:cNvPr id="26" name="TextBox 59">
            <a:extLst>
              <a:ext uri="{FF2B5EF4-FFF2-40B4-BE49-F238E27FC236}">
                <a16:creationId xmlns:a16="http://schemas.microsoft.com/office/drawing/2014/main" id="{EA17AC03-EB51-657E-8B8C-D51C46ED4D1A}"/>
              </a:ext>
            </a:extLst>
          </p:cNvPr>
          <p:cNvSpPr txBox="1"/>
          <p:nvPr/>
        </p:nvSpPr>
        <p:spPr>
          <a:xfrm>
            <a:off x="6945613" y="1036383"/>
            <a:ext cx="3493775" cy="1077218"/>
          </a:xfrm>
          <a:prstGeom prst="rect">
            <a:avLst/>
          </a:prstGeom>
          <a:noFill/>
        </p:spPr>
        <p:txBody>
          <a:bodyPr wrap="square" rtlCol="0">
            <a:spAutoFit/>
          </a:bodyPr>
          <a:lstStyle/>
          <a:p>
            <a:pPr marL="0" marR="0" algn="ctr">
              <a:spcBef>
                <a:spcPts val="0"/>
              </a:spcBef>
              <a:spcAft>
                <a:spcPts val="800"/>
              </a:spcAft>
            </a:pPr>
            <a:r>
              <a:rPr lang="en-US" sz="3200" dirty="0">
                <a:solidFill>
                  <a:prstClr val="black"/>
                </a:solidFill>
                <a:latin typeface="Times New Roman" panose="02020603050405020304" pitchFamily="18" charset="0"/>
                <a:cs typeface="Times New Roman" panose="02020603050405020304" pitchFamily="18" charset="0"/>
              </a:rPr>
              <a:t>Q1: </a:t>
            </a:r>
            <a:r>
              <a:rPr lang="en-US" sz="32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10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200" kern="1200" baseline="30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2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|F</a:t>
            </a:r>
            <a:r>
              <a:rPr lang="en-US" sz="10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3200" kern="1200" baseline="30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II</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&gt;    b) </a:t>
            </a:r>
            <a:r>
              <a:rPr lang="en-US" sz="32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 &lt;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4BBC854-0BB6-D426-E305-12A8E7F6B986}"/>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spTree>
    <p:extLst>
      <p:ext uri="{BB962C8B-B14F-4D97-AF65-F5344CB8AC3E}">
        <p14:creationId xmlns:p14="http://schemas.microsoft.com/office/powerpoint/2010/main" val="276897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30" y="782895"/>
            <a:ext cx="4340536"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Particle‒wall interaction</a:t>
            </a:r>
          </a:p>
        </p:txBody>
      </p:sp>
      <p:grpSp>
        <p:nvGrpSpPr>
          <p:cNvPr id="6" name="Group 5">
            <a:extLst>
              <a:ext uri="{FF2B5EF4-FFF2-40B4-BE49-F238E27FC236}">
                <a16:creationId xmlns:a16="http://schemas.microsoft.com/office/drawing/2014/main" id="{FA96C72C-D467-47B8-AA61-A93EA6859782}"/>
              </a:ext>
            </a:extLst>
          </p:cNvPr>
          <p:cNvGrpSpPr/>
          <p:nvPr/>
        </p:nvGrpSpPr>
        <p:grpSpPr>
          <a:xfrm>
            <a:off x="935659" y="2502347"/>
            <a:ext cx="2332143" cy="2391844"/>
            <a:chOff x="643669" y="1534464"/>
            <a:chExt cx="2332143" cy="2391844"/>
          </a:xfrm>
        </p:grpSpPr>
        <p:sp>
          <p:nvSpPr>
            <p:cNvPr id="36" name="TextBox 59">
              <a:extLst>
                <a:ext uri="{FF2B5EF4-FFF2-40B4-BE49-F238E27FC236}">
                  <a16:creationId xmlns:a16="http://schemas.microsoft.com/office/drawing/2014/main" id="{00BED633-8F7E-4B58-AA44-DBEA80DB5FC2}"/>
                </a:ext>
              </a:extLst>
            </p:cNvPr>
            <p:cNvSpPr txBox="1"/>
            <p:nvPr/>
          </p:nvSpPr>
          <p:spPr>
            <a:xfrm>
              <a:off x="1252720" y="1880891"/>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9" name="Oval 38">
              <a:extLst>
                <a:ext uri="{FF2B5EF4-FFF2-40B4-BE49-F238E27FC236}">
                  <a16:creationId xmlns:a16="http://schemas.microsoft.com/office/drawing/2014/main" id="{B9F015AE-B597-4C85-8A91-0957B57E350C}"/>
                </a:ext>
              </a:extLst>
            </p:cNvPr>
            <p:cNvSpPr>
              <a:spLocks noChangeAspect="1"/>
            </p:cNvSpPr>
            <p:nvPr/>
          </p:nvSpPr>
          <p:spPr>
            <a:xfrm>
              <a:off x="1186224" y="2714728"/>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41" name="Straight Arrow Connector 40">
              <a:extLst>
                <a:ext uri="{FF2B5EF4-FFF2-40B4-BE49-F238E27FC236}">
                  <a16:creationId xmlns:a16="http://schemas.microsoft.com/office/drawing/2014/main" id="{B7AC139E-2BB3-4F93-ACAE-3F79866EDFE5}"/>
                </a:ext>
              </a:extLst>
            </p:cNvPr>
            <p:cNvCxnSpPr>
              <a:cxnSpLocks/>
              <a:stCxn id="39" idx="0"/>
            </p:cNvCxnSpPr>
            <p:nvPr/>
          </p:nvCxnSpPr>
          <p:spPr>
            <a:xfrm flipH="1" flipV="1">
              <a:off x="1741101" y="1983208"/>
              <a:ext cx="0" cy="73152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08503A2-4E69-4A11-BE0A-D66E3683153E}"/>
                </a:ext>
              </a:extLst>
            </p:cNvPr>
            <p:cNvSpPr/>
            <p:nvPr/>
          </p:nvSpPr>
          <p:spPr>
            <a:xfrm>
              <a:off x="2930093" y="1534464"/>
              <a:ext cx="45719" cy="2286000"/>
            </a:xfrm>
            <a:prstGeom prst="rect">
              <a:avLst/>
            </a:prstGeom>
            <a:pattFill prst="wdUpDiag">
              <a:fgClr>
                <a:schemeClr val="bg1">
                  <a:lumMod val="6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59">
              <a:extLst>
                <a:ext uri="{FF2B5EF4-FFF2-40B4-BE49-F238E27FC236}">
                  <a16:creationId xmlns:a16="http://schemas.microsoft.com/office/drawing/2014/main" id="{7894B944-C1EE-48A0-8641-C415F43ED863}"/>
                </a:ext>
              </a:extLst>
            </p:cNvPr>
            <p:cNvSpPr txBox="1"/>
            <p:nvPr/>
          </p:nvSpPr>
          <p:spPr>
            <a:xfrm>
              <a:off x="1563250" y="3410802"/>
              <a:ext cx="1037209"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F</a:t>
              </a:r>
              <a:endParaRPr lang="en-US" sz="24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75" name="Straight Arrow Connector 74">
              <a:extLst>
                <a:ext uri="{FF2B5EF4-FFF2-40B4-BE49-F238E27FC236}">
                  <a16:creationId xmlns:a16="http://schemas.microsoft.com/office/drawing/2014/main" id="{EDEA264B-6296-4F23-8247-F522BE162167}"/>
                </a:ext>
              </a:extLst>
            </p:cNvPr>
            <p:cNvCxnSpPr>
              <a:cxnSpLocks/>
            </p:cNvCxnSpPr>
            <p:nvPr/>
          </p:nvCxnSpPr>
          <p:spPr>
            <a:xfrm>
              <a:off x="1741101" y="3013515"/>
              <a:ext cx="0" cy="45720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76D5970A-B8EB-42B8-AEB5-48EB966DF745}"/>
                </a:ext>
              </a:extLst>
            </p:cNvPr>
            <p:cNvSpPr/>
            <p:nvPr/>
          </p:nvSpPr>
          <p:spPr>
            <a:xfrm>
              <a:off x="1055438" y="2646148"/>
              <a:ext cx="1280160" cy="1280160"/>
            </a:xfrm>
            <a:prstGeom prst="arc">
              <a:avLst>
                <a:gd name="adj1" fmla="val 7979902"/>
                <a:gd name="adj2" fmla="val 13826692"/>
              </a:avLst>
            </a:prstGeom>
            <a:noFill/>
            <a:ln w="28575" cap="flat" cmpd="sng" algn="ctr">
              <a:solidFill>
                <a:srgbClr val="00B050"/>
              </a:solidFill>
              <a:prstDash val="solid"/>
              <a:miter lim="800000"/>
              <a:headEnd type="none" w="med" len="lg"/>
              <a:tailEnd type="stealth" w="med" len="lg"/>
            </a:ln>
            <a:effectLst/>
          </p:spPr>
          <p:txBody>
            <a:bodyPr rtlCol="0" anchor="ctr"/>
            <a:lstStyle/>
            <a:p>
              <a:endParaRPr lang="en-US">
                <a:solidFill>
                  <a:srgbClr val="00B050"/>
                </a:solidFill>
              </a:endParaRPr>
            </a:p>
          </p:txBody>
        </p:sp>
        <p:sp>
          <p:nvSpPr>
            <p:cNvPr id="43" name="TextBox 59">
              <a:extLst>
                <a:ext uri="{FF2B5EF4-FFF2-40B4-BE49-F238E27FC236}">
                  <a16:creationId xmlns:a16="http://schemas.microsoft.com/office/drawing/2014/main" id="{A2AEE60A-0263-4145-B932-A8E6E4902F5F}"/>
                </a:ext>
              </a:extLst>
            </p:cNvPr>
            <p:cNvSpPr txBox="1"/>
            <p:nvPr/>
          </p:nvSpPr>
          <p:spPr>
            <a:xfrm>
              <a:off x="643669" y="3041864"/>
              <a:ext cx="378082"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T</a:t>
              </a:r>
              <a:endParaRPr lang="en-US" sz="24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id="{46BDFB3F-AD12-4FB6-B5AA-E4CE85C6432C}"/>
              </a:ext>
            </a:extLst>
          </p:cNvPr>
          <p:cNvSpPr txBox="1"/>
          <p:nvPr/>
        </p:nvSpPr>
        <p:spPr>
          <a:xfrm>
            <a:off x="418431" y="1465314"/>
            <a:ext cx="3525056" cy="830997"/>
          </a:xfrm>
          <a:prstGeom prst="rect">
            <a:avLst/>
          </a:prstGeom>
          <a:noFill/>
          <a:ln>
            <a:solidFill>
              <a:schemeClr val="accent1"/>
            </a:solidFill>
          </a:ln>
        </p:spPr>
        <p:txBody>
          <a:bodyPr wrap="square">
            <a:spAutoFit/>
          </a:bodyPr>
          <a:lstStyle/>
          <a:p>
            <a:pPr algn="ctr"/>
            <a:r>
              <a:rPr lang="en-US" sz="2400" dirty="0">
                <a:solidFill>
                  <a:prstClr val="black"/>
                </a:solidFill>
                <a:latin typeface="Times New Roman" panose="02020603050405020304" pitchFamily="18" charset="0"/>
                <a:cs typeface="Times New Roman" panose="02020603050405020304" pitchFamily="18" charset="0"/>
              </a:rPr>
              <a:t>A particle translating along an infinite rigid plane</a:t>
            </a:r>
          </a:p>
        </p:txBody>
      </p:sp>
      <p:pic>
        <p:nvPicPr>
          <p:cNvPr id="3" name="Picture 2">
            <a:extLst>
              <a:ext uri="{FF2B5EF4-FFF2-40B4-BE49-F238E27FC236}">
                <a16:creationId xmlns:a16="http://schemas.microsoft.com/office/drawing/2014/main" id="{F33A5BC6-38D3-B11C-7868-8DB0E2EEFD7E}"/>
              </a:ext>
            </a:extLst>
          </p:cNvPr>
          <p:cNvPicPr>
            <a:picLocks noChangeAspect="1"/>
          </p:cNvPicPr>
          <p:nvPr/>
        </p:nvPicPr>
        <p:blipFill>
          <a:blip r:embed="rId3"/>
          <a:stretch>
            <a:fillRect/>
          </a:stretch>
        </p:blipFill>
        <p:spPr>
          <a:xfrm>
            <a:off x="9182108" y="242515"/>
            <a:ext cx="3009892" cy="2911478"/>
          </a:xfrm>
          <a:prstGeom prst="rect">
            <a:avLst/>
          </a:prstGeom>
        </p:spPr>
      </p:pic>
      <p:sp>
        <p:nvSpPr>
          <p:cNvPr id="97" name="TextBox 59">
            <a:extLst>
              <a:ext uri="{FF2B5EF4-FFF2-40B4-BE49-F238E27FC236}">
                <a16:creationId xmlns:a16="http://schemas.microsoft.com/office/drawing/2014/main" id="{85462DEA-C0F5-4A33-BDFB-38DB7336D241}"/>
              </a:ext>
            </a:extLst>
          </p:cNvPr>
          <p:cNvSpPr txBox="1"/>
          <p:nvPr/>
        </p:nvSpPr>
        <p:spPr>
          <a:xfrm>
            <a:off x="4758966" y="782895"/>
            <a:ext cx="4657286" cy="2369880"/>
          </a:xfrm>
          <a:prstGeom prst="rect">
            <a:avLst/>
          </a:prstGeom>
          <a:noFill/>
        </p:spPr>
        <p:txBody>
          <a:bodyPr wrap="square" rtlCol="0">
            <a:spAutoFit/>
          </a:bodyPr>
          <a:lstStyle/>
          <a:p>
            <a:pPr marL="0" marR="0">
              <a:spcBef>
                <a:spcPts val="0"/>
              </a:spcBef>
              <a:spcAft>
                <a:spcPts val="800"/>
              </a:spcAft>
            </a:pPr>
            <a:r>
              <a:rPr lang="en-US" sz="3200" dirty="0">
                <a:solidFill>
                  <a:prstClr val="black"/>
                </a:solidFill>
                <a:latin typeface="Times New Roman" panose="02020603050405020304" pitchFamily="18" charset="0"/>
                <a:cs typeface="Times New Roman" panose="02020603050405020304" pitchFamily="18" charset="0"/>
              </a:rPr>
              <a:t>Q2: </a:t>
            </a:r>
            <a:r>
              <a:rPr lang="en-US" sz="32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32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a:t>
            </a:r>
            <a:r>
              <a:rPr lang="en-US" sz="3200" strike="sngStrike" kern="1200" dirty="0">
                <a:effectLst/>
                <a:latin typeface="Times New Roman" panose="02020603050405020304" pitchFamily="18" charset="0"/>
                <a:ea typeface="Calibri" panose="020F0502020204030204" pitchFamily="34" charset="0"/>
                <a:cs typeface="Arial" panose="020B0604020202020204" pitchFamily="34" charset="0"/>
              </a:rPr>
              <a:t>upwards ↑</a:t>
            </a:r>
          </a:p>
          <a:p>
            <a:pPr marL="0" marR="0">
              <a:spcBef>
                <a:spcPts val="0"/>
              </a:spcBef>
              <a:spcAft>
                <a:spcPts val="800"/>
              </a:spcAft>
            </a:pPr>
            <a:r>
              <a:rPr lang="en-US" sz="3200" dirty="0">
                <a:solidFill>
                  <a:srgbClr val="000000"/>
                </a:solidFill>
                <a:latin typeface="Times New Roman" panose="02020603050405020304" pitchFamily="18" charset="0"/>
                <a:ea typeface="Calibri" panose="020F0502020204030204" pitchFamily="34" charset="0"/>
                <a:cs typeface="Arial" panose="020B0604020202020204" pitchFamily="34" charset="0"/>
              </a:rPr>
              <a:t>		b) </a:t>
            </a:r>
            <a:r>
              <a:rPr lang="en-US" sz="3200" dirty="0">
                <a:solidFill>
                  <a:srgbClr val="00B050"/>
                </a:solidFill>
                <a:latin typeface="Times New Roman" panose="02020603050405020304" pitchFamily="18" charset="0"/>
                <a:ea typeface="Calibri" panose="020F0502020204030204" pitchFamily="34" charset="0"/>
                <a:cs typeface="Arial" panose="020B0604020202020204" pitchFamily="34" charset="0"/>
              </a:rPr>
              <a:t>downwards ↓</a:t>
            </a:r>
          </a:p>
          <a:p>
            <a:pPr marL="0" marR="0">
              <a:spcBef>
                <a:spcPts val="0"/>
              </a:spcBef>
              <a:spcAft>
                <a:spcPts val="800"/>
              </a:spcAft>
            </a:pPr>
            <a:r>
              <a:rPr lang="en-US" sz="3200" dirty="0">
                <a:solidFill>
                  <a:prstClr val="black"/>
                </a:solidFill>
                <a:latin typeface="Times New Roman" panose="02020603050405020304" pitchFamily="18" charset="0"/>
                <a:cs typeface="Times New Roman" panose="02020603050405020304" pitchFamily="18" charset="0"/>
              </a:rPr>
              <a:t>Q3: </a:t>
            </a:r>
            <a:r>
              <a:rPr lang="en-US" sz="32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32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a:t>
            </a:r>
            <a:r>
              <a:rPr lang="en-US" sz="32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CW ↻</a:t>
            </a:r>
          </a:p>
          <a:p>
            <a:pPr marL="0" marR="0">
              <a:spcBef>
                <a:spcPts val="0"/>
              </a:spcBef>
              <a:spcAft>
                <a:spcPts val="800"/>
              </a:spcAft>
            </a:pPr>
            <a:r>
              <a:rPr lang="en-US" sz="3200" dirty="0">
                <a:solidFill>
                  <a:srgbClr val="000000"/>
                </a:solidFill>
                <a:latin typeface="Times New Roman" panose="02020603050405020304" pitchFamily="18" charset="0"/>
                <a:ea typeface="Calibri" panose="020F0502020204030204" pitchFamily="34" charset="0"/>
                <a:cs typeface="Arial" panose="020B0604020202020204" pitchFamily="34" charset="0"/>
              </a:rPr>
              <a:t>		b) </a:t>
            </a:r>
            <a:r>
              <a:rPr lang="en-US" sz="3200" strike="sngStrike" dirty="0">
                <a:solidFill>
                  <a:srgbClr val="000000"/>
                </a:solidFill>
                <a:latin typeface="Times New Roman" panose="02020603050405020304" pitchFamily="18" charset="0"/>
                <a:ea typeface="Calibri" panose="020F0502020204030204" pitchFamily="34" charset="0"/>
                <a:cs typeface="Arial" panose="020B0604020202020204" pitchFamily="34" charset="0"/>
              </a:rPr>
              <a:t>CCW ↺</a:t>
            </a:r>
          </a:p>
        </p:txBody>
      </p:sp>
      <p:sp>
        <p:nvSpPr>
          <p:cNvPr id="18" name="TextBox 17">
            <a:extLst>
              <a:ext uri="{FF2B5EF4-FFF2-40B4-BE49-F238E27FC236}">
                <a16:creationId xmlns:a16="http://schemas.microsoft.com/office/drawing/2014/main" id="{1BB73AD0-AD48-0F71-D183-5B9EB96CC778}"/>
              </a:ext>
            </a:extLst>
          </p:cNvPr>
          <p:cNvSpPr txBox="1"/>
          <p:nvPr/>
        </p:nvSpPr>
        <p:spPr>
          <a:xfrm>
            <a:off x="9182107" y="2957628"/>
            <a:ext cx="3009893" cy="584775"/>
          </a:xfrm>
          <a:prstGeom prst="rect">
            <a:avLst/>
          </a:prstGeom>
          <a:noFill/>
          <a:ln>
            <a:noFill/>
          </a:ln>
        </p:spPr>
        <p:txBody>
          <a:bodyPr wrap="square">
            <a:spAutoFit/>
          </a:bodyPr>
          <a:lstStyle/>
          <a:p>
            <a:pPr algn="ctr"/>
            <a:r>
              <a:rPr lang="en-US" sz="1600" dirty="0">
                <a:solidFill>
                  <a:prstClr val="black"/>
                </a:solidFill>
                <a:latin typeface="Times New Roman" panose="02020603050405020304" pitchFamily="18" charset="0"/>
                <a:cs typeface="Times New Roman" panose="02020603050405020304" pitchFamily="18" charset="0"/>
              </a:rPr>
              <a:t>Disturbance generated by a particle moving in a viscous fluid</a:t>
            </a:r>
          </a:p>
        </p:txBody>
      </p:sp>
      <p:sp>
        <p:nvSpPr>
          <p:cNvPr id="19" name="TextBox 18">
            <a:extLst>
              <a:ext uri="{FF2B5EF4-FFF2-40B4-BE49-F238E27FC236}">
                <a16:creationId xmlns:a16="http://schemas.microsoft.com/office/drawing/2014/main" id="{E9CAC524-CC0C-6BBA-F23D-133756D12EA1}"/>
              </a:ext>
            </a:extLst>
          </p:cNvPr>
          <p:cNvSpPr txBox="1"/>
          <p:nvPr/>
        </p:nvSpPr>
        <p:spPr>
          <a:xfrm>
            <a:off x="4199559" y="3760734"/>
            <a:ext cx="7878197" cy="2923877"/>
          </a:xfrm>
          <a:prstGeom prst="rect">
            <a:avLst/>
          </a:prstGeom>
          <a:noFill/>
          <a:ln>
            <a:solidFill>
              <a:srgbClr val="00B050"/>
            </a:solidFill>
          </a:ln>
        </p:spPr>
        <p:txBody>
          <a:bodyPr wrap="square">
            <a:spAutoFit/>
          </a:bodyPr>
          <a:lstStyle/>
          <a:p>
            <a:pPr algn="just"/>
            <a:r>
              <a:rPr lang="en-US" sz="2300" dirty="0">
                <a:solidFill>
                  <a:prstClr val="black"/>
                </a:solidFill>
                <a:latin typeface="Times New Roman" panose="02020603050405020304" pitchFamily="18" charset="0"/>
                <a:cs typeface="Times New Roman" panose="02020603050405020304" pitchFamily="18" charset="0"/>
              </a:rPr>
              <a:t>The Stokes disturbance field induced by a single particle translating in a viscous flow is shown in the figure above. The disturbance has a net force acting on the wall as if it wants to push it upwards. Since the wall is stationary, it has an equal opposite reaction whose reflection at the location of the particle generates a downwards force and a clockwise torque. Note that the wall reaction ↓ is added to the viscous drag ↓ acting on the particle (</a:t>
            </a:r>
            <a:r>
              <a:rPr lang="en-US" sz="2300" dirty="0">
                <a:effectLst/>
                <a:latin typeface="Times New Roman" panose="02020603050405020304" pitchFamily="18" charset="0"/>
                <a:ea typeface="Calibri" panose="020F0502020204030204" pitchFamily="34" charset="0"/>
              </a:rPr>
              <a:t>−6</a:t>
            </a:r>
            <a:r>
              <a:rPr lang="en-US" sz="2300" i="1" dirty="0">
                <a:effectLst/>
                <a:latin typeface="Times New Roman" panose="02020603050405020304" pitchFamily="18" charset="0"/>
                <a:ea typeface="Calibri" panose="020F0502020204030204" pitchFamily="34" charset="0"/>
              </a:rPr>
              <a:t>π</a:t>
            </a:r>
            <a:r>
              <a:rPr lang="en-US" sz="2300" i="1" dirty="0" err="1">
                <a:effectLst/>
                <a:latin typeface="Times New Roman" panose="02020603050405020304" pitchFamily="18" charset="0"/>
                <a:ea typeface="Calibri" panose="020F0502020204030204" pitchFamily="34" charset="0"/>
              </a:rPr>
              <a:t>μaV</a:t>
            </a:r>
            <a:r>
              <a:rPr lang="en-US" sz="2300" dirty="0">
                <a:solidFill>
                  <a:prstClr val="black"/>
                </a:solidFill>
                <a:latin typeface="Times New Roman" panose="02020603050405020304" pitchFamily="18" charset="0"/>
                <a:cs typeface="Times New Roman" panose="02020603050405020304" pitchFamily="18" charset="0"/>
              </a:rPr>
              <a:t>) which exists even if there is no wall.</a:t>
            </a:r>
          </a:p>
        </p:txBody>
      </p:sp>
      <p:cxnSp>
        <p:nvCxnSpPr>
          <p:cNvPr id="20" name="Straight Arrow Connector 19">
            <a:extLst>
              <a:ext uri="{FF2B5EF4-FFF2-40B4-BE49-F238E27FC236}">
                <a16:creationId xmlns:a16="http://schemas.microsoft.com/office/drawing/2014/main" id="{CE7F362A-B5FA-8336-7EE6-0C7DBD39B5E1}"/>
              </a:ext>
            </a:extLst>
          </p:cNvPr>
          <p:cNvCxnSpPr>
            <a:cxnSpLocks/>
          </p:cNvCxnSpPr>
          <p:nvPr/>
        </p:nvCxnSpPr>
        <p:spPr>
          <a:xfrm flipV="1">
            <a:off x="3247042" y="3987377"/>
            <a:ext cx="0" cy="457200"/>
          </a:xfrm>
          <a:prstGeom prst="straightConnector1">
            <a:avLst/>
          </a:prstGeom>
          <a:ln w="57150">
            <a:solidFill>
              <a:srgbClr val="FF000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ABEF6C3-457C-8591-7E07-0576AC309B31}"/>
              </a:ext>
            </a:extLst>
          </p:cNvPr>
          <p:cNvSpPr txBox="1"/>
          <p:nvPr/>
        </p:nvSpPr>
        <p:spPr>
          <a:xfrm>
            <a:off x="2494868" y="3325156"/>
            <a:ext cx="1625235" cy="646331"/>
          </a:xfrm>
          <a:prstGeom prst="rect">
            <a:avLst/>
          </a:prstGeom>
          <a:noFill/>
        </p:spPr>
        <p:txBody>
          <a:bodyPr wrap="square">
            <a:spAutoFit/>
          </a:bodyPr>
          <a:lstStyle/>
          <a:p>
            <a:pPr algn="ctr"/>
            <a:r>
              <a:rPr lang="en-US" sz="1800" dirty="0">
                <a:solidFill>
                  <a:srgbClr val="FF0000"/>
                </a:solidFill>
                <a:highlight>
                  <a:srgbClr val="FFFFFF"/>
                </a:highlight>
                <a:latin typeface="Times New Roman" panose="02020603050405020304" pitchFamily="18" charset="0"/>
                <a:cs typeface="Times New Roman" panose="02020603050405020304" pitchFamily="18" charset="0"/>
              </a:rPr>
              <a:t>Disturbance of </a:t>
            </a:r>
            <a:r>
              <a:rPr lang="en-US" sz="1800" i="1" dirty="0">
                <a:solidFill>
                  <a:srgbClr val="FF0000"/>
                </a:solidFill>
                <a:highlight>
                  <a:srgbClr val="FFFFFF"/>
                </a:highlight>
                <a:latin typeface="Times New Roman" panose="02020603050405020304" pitchFamily="18" charset="0"/>
                <a:cs typeface="Times New Roman" panose="02020603050405020304" pitchFamily="18" charset="0"/>
              </a:rPr>
              <a:t>V</a:t>
            </a:r>
            <a:r>
              <a:rPr lang="en-US" sz="1800" dirty="0">
                <a:solidFill>
                  <a:srgbClr val="FF0000"/>
                </a:solidFill>
                <a:highlight>
                  <a:srgbClr val="FFFFFF"/>
                </a:highlight>
                <a:latin typeface="Times New Roman" panose="02020603050405020304" pitchFamily="18" charset="0"/>
                <a:cs typeface="Times New Roman" panose="02020603050405020304" pitchFamily="18" charset="0"/>
              </a:rPr>
              <a:t> at the wall</a:t>
            </a:r>
            <a:endParaRPr lang="en-US" dirty="0">
              <a:solidFill>
                <a:srgbClr val="FF0000"/>
              </a:solidFill>
              <a:highlight>
                <a:srgbClr val="FFFFFF"/>
              </a:highlight>
            </a:endParaRPr>
          </a:p>
        </p:txBody>
      </p:sp>
      <p:cxnSp>
        <p:nvCxnSpPr>
          <p:cNvPr id="24" name="Straight Arrow Connector 23">
            <a:extLst>
              <a:ext uri="{FF2B5EF4-FFF2-40B4-BE49-F238E27FC236}">
                <a16:creationId xmlns:a16="http://schemas.microsoft.com/office/drawing/2014/main" id="{41E65C36-22AE-EF4E-0726-FEA5B3D225A8}"/>
              </a:ext>
            </a:extLst>
          </p:cNvPr>
          <p:cNvCxnSpPr>
            <a:cxnSpLocks/>
          </p:cNvCxnSpPr>
          <p:nvPr/>
        </p:nvCxnSpPr>
        <p:spPr>
          <a:xfrm>
            <a:off x="3421034" y="4027810"/>
            <a:ext cx="0" cy="457200"/>
          </a:xfrm>
          <a:prstGeom prst="straightConnector1">
            <a:avLst/>
          </a:prstGeom>
          <a:ln w="57150">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05C4B96-3C4E-E777-EEC2-C6D0C2C18C21}"/>
              </a:ext>
            </a:extLst>
          </p:cNvPr>
          <p:cNvSpPr txBox="1"/>
          <p:nvPr/>
        </p:nvSpPr>
        <p:spPr>
          <a:xfrm>
            <a:off x="3056579" y="4170177"/>
            <a:ext cx="1386957" cy="646331"/>
          </a:xfrm>
          <a:prstGeom prst="rect">
            <a:avLst/>
          </a:prstGeom>
          <a:noFill/>
        </p:spPr>
        <p:txBody>
          <a:bodyPr wrap="square">
            <a:spAutoFit/>
          </a:bodyPr>
          <a:lstStyle/>
          <a:p>
            <a:pPr algn="ctr"/>
            <a:r>
              <a:rPr lang="en-US" sz="1800" dirty="0">
                <a:solidFill>
                  <a:srgbClr val="00B050"/>
                </a:solidFill>
                <a:latin typeface="Times New Roman" panose="02020603050405020304" pitchFamily="18" charset="0"/>
                <a:cs typeface="Times New Roman" panose="02020603050405020304" pitchFamily="18" charset="0"/>
              </a:rPr>
              <a:t>Wall reaction</a:t>
            </a:r>
            <a:endParaRPr lang="en-US" dirty="0">
              <a:solidFill>
                <a:srgbClr val="00B050"/>
              </a:solidFill>
            </a:endParaRPr>
          </a:p>
        </p:txBody>
      </p:sp>
      <p:sp>
        <p:nvSpPr>
          <p:cNvPr id="28" name="TextBox 27">
            <a:extLst>
              <a:ext uri="{FF2B5EF4-FFF2-40B4-BE49-F238E27FC236}">
                <a16:creationId xmlns:a16="http://schemas.microsoft.com/office/drawing/2014/main" id="{C0C08932-7FC2-A04F-A95E-1096BE695AB6}"/>
              </a:ext>
            </a:extLst>
          </p:cNvPr>
          <p:cNvSpPr txBox="1"/>
          <p:nvPr/>
        </p:nvSpPr>
        <p:spPr>
          <a:xfrm>
            <a:off x="927241" y="4797778"/>
            <a:ext cx="2211699" cy="646331"/>
          </a:xfrm>
          <a:prstGeom prst="rect">
            <a:avLst/>
          </a:prstGeom>
          <a:noFill/>
        </p:spPr>
        <p:txBody>
          <a:bodyPr wrap="square">
            <a:spAutoFit/>
          </a:bodyPr>
          <a:lstStyle/>
          <a:p>
            <a:pPr algn="ctr"/>
            <a:r>
              <a:rPr lang="en-US" sz="1800" dirty="0">
                <a:solidFill>
                  <a:srgbClr val="00B050"/>
                </a:solidFill>
                <a:latin typeface="Times New Roman" panose="02020603050405020304" pitchFamily="18" charset="0"/>
                <a:cs typeface="Times New Roman" panose="02020603050405020304" pitchFamily="18" charset="0"/>
              </a:rPr>
              <a:t>Wall reaction effect on the particle</a:t>
            </a:r>
            <a:endParaRPr lang="en-US" dirty="0">
              <a:solidFill>
                <a:srgbClr val="00B050"/>
              </a:solidFill>
            </a:endParaRPr>
          </a:p>
        </p:txBody>
      </p:sp>
      <p:sp>
        <p:nvSpPr>
          <p:cNvPr id="26" name="TextBox 25">
            <a:extLst>
              <a:ext uri="{FF2B5EF4-FFF2-40B4-BE49-F238E27FC236}">
                <a16:creationId xmlns:a16="http://schemas.microsoft.com/office/drawing/2014/main" id="{6EC551A6-427E-1F96-8D68-70CAF2429954}"/>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spTree>
    <p:extLst>
      <p:ext uri="{BB962C8B-B14F-4D97-AF65-F5344CB8AC3E}">
        <p14:creationId xmlns:p14="http://schemas.microsoft.com/office/powerpoint/2010/main" val="364845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30" y="782895"/>
            <a:ext cx="4340536"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Particle‒wall interaction</a:t>
            </a:r>
          </a:p>
        </p:txBody>
      </p:sp>
      <p:grpSp>
        <p:nvGrpSpPr>
          <p:cNvPr id="2" name="Group 1">
            <a:extLst>
              <a:ext uri="{FF2B5EF4-FFF2-40B4-BE49-F238E27FC236}">
                <a16:creationId xmlns:a16="http://schemas.microsoft.com/office/drawing/2014/main" id="{0074C324-C994-4DDA-ABAF-ED6388211577}"/>
              </a:ext>
            </a:extLst>
          </p:cNvPr>
          <p:cNvGrpSpPr/>
          <p:nvPr/>
        </p:nvGrpSpPr>
        <p:grpSpPr>
          <a:xfrm>
            <a:off x="2204498" y="2294371"/>
            <a:ext cx="2282481" cy="2286000"/>
            <a:chOff x="2204498" y="2294371"/>
            <a:chExt cx="2282481" cy="2286000"/>
          </a:xfrm>
        </p:grpSpPr>
        <p:sp>
          <p:nvSpPr>
            <p:cNvPr id="36" name="TextBox 59">
              <a:extLst>
                <a:ext uri="{FF2B5EF4-FFF2-40B4-BE49-F238E27FC236}">
                  <a16:creationId xmlns:a16="http://schemas.microsoft.com/office/drawing/2014/main" id="{00BED633-8F7E-4B58-AA44-DBEA80DB5FC2}"/>
                </a:ext>
              </a:extLst>
            </p:cNvPr>
            <p:cNvSpPr txBox="1"/>
            <p:nvPr/>
          </p:nvSpPr>
          <p:spPr>
            <a:xfrm>
              <a:off x="3036822" y="2491402"/>
              <a:ext cx="339725" cy="468077"/>
            </a:xfrm>
            <a:prstGeom prst="rect">
              <a:avLst/>
            </a:prstGeom>
            <a:noFill/>
          </p:spPr>
          <p:txBody>
            <a:bodyPr wrap="square" rtlCol="0">
              <a:spAutoFit/>
            </a:bodyPr>
            <a:lstStyle/>
            <a:p>
              <a:pPr marL="0" marR="0">
                <a:lnSpc>
                  <a:spcPct val="107000"/>
                </a:lnSpc>
                <a:spcBef>
                  <a:spcPts val="0"/>
                </a:spcBef>
                <a:spcAft>
                  <a:spcPts val="800"/>
                </a:spcAft>
              </a:pPr>
              <a:r>
                <a:rPr lang="el-GR"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Ω</a:t>
              </a:r>
              <a:endParaRPr lang="en-US" sz="2400" i="1" dirty="0">
                <a:effectLst/>
                <a:latin typeface="Calibri" panose="020F0502020204030204" pitchFamily="34" charset="0"/>
                <a:ea typeface="Calibri" panose="020F0502020204030204" pitchFamily="34" charset="0"/>
                <a:cs typeface="Arial" panose="020B0604020202020204" pitchFamily="34" charset="0"/>
              </a:endParaRPr>
            </a:p>
          </p:txBody>
        </p:sp>
        <p:sp>
          <p:nvSpPr>
            <p:cNvPr id="39" name="Oval 38">
              <a:extLst>
                <a:ext uri="{FF2B5EF4-FFF2-40B4-BE49-F238E27FC236}">
                  <a16:creationId xmlns:a16="http://schemas.microsoft.com/office/drawing/2014/main" id="{B9F015AE-B597-4C85-8A91-0957B57E350C}"/>
                </a:ext>
              </a:extLst>
            </p:cNvPr>
            <p:cNvSpPr>
              <a:spLocks noChangeAspect="1"/>
            </p:cNvSpPr>
            <p:nvPr/>
          </p:nvSpPr>
          <p:spPr>
            <a:xfrm>
              <a:off x="2697391" y="3089623"/>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sp>
          <p:nvSpPr>
            <p:cNvPr id="11" name="Rectangle 10">
              <a:extLst>
                <a:ext uri="{FF2B5EF4-FFF2-40B4-BE49-F238E27FC236}">
                  <a16:creationId xmlns:a16="http://schemas.microsoft.com/office/drawing/2014/main" id="{E08503A2-4E69-4A11-BE0A-D66E3683153E}"/>
                </a:ext>
              </a:extLst>
            </p:cNvPr>
            <p:cNvSpPr/>
            <p:nvPr/>
          </p:nvSpPr>
          <p:spPr>
            <a:xfrm>
              <a:off x="4441260" y="2294371"/>
              <a:ext cx="45719" cy="2286000"/>
            </a:xfrm>
            <a:prstGeom prst="rect">
              <a:avLst/>
            </a:prstGeom>
            <a:pattFill prst="wdUpDiag">
              <a:fgClr>
                <a:schemeClr val="bg1">
                  <a:lumMod val="65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59">
              <a:extLst>
                <a:ext uri="{FF2B5EF4-FFF2-40B4-BE49-F238E27FC236}">
                  <a16:creationId xmlns:a16="http://schemas.microsoft.com/office/drawing/2014/main" id="{7894B944-C1EE-48A0-8641-C415F43ED863}"/>
                </a:ext>
              </a:extLst>
            </p:cNvPr>
            <p:cNvSpPr txBox="1"/>
            <p:nvPr/>
          </p:nvSpPr>
          <p:spPr>
            <a:xfrm>
              <a:off x="3055299" y="3805532"/>
              <a:ext cx="1037209"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F</a:t>
              </a:r>
              <a:endParaRPr lang="en-US" sz="24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75" name="Straight Arrow Connector 74">
              <a:extLst>
                <a:ext uri="{FF2B5EF4-FFF2-40B4-BE49-F238E27FC236}">
                  <a16:creationId xmlns:a16="http://schemas.microsoft.com/office/drawing/2014/main" id="{EDEA264B-6296-4F23-8247-F522BE162167}"/>
                </a:ext>
              </a:extLst>
            </p:cNvPr>
            <p:cNvCxnSpPr>
              <a:cxnSpLocks/>
            </p:cNvCxnSpPr>
            <p:nvPr/>
          </p:nvCxnSpPr>
          <p:spPr>
            <a:xfrm>
              <a:off x="3252268" y="3388410"/>
              <a:ext cx="0" cy="457200"/>
            </a:xfrm>
            <a:prstGeom prst="straightConnector1">
              <a:avLst/>
            </a:prstGeom>
            <a:ln w="28575">
              <a:solidFill>
                <a:srgbClr val="00B050"/>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76D5970A-B8EB-42B8-AEB5-48EB966DF745}"/>
                </a:ext>
              </a:extLst>
            </p:cNvPr>
            <p:cNvSpPr/>
            <p:nvPr/>
          </p:nvSpPr>
          <p:spPr>
            <a:xfrm>
              <a:off x="2566605" y="3021043"/>
              <a:ext cx="1280160" cy="1280160"/>
            </a:xfrm>
            <a:prstGeom prst="arc">
              <a:avLst>
                <a:gd name="adj1" fmla="val 7979902"/>
                <a:gd name="adj2" fmla="val 13826692"/>
              </a:avLst>
            </a:prstGeom>
            <a:noFill/>
            <a:ln w="28575" cap="flat" cmpd="sng" algn="ctr">
              <a:solidFill>
                <a:srgbClr val="00B050"/>
              </a:solidFill>
              <a:prstDash val="solid"/>
              <a:miter lim="800000"/>
              <a:headEnd type="stealth" w="med" len="lg"/>
              <a:tailEnd type="none" w="med" len="lg"/>
            </a:ln>
            <a:effectLst/>
          </p:spPr>
          <p:txBody>
            <a:bodyPr rtlCol="0" anchor="ctr"/>
            <a:lstStyle/>
            <a:p>
              <a:endParaRPr lang="en-US"/>
            </a:p>
          </p:txBody>
        </p:sp>
        <p:sp>
          <p:nvSpPr>
            <p:cNvPr id="43" name="TextBox 59">
              <a:extLst>
                <a:ext uri="{FF2B5EF4-FFF2-40B4-BE49-F238E27FC236}">
                  <a16:creationId xmlns:a16="http://schemas.microsoft.com/office/drawing/2014/main" id="{A2AEE60A-0263-4145-B932-A8E6E4902F5F}"/>
                </a:ext>
              </a:extLst>
            </p:cNvPr>
            <p:cNvSpPr txBox="1"/>
            <p:nvPr/>
          </p:nvSpPr>
          <p:spPr>
            <a:xfrm>
              <a:off x="2204498" y="3377252"/>
              <a:ext cx="1037209"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T</a:t>
              </a:r>
              <a:endParaRPr lang="en-US" sz="24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4" name="Arc 13">
              <a:extLst>
                <a:ext uri="{FF2B5EF4-FFF2-40B4-BE49-F238E27FC236}">
                  <a16:creationId xmlns:a16="http://schemas.microsoft.com/office/drawing/2014/main" id="{17A2B34F-971A-4167-8321-D475EDF3A524}"/>
                </a:ext>
              </a:extLst>
            </p:cNvPr>
            <p:cNvSpPr/>
            <p:nvPr/>
          </p:nvSpPr>
          <p:spPr>
            <a:xfrm>
              <a:off x="2612188" y="2913945"/>
              <a:ext cx="1280160" cy="1280160"/>
            </a:xfrm>
            <a:prstGeom prst="arc">
              <a:avLst>
                <a:gd name="adj1" fmla="val 14349518"/>
                <a:gd name="adj2" fmla="val 18221729"/>
              </a:avLst>
            </a:prstGeom>
            <a:noFill/>
            <a:ln w="28575" cap="flat" cmpd="sng" algn="ctr">
              <a:solidFill>
                <a:sysClr val="windowText" lastClr="000000"/>
              </a:solidFill>
              <a:prstDash val="solid"/>
              <a:miter lim="800000"/>
              <a:headEnd type="none" w="med" len="lg"/>
              <a:tailEnd type="stealth" w="lg" len="lg"/>
            </a:ln>
            <a:effectLst/>
          </p:spPr>
          <p:txBody>
            <a:bodyPr rtlCol="0" anchor="ctr"/>
            <a:lstStyle/>
            <a:p>
              <a:endParaRPr lang="en-US"/>
            </a:p>
          </p:txBody>
        </p:sp>
      </p:grpSp>
      <p:sp>
        <p:nvSpPr>
          <p:cNvPr id="15" name="TextBox 59">
            <a:extLst>
              <a:ext uri="{FF2B5EF4-FFF2-40B4-BE49-F238E27FC236}">
                <a16:creationId xmlns:a16="http://schemas.microsoft.com/office/drawing/2014/main" id="{26B50B02-7BE7-4392-8315-F233BBF53469}"/>
              </a:ext>
            </a:extLst>
          </p:cNvPr>
          <p:cNvSpPr txBox="1"/>
          <p:nvPr/>
        </p:nvSpPr>
        <p:spPr>
          <a:xfrm>
            <a:off x="4542237" y="894313"/>
            <a:ext cx="4657286" cy="2369880"/>
          </a:xfrm>
          <a:prstGeom prst="rect">
            <a:avLst/>
          </a:prstGeom>
          <a:noFill/>
        </p:spPr>
        <p:txBody>
          <a:bodyPr wrap="square" rtlCol="0">
            <a:spAutoFit/>
          </a:bodyPr>
          <a:lstStyle/>
          <a:p>
            <a:pPr marL="0" marR="0">
              <a:spcBef>
                <a:spcPts val="0"/>
              </a:spcBef>
              <a:spcAft>
                <a:spcPts val="800"/>
              </a:spcAft>
            </a:pPr>
            <a:r>
              <a:rPr lang="en-US" sz="3200" dirty="0">
                <a:solidFill>
                  <a:prstClr val="black"/>
                </a:solidFill>
                <a:latin typeface="Times New Roman" panose="02020603050405020304" pitchFamily="18" charset="0"/>
                <a:cs typeface="Times New Roman" panose="02020603050405020304" pitchFamily="18" charset="0"/>
              </a:rPr>
              <a:t>Q4: </a:t>
            </a:r>
            <a:r>
              <a:rPr lang="en-US" sz="32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32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a:t>
            </a:r>
            <a:r>
              <a:rPr lang="en-US" sz="32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upwards ↑</a:t>
            </a:r>
          </a:p>
          <a:p>
            <a:pPr marL="0" marR="0">
              <a:spcBef>
                <a:spcPts val="0"/>
              </a:spcBef>
              <a:spcAft>
                <a:spcPts val="800"/>
              </a:spcAft>
            </a:pPr>
            <a:r>
              <a:rPr lang="en-US" sz="3200" dirty="0">
                <a:solidFill>
                  <a:srgbClr val="000000"/>
                </a:solidFill>
                <a:latin typeface="Times New Roman" panose="02020603050405020304" pitchFamily="18" charset="0"/>
                <a:ea typeface="Calibri" panose="020F0502020204030204" pitchFamily="34" charset="0"/>
                <a:cs typeface="Arial" panose="020B0604020202020204" pitchFamily="34" charset="0"/>
              </a:rPr>
              <a:t>		b) </a:t>
            </a:r>
            <a:r>
              <a:rPr lang="en-US" sz="3200" strike="sngStrike" dirty="0">
                <a:solidFill>
                  <a:srgbClr val="000000"/>
                </a:solidFill>
                <a:latin typeface="Times New Roman" panose="02020603050405020304" pitchFamily="18" charset="0"/>
                <a:ea typeface="Calibri" panose="020F0502020204030204" pitchFamily="34" charset="0"/>
                <a:cs typeface="Arial" panose="020B0604020202020204" pitchFamily="34" charset="0"/>
              </a:rPr>
              <a:t>downwards ↓</a:t>
            </a:r>
          </a:p>
          <a:p>
            <a:pPr marL="0" marR="0">
              <a:spcBef>
                <a:spcPts val="0"/>
              </a:spcBef>
              <a:spcAft>
                <a:spcPts val="800"/>
              </a:spcAft>
            </a:pPr>
            <a:r>
              <a:rPr lang="en-US" sz="3200" dirty="0">
                <a:solidFill>
                  <a:prstClr val="black"/>
                </a:solidFill>
                <a:latin typeface="Times New Roman" panose="02020603050405020304" pitchFamily="18" charset="0"/>
                <a:cs typeface="Times New Roman" panose="02020603050405020304" pitchFamily="18" charset="0"/>
              </a:rPr>
              <a:t>Q5: </a:t>
            </a:r>
            <a:r>
              <a:rPr lang="en-US" sz="32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3200" dirty="0">
                <a:solidFill>
                  <a:srgbClr val="000000"/>
                </a:solidFill>
                <a:latin typeface="Times New Roman" panose="02020603050405020304" pitchFamily="18" charset="0"/>
                <a:ea typeface="Calibri" panose="020F0502020204030204" pitchFamily="34" charset="0"/>
                <a:cs typeface="Arial" panose="020B0604020202020204" pitchFamily="34" charset="0"/>
              </a:rPr>
              <a:t>	</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a:t>
            </a:r>
            <a:r>
              <a:rPr lang="en-US" sz="3200" strike="sngStrike"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CW ↻</a:t>
            </a:r>
          </a:p>
          <a:p>
            <a:pPr marL="0" marR="0">
              <a:spcBef>
                <a:spcPts val="0"/>
              </a:spcBef>
              <a:spcAft>
                <a:spcPts val="800"/>
              </a:spcAft>
            </a:pPr>
            <a:r>
              <a:rPr lang="en-US" sz="3200" dirty="0">
                <a:solidFill>
                  <a:srgbClr val="000000"/>
                </a:solidFill>
                <a:latin typeface="Times New Roman" panose="02020603050405020304" pitchFamily="18" charset="0"/>
                <a:ea typeface="Calibri" panose="020F0502020204030204" pitchFamily="34" charset="0"/>
                <a:cs typeface="Arial" panose="020B0604020202020204" pitchFamily="34" charset="0"/>
              </a:rPr>
              <a:t>		b) </a:t>
            </a:r>
            <a:r>
              <a:rPr lang="en-US" sz="3200" dirty="0">
                <a:solidFill>
                  <a:srgbClr val="00B050"/>
                </a:solidFill>
                <a:latin typeface="Times New Roman" panose="02020603050405020304" pitchFamily="18" charset="0"/>
                <a:ea typeface="Calibri" panose="020F0502020204030204" pitchFamily="34" charset="0"/>
                <a:cs typeface="Arial" panose="020B0604020202020204" pitchFamily="34" charset="0"/>
              </a:rPr>
              <a:t>CCW ↺</a:t>
            </a:r>
          </a:p>
        </p:txBody>
      </p:sp>
      <p:sp>
        <p:nvSpPr>
          <p:cNvPr id="18" name="TextBox 17">
            <a:extLst>
              <a:ext uri="{FF2B5EF4-FFF2-40B4-BE49-F238E27FC236}">
                <a16:creationId xmlns:a16="http://schemas.microsoft.com/office/drawing/2014/main" id="{7CC54F66-949E-4241-BE3A-072AD4FFA9B4}"/>
              </a:ext>
            </a:extLst>
          </p:cNvPr>
          <p:cNvSpPr txBox="1"/>
          <p:nvPr/>
        </p:nvSpPr>
        <p:spPr>
          <a:xfrm>
            <a:off x="418431" y="1463374"/>
            <a:ext cx="3229544" cy="830997"/>
          </a:xfrm>
          <a:prstGeom prst="rect">
            <a:avLst/>
          </a:prstGeom>
          <a:noFill/>
          <a:ln>
            <a:solidFill>
              <a:schemeClr val="accent1"/>
            </a:solidFill>
          </a:ln>
        </p:spPr>
        <p:txBody>
          <a:bodyPr wrap="square">
            <a:spAutoFit/>
          </a:bodyPr>
          <a:lstStyle/>
          <a:p>
            <a:pPr algn="ctr"/>
            <a:r>
              <a:rPr lang="en-US" sz="2400" dirty="0">
                <a:solidFill>
                  <a:prstClr val="black"/>
                </a:solidFill>
                <a:latin typeface="Times New Roman" panose="02020603050405020304" pitchFamily="18" charset="0"/>
                <a:cs typeface="Times New Roman" panose="02020603050405020304" pitchFamily="18" charset="0"/>
              </a:rPr>
              <a:t>A particle rotating along an infinite rigid plane</a:t>
            </a:r>
          </a:p>
        </p:txBody>
      </p:sp>
      <p:cxnSp>
        <p:nvCxnSpPr>
          <p:cNvPr id="19" name="Straight Arrow Connector 18">
            <a:extLst>
              <a:ext uri="{FF2B5EF4-FFF2-40B4-BE49-F238E27FC236}">
                <a16:creationId xmlns:a16="http://schemas.microsoft.com/office/drawing/2014/main" id="{43450A11-006A-5E62-8254-E6E1BB9B66FF}"/>
              </a:ext>
            </a:extLst>
          </p:cNvPr>
          <p:cNvCxnSpPr>
            <a:cxnSpLocks/>
          </p:cNvCxnSpPr>
          <p:nvPr/>
        </p:nvCxnSpPr>
        <p:spPr>
          <a:xfrm>
            <a:off x="4463689" y="3464197"/>
            <a:ext cx="0" cy="457200"/>
          </a:xfrm>
          <a:prstGeom prst="straightConnector1">
            <a:avLst/>
          </a:prstGeom>
          <a:ln w="57150">
            <a:solidFill>
              <a:srgbClr val="FF000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E39A785-E9B0-8D86-5B8A-2A111158C1AE}"/>
              </a:ext>
            </a:extLst>
          </p:cNvPr>
          <p:cNvSpPr txBox="1"/>
          <p:nvPr/>
        </p:nvSpPr>
        <p:spPr>
          <a:xfrm>
            <a:off x="3627888" y="2762396"/>
            <a:ext cx="1746179" cy="646331"/>
          </a:xfrm>
          <a:prstGeom prst="rect">
            <a:avLst/>
          </a:prstGeom>
          <a:noFill/>
        </p:spPr>
        <p:txBody>
          <a:bodyPr wrap="square">
            <a:spAutoFit/>
          </a:bodyPr>
          <a:lstStyle/>
          <a:p>
            <a:pPr algn="ctr"/>
            <a:r>
              <a:rPr lang="en-US" sz="1800" dirty="0">
                <a:solidFill>
                  <a:srgbClr val="FF0000"/>
                </a:solidFill>
                <a:highlight>
                  <a:srgbClr val="FFFFFF"/>
                </a:highlight>
                <a:latin typeface="Times New Roman" panose="02020603050405020304" pitchFamily="18" charset="0"/>
                <a:cs typeface="Times New Roman" panose="02020603050405020304" pitchFamily="18" charset="0"/>
              </a:rPr>
              <a:t>Disturbance of </a:t>
            </a:r>
            <a:r>
              <a:rPr lang="el-GR" sz="1800" dirty="0">
                <a:solidFill>
                  <a:srgbClr val="FF0000"/>
                </a:solidFill>
                <a:highlight>
                  <a:srgbClr val="FFFFFF"/>
                </a:highlight>
                <a:latin typeface="Times New Roman" panose="02020603050405020304" pitchFamily="18" charset="0"/>
                <a:cs typeface="Times New Roman" panose="02020603050405020304" pitchFamily="18" charset="0"/>
              </a:rPr>
              <a:t>Ω</a:t>
            </a:r>
            <a:r>
              <a:rPr lang="en-US" sz="1800" dirty="0">
                <a:solidFill>
                  <a:srgbClr val="FF0000"/>
                </a:solidFill>
                <a:highlight>
                  <a:srgbClr val="FFFFFF"/>
                </a:highlight>
                <a:latin typeface="Times New Roman" panose="02020603050405020304" pitchFamily="18" charset="0"/>
                <a:cs typeface="Times New Roman" panose="02020603050405020304" pitchFamily="18" charset="0"/>
              </a:rPr>
              <a:t> at the wall</a:t>
            </a:r>
            <a:endParaRPr lang="en-US" dirty="0">
              <a:solidFill>
                <a:srgbClr val="FF0000"/>
              </a:solidFill>
              <a:highlight>
                <a:srgbClr val="FFFFFF"/>
              </a:highlight>
            </a:endParaRPr>
          </a:p>
        </p:txBody>
      </p:sp>
      <p:cxnSp>
        <p:nvCxnSpPr>
          <p:cNvPr id="21" name="Straight Arrow Connector 20">
            <a:extLst>
              <a:ext uri="{FF2B5EF4-FFF2-40B4-BE49-F238E27FC236}">
                <a16:creationId xmlns:a16="http://schemas.microsoft.com/office/drawing/2014/main" id="{F5443511-0094-7E7C-98D5-BF2BB76DA781}"/>
              </a:ext>
            </a:extLst>
          </p:cNvPr>
          <p:cNvCxnSpPr>
            <a:cxnSpLocks/>
          </p:cNvCxnSpPr>
          <p:nvPr/>
        </p:nvCxnSpPr>
        <p:spPr>
          <a:xfrm flipV="1">
            <a:off x="4638561" y="3439314"/>
            <a:ext cx="0" cy="457200"/>
          </a:xfrm>
          <a:prstGeom prst="straightConnector1">
            <a:avLst/>
          </a:prstGeom>
          <a:ln w="57150">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8F18815-6AAA-2ED9-2AF0-9F3CDBD903AF}"/>
              </a:ext>
            </a:extLst>
          </p:cNvPr>
          <p:cNvSpPr txBox="1"/>
          <p:nvPr/>
        </p:nvSpPr>
        <p:spPr>
          <a:xfrm>
            <a:off x="4292668" y="3617010"/>
            <a:ext cx="1386957" cy="646331"/>
          </a:xfrm>
          <a:prstGeom prst="rect">
            <a:avLst/>
          </a:prstGeom>
          <a:noFill/>
        </p:spPr>
        <p:txBody>
          <a:bodyPr wrap="square">
            <a:spAutoFit/>
          </a:bodyPr>
          <a:lstStyle/>
          <a:p>
            <a:pPr algn="ctr"/>
            <a:r>
              <a:rPr lang="en-US" sz="1800" dirty="0">
                <a:solidFill>
                  <a:srgbClr val="00B050"/>
                </a:solidFill>
                <a:latin typeface="Times New Roman" panose="02020603050405020304" pitchFamily="18" charset="0"/>
                <a:cs typeface="Times New Roman" panose="02020603050405020304" pitchFamily="18" charset="0"/>
              </a:rPr>
              <a:t>Wall reaction</a:t>
            </a:r>
            <a:endParaRPr lang="en-US" dirty="0">
              <a:solidFill>
                <a:srgbClr val="00B050"/>
              </a:solidFill>
            </a:endParaRPr>
          </a:p>
        </p:txBody>
      </p:sp>
      <p:sp>
        <p:nvSpPr>
          <p:cNvPr id="23" name="TextBox 22">
            <a:extLst>
              <a:ext uri="{FF2B5EF4-FFF2-40B4-BE49-F238E27FC236}">
                <a16:creationId xmlns:a16="http://schemas.microsoft.com/office/drawing/2014/main" id="{F7F975A3-69CD-F9D4-BAC4-93E72F8601BF}"/>
              </a:ext>
            </a:extLst>
          </p:cNvPr>
          <p:cNvSpPr txBox="1"/>
          <p:nvPr/>
        </p:nvSpPr>
        <p:spPr>
          <a:xfrm>
            <a:off x="1450449" y="4827562"/>
            <a:ext cx="6026480" cy="1154162"/>
          </a:xfrm>
          <a:prstGeom prst="rect">
            <a:avLst/>
          </a:prstGeom>
          <a:noFill/>
          <a:ln>
            <a:solidFill>
              <a:srgbClr val="00B050"/>
            </a:solidFill>
          </a:ln>
        </p:spPr>
        <p:txBody>
          <a:bodyPr wrap="square">
            <a:spAutoFit/>
          </a:bodyPr>
          <a:lstStyle/>
          <a:p>
            <a:pPr algn="just"/>
            <a:r>
              <a:rPr lang="en-US" sz="2300" dirty="0">
                <a:solidFill>
                  <a:prstClr val="black"/>
                </a:solidFill>
                <a:latin typeface="Times New Roman" panose="02020603050405020304" pitchFamily="18" charset="0"/>
                <a:cs typeface="Times New Roman" panose="02020603050405020304" pitchFamily="18" charset="0"/>
              </a:rPr>
              <a:t>Note that the wall reaction ↺ is added to the viscous drag ↺ acting on the particle (</a:t>
            </a:r>
            <a:r>
              <a:rPr lang="en-US" sz="2300" dirty="0">
                <a:effectLst/>
                <a:latin typeface="Times New Roman" panose="02020603050405020304" pitchFamily="18" charset="0"/>
                <a:ea typeface="Calibri" panose="020F0502020204030204" pitchFamily="34" charset="0"/>
              </a:rPr>
              <a:t>−8</a:t>
            </a:r>
            <a:r>
              <a:rPr lang="en-US" sz="2300" i="1" dirty="0">
                <a:effectLst/>
                <a:latin typeface="Times New Roman" panose="02020603050405020304" pitchFamily="18" charset="0"/>
                <a:ea typeface="Calibri" panose="020F0502020204030204" pitchFamily="34" charset="0"/>
              </a:rPr>
              <a:t>πμa</a:t>
            </a:r>
            <a:r>
              <a:rPr lang="en-US" sz="2300" dirty="0">
                <a:effectLst/>
                <a:latin typeface="Times New Roman" panose="02020603050405020304" pitchFamily="18" charset="0"/>
                <a:ea typeface="Calibri" panose="020F0502020204030204" pitchFamily="34" charset="0"/>
              </a:rPr>
              <a:t>³</a:t>
            </a:r>
            <a:r>
              <a:rPr lang="el-GR" sz="2300" i="1" dirty="0">
                <a:effectLst/>
                <a:latin typeface="Times New Roman" panose="02020603050405020304" pitchFamily="18" charset="0"/>
                <a:ea typeface="Calibri" panose="020F0502020204030204" pitchFamily="34" charset="0"/>
              </a:rPr>
              <a:t>Ω</a:t>
            </a:r>
            <a:r>
              <a:rPr lang="en-US" sz="2300" dirty="0">
                <a:solidFill>
                  <a:prstClr val="black"/>
                </a:solidFill>
                <a:latin typeface="Times New Roman" panose="02020603050405020304" pitchFamily="18" charset="0"/>
                <a:cs typeface="Times New Roman" panose="02020603050405020304" pitchFamily="18" charset="0"/>
              </a:rPr>
              <a:t>) which exists even if there is no wall.</a:t>
            </a:r>
          </a:p>
        </p:txBody>
      </p:sp>
      <p:pic>
        <p:nvPicPr>
          <p:cNvPr id="4" name="Picture 3">
            <a:extLst>
              <a:ext uri="{FF2B5EF4-FFF2-40B4-BE49-F238E27FC236}">
                <a16:creationId xmlns:a16="http://schemas.microsoft.com/office/drawing/2014/main" id="{D1EE5581-4883-63CA-EB0B-CEA205C077D4}"/>
              </a:ext>
            </a:extLst>
          </p:cNvPr>
          <p:cNvPicPr>
            <a:picLocks noChangeAspect="1"/>
          </p:cNvPicPr>
          <p:nvPr/>
        </p:nvPicPr>
        <p:blipFill>
          <a:blip r:embed="rId3"/>
          <a:stretch>
            <a:fillRect/>
          </a:stretch>
        </p:blipFill>
        <p:spPr>
          <a:xfrm>
            <a:off x="8444448" y="3199898"/>
            <a:ext cx="3048000" cy="2905125"/>
          </a:xfrm>
          <a:prstGeom prst="rect">
            <a:avLst/>
          </a:prstGeom>
        </p:spPr>
      </p:pic>
      <p:sp>
        <p:nvSpPr>
          <p:cNvPr id="27" name="TextBox 26">
            <a:extLst>
              <a:ext uri="{FF2B5EF4-FFF2-40B4-BE49-F238E27FC236}">
                <a16:creationId xmlns:a16="http://schemas.microsoft.com/office/drawing/2014/main" id="{10B18421-D816-FC1F-28D5-E21BEEA2E097}"/>
              </a:ext>
            </a:extLst>
          </p:cNvPr>
          <p:cNvSpPr txBox="1"/>
          <p:nvPr/>
        </p:nvSpPr>
        <p:spPr>
          <a:xfrm>
            <a:off x="8482555" y="6075105"/>
            <a:ext cx="3009893" cy="584775"/>
          </a:xfrm>
          <a:prstGeom prst="rect">
            <a:avLst/>
          </a:prstGeom>
          <a:noFill/>
          <a:ln>
            <a:noFill/>
          </a:ln>
        </p:spPr>
        <p:txBody>
          <a:bodyPr wrap="square">
            <a:spAutoFit/>
          </a:bodyPr>
          <a:lstStyle/>
          <a:p>
            <a:pPr algn="ctr"/>
            <a:r>
              <a:rPr lang="en-US" sz="1600" dirty="0">
                <a:solidFill>
                  <a:prstClr val="black"/>
                </a:solidFill>
                <a:latin typeface="Times New Roman" panose="02020603050405020304" pitchFamily="18" charset="0"/>
                <a:cs typeface="Times New Roman" panose="02020603050405020304" pitchFamily="18" charset="0"/>
              </a:rPr>
              <a:t>Disturbance generated by a particle rotating in a viscous fluid</a:t>
            </a:r>
          </a:p>
        </p:txBody>
      </p:sp>
      <p:sp>
        <p:nvSpPr>
          <p:cNvPr id="24" name="TextBox 23">
            <a:extLst>
              <a:ext uri="{FF2B5EF4-FFF2-40B4-BE49-F238E27FC236}">
                <a16:creationId xmlns:a16="http://schemas.microsoft.com/office/drawing/2014/main" id="{01309581-B644-EA50-1681-9EEE2B921736}"/>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spTree>
    <p:extLst>
      <p:ext uri="{BB962C8B-B14F-4D97-AF65-F5344CB8AC3E}">
        <p14:creationId xmlns:p14="http://schemas.microsoft.com/office/powerpoint/2010/main" val="145887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30" y="782895"/>
            <a:ext cx="4340536"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Particle‒particle interaction</a:t>
            </a:r>
          </a:p>
        </p:txBody>
      </p:sp>
      <p:sp>
        <p:nvSpPr>
          <p:cNvPr id="97" name="TextBox 59">
            <a:extLst>
              <a:ext uri="{FF2B5EF4-FFF2-40B4-BE49-F238E27FC236}">
                <a16:creationId xmlns:a16="http://schemas.microsoft.com/office/drawing/2014/main" id="{85462DEA-C0F5-4A33-BDFB-38DB7336D241}"/>
              </a:ext>
            </a:extLst>
          </p:cNvPr>
          <p:cNvSpPr txBox="1"/>
          <p:nvPr/>
        </p:nvSpPr>
        <p:spPr>
          <a:xfrm>
            <a:off x="6569068" y="843481"/>
            <a:ext cx="3493775" cy="1077218"/>
          </a:xfrm>
          <a:prstGeom prst="rect">
            <a:avLst/>
          </a:prstGeom>
          <a:noFill/>
        </p:spPr>
        <p:txBody>
          <a:bodyPr wrap="square" rtlCol="0">
            <a:spAutoFit/>
          </a:bodyPr>
          <a:lstStyle/>
          <a:p>
            <a:pPr marL="0" marR="0" algn="ctr">
              <a:spcBef>
                <a:spcPts val="0"/>
              </a:spcBef>
              <a:spcAft>
                <a:spcPts val="800"/>
              </a:spcAft>
            </a:pPr>
            <a:r>
              <a:rPr lang="en-US" sz="3200" dirty="0">
                <a:solidFill>
                  <a:prstClr val="black"/>
                </a:solidFill>
                <a:latin typeface="Times New Roman" panose="02020603050405020304" pitchFamily="18" charset="0"/>
                <a:cs typeface="Times New Roman" panose="02020603050405020304" pitchFamily="18" charset="0"/>
              </a:rPr>
              <a:t>Q6: </a:t>
            </a:r>
            <a:r>
              <a:rPr lang="en-US" sz="32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32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kumimoji="0" lang="en-US" sz="3200" b="0"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Arial" panose="020B0604020202020204" pitchFamily="34" charset="0"/>
              </a:rPr>
              <a:t>=</a:t>
            </a:r>
            <a:r>
              <a:rPr kumimoji="0" 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Arial" panose="020B0604020202020204" pitchFamily="34" charset="0"/>
              </a:rPr>
              <a:t> </a:t>
            </a:r>
            <a:r>
              <a:rPr lang="en-US" sz="32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32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&gt;    b) </a:t>
            </a:r>
            <a:r>
              <a:rPr lang="en-US" sz="32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a:t>
            </a:r>
            <a:r>
              <a:rPr lang="en-US" sz="32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 &lt;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10F5F35D-1228-47E4-AFDF-F5214AC1ED23}"/>
              </a:ext>
            </a:extLst>
          </p:cNvPr>
          <p:cNvGrpSpPr/>
          <p:nvPr/>
        </p:nvGrpSpPr>
        <p:grpSpPr>
          <a:xfrm>
            <a:off x="600698" y="2744811"/>
            <a:ext cx="3975999" cy="1925678"/>
            <a:chOff x="1222855" y="2166088"/>
            <a:chExt cx="3975999" cy="1925678"/>
          </a:xfrm>
        </p:grpSpPr>
        <p:sp>
          <p:nvSpPr>
            <p:cNvPr id="36" name="TextBox 59">
              <a:extLst>
                <a:ext uri="{FF2B5EF4-FFF2-40B4-BE49-F238E27FC236}">
                  <a16:creationId xmlns:a16="http://schemas.microsoft.com/office/drawing/2014/main" id="{00BED633-8F7E-4B58-AA44-DBEA80DB5FC2}"/>
                </a:ext>
              </a:extLst>
            </p:cNvPr>
            <p:cNvSpPr txBox="1"/>
            <p:nvPr/>
          </p:nvSpPr>
          <p:spPr>
            <a:xfrm>
              <a:off x="2758259" y="2246651"/>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9" name="Oval 38">
              <a:extLst>
                <a:ext uri="{FF2B5EF4-FFF2-40B4-BE49-F238E27FC236}">
                  <a16:creationId xmlns:a16="http://schemas.microsoft.com/office/drawing/2014/main" id="{B9F015AE-B597-4C85-8A91-0957B57E350C}"/>
                </a:ext>
              </a:extLst>
            </p:cNvPr>
            <p:cNvSpPr>
              <a:spLocks noChangeAspect="1"/>
            </p:cNvSpPr>
            <p:nvPr/>
          </p:nvSpPr>
          <p:spPr>
            <a:xfrm>
              <a:off x="1222855" y="2166088"/>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41" name="Straight Arrow Connector 40">
              <a:extLst>
                <a:ext uri="{FF2B5EF4-FFF2-40B4-BE49-F238E27FC236}">
                  <a16:creationId xmlns:a16="http://schemas.microsoft.com/office/drawing/2014/main" id="{B7AC139E-2BB3-4F93-ACAE-3F79866EDFE5}"/>
                </a:ext>
              </a:extLst>
            </p:cNvPr>
            <p:cNvCxnSpPr>
              <a:cxnSpLocks/>
              <a:stCxn id="39" idx="6"/>
            </p:cNvCxnSpPr>
            <p:nvPr/>
          </p:nvCxnSpPr>
          <p:spPr>
            <a:xfrm flipV="1">
              <a:off x="2366464" y="2714728"/>
              <a:ext cx="73152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59">
              <a:extLst>
                <a:ext uri="{FF2B5EF4-FFF2-40B4-BE49-F238E27FC236}">
                  <a16:creationId xmlns:a16="http://schemas.microsoft.com/office/drawing/2014/main" id="{621F6982-4E3C-41C7-96BA-93AD4AC01CEC}"/>
                </a:ext>
              </a:extLst>
            </p:cNvPr>
            <p:cNvSpPr txBox="1"/>
            <p:nvPr/>
          </p:nvSpPr>
          <p:spPr>
            <a:xfrm>
              <a:off x="4859129" y="2246651"/>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2" name="Oval 31">
              <a:extLst>
                <a:ext uri="{FF2B5EF4-FFF2-40B4-BE49-F238E27FC236}">
                  <a16:creationId xmlns:a16="http://schemas.microsoft.com/office/drawing/2014/main" id="{AA3AF74A-6CAD-454D-B441-C66FFFBB48C6}"/>
                </a:ext>
              </a:extLst>
            </p:cNvPr>
            <p:cNvSpPr>
              <a:spLocks noChangeAspect="1"/>
            </p:cNvSpPr>
            <p:nvPr/>
          </p:nvSpPr>
          <p:spPr>
            <a:xfrm>
              <a:off x="3323725" y="2166088"/>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33" name="Straight Arrow Connector 32">
              <a:extLst>
                <a:ext uri="{FF2B5EF4-FFF2-40B4-BE49-F238E27FC236}">
                  <a16:creationId xmlns:a16="http://schemas.microsoft.com/office/drawing/2014/main" id="{5E92078E-0CE4-4BED-AA56-E13C25F27D13}"/>
                </a:ext>
              </a:extLst>
            </p:cNvPr>
            <p:cNvCxnSpPr>
              <a:cxnSpLocks/>
              <a:stCxn id="32" idx="6"/>
            </p:cNvCxnSpPr>
            <p:nvPr/>
          </p:nvCxnSpPr>
          <p:spPr>
            <a:xfrm flipV="1">
              <a:off x="4467334" y="2714728"/>
              <a:ext cx="73152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TextBox 59">
              <a:extLst>
                <a:ext uri="{FF2B5EF4-FFF2-40B4-BE49-F238E27FC236}">
                  <a16:creationId xmlns:a16="http://schemas.microsoft.com/office/drawing/2014/main" id="{3A83BCF2-48DF-4F1A-B99D-8E6F9FB494F3}"/>
                </a:ext>
              </a:extLst>
            </p:cNvPr>
            <p:cNvSpPr txBox="1"/>
            <p:nvPr/>
          </p:nvSpPr>
          <p:spPr>
            <a:xfrm>
              <a:off x="2356316" y="3623689"/>
              <a:ext cx="1143609" cy="468077"/>
            </a:xfrm>
            <a:prstGeom prst="rect">
              <a:avLst/>
            </a:prstGeom>
            <a:noFill/>
            <a:ln>
              <a:solidFill>
                <a:schemeClr val="bg1">
                  <a:lumMod val="65000"/>
                </a:schemeClr>
              </a:solidFill>
            </a:ln>
          </p:spPr>
          <p:txBody>
            <a:bodyPr wrap="square" rtlCol="0">
              <a:spAutoFit/>
            </a:bodyPr>
            <a:lstStyle/>
            <a:p>
              <a:pPr marL="0" marR="0" algn="ctr">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grpSp>
      <p:sp>
        <p:nvSpPr>
          <p:cNvPr id="18" name="TextBox 17">
            <a:extLst>
              <a:ext uri="{FF2B5EF4-FFF2-40B4-BE49-F238E27FC236}">
                <a16:creationId xmlns:a16="http://schemas.microsoft.com/office/drawing/2014/main" id="{DBF3C89F-7EE7-4C72-BC9F-14EAE46BB950}"/>
              </a:ext>
            </a:extLst>
          </p:cNvPr>
          <p:cNvSpPr txBox="1"/>
          <p:nvPr/>
        </p:nvSpPr>
        <p:spPr>
          <a:xfrm>
            <a:off x="418430" y="1579187"/>
            <a:ext cx="4340537" cy="830997"/>
          </a:xfrm>
          <a:prstGeom prst="rect">
            <a:avLst/>
          </a:prstGeom>
          <a:noFill/>
          <a:ln>
            <a:solidFill>
              <a:schemeClr val="accent1"/>
            </a:solidFill>
          </a:ln>
        </p:spPr>
        <p:txBody>
          <a:bodyPr wrap="square">
            <a:spAutoFit/>
          </a:bodyPr>
          <a:lstStyle/>
          <a:p>
            <a:pPr algn="ctr"/>
            <a:r>
              <a:rPr lang="en-US" sz="2400" dirty="0">
                <a:solidFill>
                  <a:prstClr val="black"/>
                </a:solidFill>
                <a:latin typeface="Times New Roman" panose="02020603050405020304" pitchFamily="18" charset="0"/>
                <a:cs typeface="Times New Roman" panose="02020603050405020304" pitchFamily="18" charset="0"/>
              </a:rPr>
              <a:t>A pair of particles following each other along their line of centers</a:t>
            </a:r>
          </a:p>
        </p:txBody>
      </p:sp>
      <p:sp>
        <p:nvSpPr>
          <p:cNvPr id="20" name="TextBox 19">
            <a:extLst>
              <a:ext uri="{FF2B5EF4-FFF2-40B4-BE49-F238E27FC236}">
                <a16:creationId xmlns:a16="http://schemas.microsoft.com/office/drawing/2014/main" id="{FA640694-2548-76C0-A94E-55E9BFD63436}"/>
              </a:ext>
            </a:extLst>
          </p:cNvPr>
          <p:cNvSpPr txBox="1"/>
          <p:nvPr/>
        </p:nvSpPr>
        <p:spPr>
          <a:xfrm>
            <a:off x="4808213" y="2014321"/>
            <a:ext cx="7015487" cy="2585323"/>
          </a:xfrm>
          <a:prstGeom prst="rect">
            <a:avLst/>
          </a:prstGeom>
          <a:noFill/>
          <a:ln>
            <a:solidFill>
              <a:srgbClr val="00B050"/>
            </a:solidFill>
          </a:ln>
        </p:spPr>
        <p:txBody>
          <a:bodyPr wrap="square">
            <a:spAutoFit/>
          </a:bodyPr>
          <a:lstStyle/>
          <a:p>
            <a:pPr algn="just"/>
            <a:r>
              <a:rPr lang="pl-PL" dirty="0">
                <a:solidFill>
                  <a:prstClr val="black"/>
                </a:solidFill>
                <a:latin typeface="Times New Roman" panose="02020603050405020304" pitchFamily="18" charset="0"/>
                <a:cs typeface="Times New Roman" panose="02020603050405020304" pitchFamily="18" charset="0"/>
              </a:rPr>
              <a:t>Intuitively, one can say </a:t>
            </a:r>
            <a:r>
              <a:rPr lang="en-US"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kumimoji="0" lang="en-US" b="0" i="0" u="none" strike="noStrike" kern="1200" cap="none" spc="0" normalizeH="0" baseline="0" noProof="0" dirty="0">
                <a:ln>
                  <a:noFill/>
                </a:ln>
                <a:effectLst/>
                <a:uLnTx/>
                <a:uFillTx/>
                <a:latin typeface="Times New Roman" panose="02020603050405020304" pitchFamily="18" charset="0"/>
                <a:ea typeface="Calibri" panose="020F0502020204030204" pitchFamily="34" charset="0"/>
                <a:cs typeface="Arial" panose="020B0604020202020204" pitchFamily="34" charset="0"/>
              </a:rPr>
              <a:t>&lt;</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Arial" panose="020B0604020202020204" pitchFamily="34" charset="0"/>
              </a:rPr>
              <a:t> </a:t>
            </a:r>
            <a:r>
              <a:rPr lang="en-US"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pl-PL"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since</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a:t>
            </a:r>
            <a:r>
              <a:rPr lang="pl-PL"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1st</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particle is in the wake of the 2nd</a:t>
            </a:r>
            <a:r>
              <a:rPr lang="pl-PL"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one</a:t>
            </a:r>
            <a:r>
              <a:rPr lang="pl-PL"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This, indeed, holds true if we take inertia of the </a:t>
            </a:r>
            <a:r>
              <a:rPr lang="pl-PL"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fluid</a:t>
            </a:r>
            <a:r>
              <a:rPr lang="pl-PL"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into account. However, the Stokes regime implies that inertial effects are neglected.</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Therefore, the viscous forces and reflections/reactions </a:t>
            </a:r>
            <a:r>
              <a:rPr lang="en-US"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l-GR" i="1"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αα</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 (discussed in the first slide:</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reaction of pushing </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the</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non-moving 2nd by 1st = reaction of pulling the non-moving 1st by the 2nd</a:t>
            </a:r>
            <a:r>
              <a:rPr lang="en-US" dirty="0">
                <a:solidFill>
                  <a:srgbClr val="000000"/>
                </a:solidFill>
                <a:latin typeface="Times New Roman" panose="02020603050405020304" pitchFamily="18" charset="0"/>
                <a:ea typeface="Calibri" panose="020F0502020204030204" pitchFamily="34" charset="0"/>
                <a:cs typeface="Arial" panose="020B0604020202020204" pitchFamily="34" charset="0"/>
              </a:rPr>
              <a:t>) as well as the disturbances </a:t>
            </a:r>
            <a:r>
              <a:rPr lang="en-US"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l-GR" i="1"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αβ</a:t>
            </a:r>
            <a:r>
              <a:rPr lang="en-US"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(pulling 1st by 2nd = pushing 2nd by 1st) are equal. See more details in: </a:t>
            </a:r>
            <a:r>
              <a:rPr lang="en-US" dirty="0">
                <a:solidFill>
                  <a:prstClr val="black"/>
                </a:solidFill>
                <a:latin typeface="Times New Roman" panose="02020603050405020304" pitchFamily="18" charset="0"/>
                <a:cs typeface="Times New Roman" panose="02020603050405020304" pitchFamily="18" charset="0"/>
              </a:rPr>
              <a:t>“Stimson, M., &amp; Jeffery, G. B. The motion of two spheres in a viscous fluid. Proc. R. Soc. </a:t>
            </a:r>
            <a:r>
              <a:rPr lang="en-US" dirty="0" err="1">
                <a:solidFill>
                  <a:prstClr val="black"/>
                </a:solidFill>
                <a:latin typeface="Times New Roman" panose="02020603050405020304" pitchFamily="18" charset="0"/>
                <a:cs typeface="Times New Roman" panose="02020603050405020304" pitchFamily="18" charset="0"/>
              </a:rPr>
              <a:t>Lond</a:t>
            </a:r>
            <a:r>
              <a:rPr lang="en-US" dirty="0">
                <a:solidFill>
                  <a:prstClr val="black"/>
                </a:solidFill>
                <a:latin typeface="Times New Roman" panose="02020603050405020304" pitchFamily="18" charset="0"/>
                <a:cs typeface="Times New Roman" panose="02020603050405020304" pitchFamily="18" charset="0"/>
              </a:rPr>
              <a:t>. Ser. A, 111(757), 110-116 (1926)”</a:t>
            </a:r>
          </a:p>
        </p:txBody>
      </p:sp>
      <p:sp>
        <p:nvSpPr>
          <p:cNvPr id="22" name="TextBox 21">
            <a:extLst>
              <a:ext uri="{FF2B5EF4-FFF2-40B4-BE49-F238E27FC236}">
                <a16:creationId xmlns:a16="http://schemas.microsoft.com/office/drawing/2014/main" id="{40E9B849-5AFA-7455-3264-F51817082CCD}"/>
              </a:ext>
            </a:extLst>
          </p:cNvPr>
          <p:cNvSpPr txBox="1"/>
          <p:nvPr/>
        </p:nvSpPr>
        <p:spPr>
          <a:xfrm>
            <a:off x="2572591" y="2707583"/>
            <a:ext cx="1386957" cy="369332"/>
          </a:xfrm>
          <a:prstGeom prst="rect">
            <a:avLst/>
          </a:prstGeom>
          <a:noFill/>
        </p:spPr>
        <p:txBody>
          <a:bodyPr wrap="square">
            <a:spAutoFit/>
          </a:bodyPr>
          <a:lstStyle/>
          <a:p>
            <a:pPr algn="ctr"/>
            <a:r>
              <a:rPr lang="en-US" sz="1800" dirty="0">
                <a:solidFill>
                  <a:srgbClr val="FF0000"/>
                </a:solidFill>
                <a:latin typeface="Times New Roman" panose="02020603050405020304" pitchFamily="18" charset="0"/>
                <a:cs typeface="Times New Roman" panose="02020603050405020304" pitchFamily="18" charset="0"/>
              </a:rPr>
              <a:t>Push by 1st</a:t>
            </a:r>
            <a:endParaRPr lang="en-US" dirty="0">
              <a:solidFill>
                <a:srgbClr val="FF0000"/>
              </a:solidFill>
            </a:endParaRPr>
          </a:p>
        </p:txBody>
      </p:sp>
      <p:sp>
        <p:nvSpPr>
          <p:cNvPr id="27" name="TextBox 59">
            <a:extLst>
              <a:ext uri="{FF2B5EF4-FFF2-40B4-BE49-F238E27FC236}">
                <a16:creationId xmlns:a16="http://schemas.microsoft.com/office/drawing/2014/main" id="{7450A638-0D1A-6B8F-9796-5AC48073E9A8}"/>
              </a:ext>
            </a:extLst>
          </p:cNvPr>
          <p:cNvSpPr txBox="1"/>
          <p:nvPr/>
        </p:nvSpPr>
        <p:spPr>
          <a:xfrm>
            <a:off x="418430" y="4851947"/>
            <a:ext cx="11405270" cy="1825756"/>
          </a:xfrm>
          <a:prstGeom prst="rect">
            <a:avLst/>
          </a:prstGeom>
          <a:noFill/>
          <a:ln>
            <a:solidFill>
              <a:schemeClr val="bg1">
                <a:lumMod val="65000"/>
              </a:schemeClr>
            </a:solidFill>
          </a:ln>
        </p:spPr>
        <p:txBody>
          <a:bodyPr wrap="square" rtlCol="0">
            <a:spAutoFit/>
          </a:bodyPr>
          <a:lstStyle/>
          <a:p>
            <a:pPr marL="0" marR="0" algn="ctr">
              <a:spcBef>
                <a:spcPts val="0"/>
              </a:spcBef>
              <a:spcAft>
                <a:spcPts val="800"/>
              </a:spcAft>
            </a:pP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Hint: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&amp;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22</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21</a:t>
            </a:r>
          </a:p>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l-GR" sz="2400" i="1"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αα</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viscous drag acting on particle </a:t>
            </a:r>
            <a:r>
              <a:rPr lang="el-GR"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α</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due to its translation at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t>
            </a:r>
            <a:r>
              <a:rPr lang="el-GR" sz="2400" i="1"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α</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next to the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non-moving</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spherical particle </a:t>
            </a:r>
            <a:r>
              <a:rPr lang="el-GR"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β</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3 ‒ </a:t>
            </a:r>
            <a:r>
              <a:rPr lang="el-GR"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α</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p>
          <a:p>
            <a:pPr>
              <a:lnSpc>
                <a:spcPct val="107000"/>
              </a:lnSpc>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l-GR" sz="2400" i="1"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αβ</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The disturbance due the translation of particle </a:t>
            </a:r>
            <a:r>
              <a:rPr lang="el-GR"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β</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V</a:t>
            </a:r>
            <a:r>
              <a:rPr lang="el-GR" sz="2400" i="1"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β</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felt by particle </a:t>
            </a:r>
            <a:r>
              <a:rPr lang="el-GR"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α</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3 ‒ </a:t>
            </a:r>
            <a:r>
              <a:rPr lang="el-GR"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β</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p>
        </p:txBody>
      </p:sp>
      <p:sp>
        <p:nvSpPr>
          <p:cNvPr id="52" name="TextBox 51">
            <a:extLst>
              <a:ext uri="{FF2B5EF4-FFF2-40B4-BE49-F238E27FC236}">
                <a16:creationId xmlns:a16="http://schemas.microsoft.com/office/drawing/2014/main" id="{5E7079DB-708D-9358-0308-5AC9E3F9C159}"/>
              </a:ext>
            </a:extLst>
          </p:cNvPr>
          <p:cNvSpPr txBox="1"/>
          <p:nvPr/>
        </p:nvSpPr>
        <p:spPr>
          <a:xfrm>
            <a:off x="462419" y="2707583"/>
            <a:ext cx="1386957" cy="369332"/>
          </a:xfrm>
          <a:prstGeom prst="rect">
            <a:avLst/>
          </a:prstGeom>
          <a:noFill/>
        </p:spPr>
        <p:txBody>
          <a:bodyPr wrap="square">
            <a:spAutoFit/>
          </a:bodyPr>
          <a:lstStyle/>
          <a:p>
            <a:pPr algn="ctr"/>
            <a:r>
              <a:rPr lang="en-US" sz="1800" dirty="0">
                <a:solidFill>
                  <a:srgbClr val="FF0000"/>
                </a:solidFill>
                <a:latin typeface="Times New Roman" panose="02020603050405020304" pitchFamily="18" charset="0"/>
                <a:cs typeface="Times New Roman" panose="02020603050405020304" pitchFamily="18" charset="0"/>
              </a:rPr>
              <a:t>Pull by 2nd</a:t>
            </a:r>
            <a:endParaRPr lang="en-US" dirty="0">
              <a:solidFill>
                <a:srgbClr val="FF0000"/>
              </a:solidFill>
            </a:endParaRPr>
          </a:p>
        </p:txBody>
      </p:sp>
      <p:cxnSp>
        <p:nvCxnSpPr>
          <p:cNvPr id="53" name="Straight Arrow Connector 52">
            <a:extLst>
              <a:ext uri="{FF2B5EF4-FFF2-40B4-BE49-F238E27FC236}">
                <a16:creationId xmlns:a16="http://schemas.microsoft.com/office/drawing/2014/main" id="{FDE3DDA9-E209-AB7F-4015-D9C5D14D0563}"/>
              </a:ext>
            </a:extLst>
          </p:cNvPr>
          <p:cNvCxnSpPr>
            <a:cxnSpLocks/>
          </p:cNvCxnSpPr>
          <p:nvPr/>
        </p:nvCxnSpPr>
        <p:spPr>
          <a:xfrm rot="16200000" flipV="1">
            <a:off x="1112451" y="3392380"/>
            <a:ext cx="0" cy="274320"/>
          </a:xfrm>
          <a:prstGeom prst="straightConnector1">
            <a:avLst/>
          </a:prstGeom>
          <a:ln w="38100">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55" name="TextBox 59">
            <a:extLst>
              <a:ext uri="{FF2B5EF4-FFF2-40B4-BE49-F238E27FC236}">
                <a16:creationId xmlns:a16="http://schemas.microsoft.com/office/drawing/2014/main" id="{541C4AC4-0017-1E57-38ED-07D5E7D9DA19}"/>
              </a:ext>
            </a:extLst>
          </p:cNvPr>
          <p:cNvSpPr txBox="1"/>
          <p:nvPr/>
        </p:nvSpPr>
        <p:spPr>
          <a:xfrm>
            <a:off x="722805" y="3050476"/>
            <a:ext cx="3035468" cy="460895"/>
          </a:xfrm>
          <a:prstGeom prst="rect">
            <a:avLst/>
          </a:prstGeom>
          <a:noFill/>
        </p:spPr>
        <p:txBody>
          <a:bodyPr wrap="square" rtlCol="0">
            <a:spAutoFit/>
          </a:bodyPr>
          <a:lstStyle/>
          <a:p>
            <a:pPr algn="ctr">
              <a:lnSpc>
                <a:spcPct val="107000"/>
              </a:lnSpc>
              <a:spcAft>
                <a:spcPts val="800"/>
              </a:spcAft>
            </a:pPr>
            <a:r>
              <a:rPr lang="en-US" sz="2400" i="1"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12</a:t>
            </a:r>
            <a:r>
              <a:rPr lang="en-US" sz="2400"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kern="1200" dirty="0">
                <a:solidFill>
                  <a:srgbClr val="FF0000"/>
                </a:solidFill>
                <a:effectLst/>
                <a:highlight>
                  <a:srgbClr val="FFFFFF"/>
                </a:highlight>
                <a:latin typeface="Times New Roman" panose="02020603050405020304" pitchFamily="18" charset="0"/>
                <a:ea typeface="Calibri" panose="020F0502020204030204" pitchFamily="34" charset="0"/>
                <a:cs typeface="Arial" panose="020B0604020202020204" pitchFamily="34" charset="0"/>
              </a:rPr>
              <a:t> = </a:t>
            </a:r>
            <a:r>
              <a:rPr lang="en-US" sz="2400"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i="1"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21</a:t>
            </a:r>
            <a:endParaRPr lang="en-US" sz="2400" baseline="-250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6" name="TextBox 59">
            <a:extLst>
              <a:ext uri="{FF2B5EF4-FFF2-40B4-BE49-F238E27FC236}">
                <a16:creationId xmlns:a16="http://schemas.microsoft.com/office/drawing/2014/main" id="{ACC4E47B-070A-FC4D-FA7A-9B7EEA74019D}"/>
              </a:ext>
            </a:extLst>
          </p:cNvPr>
          <p:cNvSpPr txBox="1"/>
          <p:nvPr/>
        </p:nvSpPr>
        <p:spPr>
          <a:xfrm>
            <a:off x="846246" y="3491148"/>
            <a:ext cx="2767415" cy="460895"/>
          </a:xfrm>
          <a:prstGeom prst="rect">
            <a:avLst/>
          </a:prstGeom>
          <a:noFill/>
        </p:spPr>
        <p:txBody>
          <a:bodyPr wrap="square" rtlCol="0">
            <a:spAutoFit/>
          </a:bodyPr>
          <a:lstStyle/>
          <a:p>
            <a:pPr algn="ctr">
              <a:lnSpc>
                <a:spcPct val="107000"/>
              </a:lnSpc>
              <a:spcAft>
                <a:spcPts val="800"/>
              </a:spcAft>
            </a:pPr>
            <a:r>
              <a:rPr lang="en-US" sz="24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 </a:t>
            </a:r>
            <a:r>
              <a:rPr lang="en-US" sz="24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22</a:t>
            </a:r>
            <a:endParaRPr lang="en-US" sz="24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48" name="Straight Arrow Connector 47">
            <a:extLst>
              <a:ext uri="{FF2B5EF4-FFF2-40B4-BE49-F238E27FC236}">
                <a16:creationId xmlns:a16="http://schemas.microsoft.com/office/drawing/2014/main" id="{55140376-876B-59B8-185F-F7F6E14769B8}"/>
              </a:ext>
            </a:extLst>
          </p:cNvPr>
          <p:cNvCxnSpPr>
            <a:cxnSpLocks/>
          </p:cNvCxnSpPr>
          <p:nvPr/>
        </p:nvCxnSpPr>
        <p:spPr>
          <a:xfrm rot="16200000" flipV="1">
            <a:off x="3259577" y="3398162"/>
            <a:ext cx="0" cy="274320"/>
          </a:xfrm>
          <a:prstGeom prst="straightConnector1">
            <a:avLst/>
          </a:prstGeom>
          <a:ln w="38100">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D49AFBD-12F0-9448-24C1-B22619883A62}"/>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cxnSp>
        <p:nvCxnSpPr>
          <p:cNvPr id="4" name="Connector: Elbow 3">
            <a:extLst>
              <a:ext uri="{FF2B5EF4-FFF2-40B4-BE49-F238E27FC236}">
                <a16:creationId xmlns:a16="http://schemas.microsoft.com/office/drawing/2014/main" id="{320673B9-DC22-0FA8-301B-9FFBCB7FBCDB}"/>
              </a:ext>
            </a:extLst>
          </p:cNvPr>
          <p:cNvCxnSpPr>
            <a:cxnSpLocks/>
          </p:cNvCxnSpPr>
          <p:nvPr/>
        </p:nvCxnSpPr>
        <p:spPr>
          <a:xfrm rot="10800000" flipV="1">
            <a:off x="1336431" y="3127088"/>
            <a:ext cx="1652788" cy="402451"/>
          </a:xfrm>
          <a:prstGeom prst="bentConnector3">
            <a:avLst>
              <a:gd name="adj1" fmla="val 53310"/>
            </a:avLst>
          </a:prstGeom>
          <a:ln>
            <a:solidFill>
              <a:srgbClr val="7030A0"/>
            </a:solidFill>
            <a:headEnd type="diamond"/>
            <a:tailEnd type="diamond"/>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B5A5D07D-28CB-7085-FE48-02D8732F5D61}"/>
              </a:ext>
            </a:extLst>
          </p:cNvPr>
          <p:cNvCxnSpPr>
            <a:cxnSpLocks/>
          </p:cNvCxnSpPr>
          <p:nvPr/>
        </p:nvCxnSpPr>
        <p:spPr>
          <a:xfrm rot="10800000">
            <a:off x="1342586" y="3085300"/>
            <a:ext cx="1677608" cy="444240"/>
          </a:xfrm>
          <a:prstGeom prst="bentConnector3">
            <a:avLst>
              <a:gd name="adj1" fmla="val 33885"/>
            </a:avLst>
          </a:prstGeom>
          <a:ln>
            <a:solidFill>
              <a:srgbClr val="7030A0"/>
            </a:solidFill>
            <a:prstDash val="lgDash"/>
            <a:headEnd type="diamond"/>
            <a:tailEnd type="diamon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38F8092-449B-8BB8-2FB7-DED387F20F8D}"/>
              </a:ext>
            </a:extLst>
          </p:cNvPr>
          <p:cNvSpPr txBox="1"/>
          <p:nvPr/>
        </p:nvSpPr>
        <p:spPr>
          <a:xfrm>
            <a:off x="3172621" y="2328053"/>
            <a:ext cx="186895"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2</a:t>
            </a:r>
            <a:endParaRPr lang="en-US" sz="2400" b="1" dirty="0"/>
          </a:p>
        </p:txBody>
      </p:sp>
      <p:sp>
        <p:nvSpPr>
          <p:cNvPr id="43" name="TextBox 42">
            <a:extLst>
              <a:ext uri="{FF2B5EF4-FFF2-40B4-BE49-F238E27FC236}">
                <a16:creationId xmlns:a16="http://schemas.microsoft.com/office/drawing/2014/main" id="{53737912-9C38-3CF0-14AB-97386EF63822}"/>
              </a:ext>
            </a:extLst>
          </p:cNvPr>
          <p:cNvSpPr txBox="1"/>
          <p:nvPr/>
        </p:nvSpPr>
        <p:spPr>
          <a:xfrm>
            <a:off x="1043553" y="2312787"/>
            <a:ext cx="186895"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1</a:t>
            </a:r>
            <a:endParaRPr lang="en-US" sz="2400" b="1" dirty="0"/>
          </a:p>
        </p:txBody>
      </p:sp>
      <p:cxnSp>
        <p:nvCxnSpPr>
          <p:cNvPr id="30" name="Straight Arrow Connector 29">
            <a:extLst>
              <a:ext uri="{FF2B5EF4-FFF2-40B4-BE49-F238E27FC236}">
                <a16:creationId xmlns:a16="http://schemas.microsoft.com/office/drawing/2014/main" id="{B44CF6EB-09FC-254A-AFCF-D194F17A3DD5}"/>
              </a:ext>
            </a:extLst>
          </p:cNvPr>
          <p:cNvCxnSpPr>
            <a:cxnSpLocks/>
          </p:cNvCxnSpPr>
          <p:nvPr/>
        </p:nvCxnSpPr>
        <p:spPr>
          <a:xfrm rot="5400000" flipH="1" flipV="1">
            <a:off x="3301966" y="2952387"/>
            <a:ext cx="0" cy="274320"/>
          </a:xfrm>
          <a:prstGeom prst="straightConnector1">
            <a:avLst/>
          </a:prstGeom>
          <a:ln w="38100">
            <a:solidFill>
              <a:srgbClr val="FF000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FD1E1C-6B39-C02F-F27A-C93455BB825A}"/>
              </a:ext>
            </a:extLst>
          </p:cNvPr>
          <p:cNvCxnSpPr>
            <a:cxnSpLocks/>
          </p:cNvCxnSpPr>
          <p:nvPr/>
        </p:nvCxnSpPr>
        <p:spPr>
          <a:xfrm rot="5400000" flipH="1" flipV="1">
            <a:off x="1133204" y="2948484"/>
            <a:ext cx="0" cy="274320"/>
          </a:xfrm>
          <a:prstGeom prst="straightConnector1">
            <a:avLst/>
          </a:prstGeom>
          <a:ln w="38100">
            <a:solidFill>
              <a:srgbClr val="FF000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D8E9176-FBD1-0EAA-BD1B-8C82F81F209A}"/>
              </a:ext>
            </a:extLst>
          </p:cNvPr>
          <p:cNvSpPr txBox="1"/>
          <p:nvPr/>
        </p:nvSpPr>
        <p:spPr>
          <a:xfrm>
            <a:off x="1679960" y="3697391"/>
            <a:ext cx="1194552" cy="369332"/>
          </a:xfrm>
          <a:prstGeom prst="rect">
            <a:avLst/>
          </a:prstGeom>
          <a:noFill/>
        </p:spPr>
        <p:txBody>
          <a:bodyPr wrap="square">
            <a:spAutoFit/>
          </a:bodyPr>
          <a:lstStyle/>
          <a:p>
            <a:r>
              <a:rPr lang="en-US" sz="1800" dirty="0">
                <a:solidFill>
                  <a:srgbClr val="00B050"/>
                </a:solidFill>
                <a:latin typeface="Times New Roman" panose="02020603050405020304" pitchFamily="18" charset="0"/>
                <a:cs typeface="Times New Roman" panose="02020603050405020304" pitchFamily="18" charset="0"/>
              </a:rPr>
              <a:t>Reactions</a:t>
            </a:r>
            <a:endParaRPr lang="en-US" dirty="0"/>
          </a:p>
        </p:txBody>
      </p:sp>
    </p:spTree>
    <p:extLst>
      <p:ext uri="{BB962C8B-B14F-4D97-AF65-F5344CB8AC3E}">
        <p14:creationId xmlns:p14="http://schemas.microsoft.com/office/powerpoint/2010/main" val="25116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30" y="782895"/>
            <a:ext cx="8030002"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Particle‒particle interaction along their line of centers</a:t>
            </a:r>
          </a:p>
        </p:txBody>
      </p:sp>
      <p:sp>
        <p:nvSpPr>
          <p:cNvPr id="57" name="TextBox 56">
            <a:extLst>
              <a:ext uri="{FF2B5EF4-FFF2-40B4-BE49-F238E27FC236}">
                <a16:creationId xmlns:a16="http://schemas.microsoft.com/office/drawing/2014/main" id="{0CB997CB-510C-0E7E-FDE0-3A6AF379C796}"/>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pic>
        <p:nvPicPr>
          <p:cNvPr id="13" name="Picture 12">
            <a:extLst>
              <a:ext uri="{FF2B5EF4-FFF2-40B4-BE49-F238E27FC236}">
                <a16:creationId xmlns:a16="http://schemas.microsoft.com/office/drawing/2014/main" id="{20D51F0E-A0D0-0592-9394-2DCD3CC3B742}"/>
              </a:ext>
            </a:extLst>
          </p:cNvPr>
          <p:cNvPicPr>
            <a:picLocks noChangeAspect="1"/>
          </p:cNvPicPr>
          <p:nvPr/>
        </p:nvPicPr>
        <p:blipFill>
          <a:blip r:embed="rId3"/>
          <a:stretch>
            <a:fillRect/>
          </a:stretch>
        </p:blipFill>
        <p:spPr>
          <a:xfrm>
            <a:off x="1066800" y="1367670"/>
            <a:ext cx="10058400" cy="5414283"/>
          </a:xfrm>
          <a:prstGeom prst="rect">
            <a:avLst/>
          </a:prstGeom>
        </p:spPr>
      </p:pic>
      <p:sp>
        <p:nvSpPr>
          <p:cNvPr id="6" name="TextBox 5">
            <a:extLst>
              <a:ext uri="{FF2B5EF4-FFF2-40B4-BE49-F238E27FC236}">
                <a16:creationId xmlns:a16="http://schemas.microsoft.com/office/drawing/2014/main" id="{87B171DF-AF84-A577-EC32-297BC5528C21}"/>
              </a:ext>
            </a:extLst>
          </p:cNvPr>
          <p:cNvSpPr txBox="1"/>
          <p:nvPr/>
        </p:nvSpPr>
        <p:spPr>
          <a:xfrm>
            <a:off x="51683" y="3146931"/>
            <a:ext cx="1164867" cy="707886"/>
          </a:xfrm>
          <a:prstGeom prst="rect">
            <a:avLst/>
          </a:prstGeom>
          <a:noFill/>
        </p:spPr>
        <p:txBody>
          <a:bodyPr wrap="square">
            <a:spAutoFit/>
          </a:bodyPr>
          <a:lstStyle/>
          <a:p>
            <a:r>
              <a:rPr lang="en-US" sz="2000" i="1" dirty="0">
                <a:solidFill>
                  <a:srgbClr val="FF0000"/>
                </a:solidFill>
                <a:latin typeface="Times New Roman" panose="02020603050405020304" pitchFamily="18" charset="0"/>
                <a:cs typeface="Times New Roman" panose="02020603050405020304" pitchFamily="18" charset="0"/>
              </a:rPr>
              <a:t>λ = </a:t>
            </a:r>
            <a:r>
              <a:rPr lang="en-US" sz="2000" dirty="0">
                <a:solidFill>
                  <a:srgbClr val="FF0000"/>
                </a:solidFill>
                <a:latin typeface="Times New Roman" panose="02020603050405020304" pitchFamily="18" charset="0"/>
                <a:cs typeface="Times New Roman" panose="02020603050405020304" pitchFamily="18" charset="0"/>
              </a:rPr>
              <a:t>1</a:t>
            </a:r>
          </a:p>
          <a:p>
            <a:r>
              <a:rPr lang="en-US" sz="2000" i="1" dirty="0">
                <a:solidFill>
                  <a:srgbClr val="FF0000"/>
                </a:solidFill>
                <a:latin typeface="Times New Roman" panose="02020603050405020304" pitchFamily="18" charset="0"/>
                <a:cs typeface="Times New Roman" panose="02020603050405020304" pitchFamily="18" charset="0"/>
              </a:rPr>
              <a:t>λ = </a:t>
            </a:r>
            <a:r>
              <a:rPr lang="en-US" sz="2000" dirty="0">
                <a:solidFill>
                  <a:srgbClr val="FF0000"/>
                </a:solidFill>
                <a:latin typeface="Times New Roman" panose="02020603050405020304" pitchFamily="18" charset="0"/>
                <a:cs typeface="Times New Roman" panose="02020603050405020304" pitchFamily="18" charset="0"/>
              </a:rPr>
              <a:t>0.5</a:t>
            </a:r>
            <a:endParaRPr lang="en-US" sz="2000" dirty="0">
              <a:solidFill>
                <a:srgbClr val="FF0000"/>
              </a:solidFill>
            </a:endParaRPr>
          </a:p>
        </p:txBody>
      </p:sp>
      <p:sp>
        <p:nvSpPr>
          <p:cNvPr id="7" name="TextBox 6">
            <a:extLst>
              <a:ext uri="{FF2B5EF4-FFF2-40B4-BE49-F238E27FC236}">
                <a16:creationId xmlns:a16="http://schemas.microsoft.com/office/drawing/2014/main" id="{63C7E391-5A05-A5D9-FD0B-D17BCBE70A25}"/>
              </a:ext>
            </a:extLst>
          </p:cNvPr>
          <p:cNvSpPr txBox="1"/>
          <p:nvPr/>
        </p:nvSpPr>
        <p:spPr>
          <a:xfrm>
            <a:off x="0" y="1367670"/>
            <a:ext cx="1798660" cy="923330"/>
          </a:xfrm>
          <a:prstGeom prst="rect">
            <a:avLst/>
          </a:prstGeom>
          <a:noFill/>
        </p:spPr>
        <p:txBody>
          <a:bodyPr wrap="square">
            <a:spAutoFit/>
          </a:bodyPr>
          <a:lstStyle/>
          <a:p>
            <a:r>
              <a:rPr lang="en-US" sz="1800" i="1" dirty="0">
                <a:latin typeface="Times New Roman" panose="02020603050405020304" pitchFamily="18" charset="0"/>
                <a:cs typeface="Times New Roman" panose="02020603050405020304" pitchFamily="18" charset="0"/>
              </a:rPr>
              <a:t>λ = a</a:t>
            </a:r>
            <a:r>
              <a:rPr lang="en-US" sz="1800" baseline="-250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baseline="-25000" dirty="0">
                <a:latin typeface="Times New Roman" panose="02020603050405020304" pitchFamily="18" charset="0"/>
                <a:cs typeface="Times New Roman" panose="02020603050405020304" pitchFamily="18" charset="0"/>
              </a:rPr>
              <a:t>1</a:t>
            </a:r>
          </a:p>
          <a:p>
            <a:r>
              <a:rPr lang="en-US" i="1">
                <a:latin typeface="Times New Roman" panose="02020603050405020304" pitchFamily="18" charset="0"/>
                <a:cs typeface="Times New Roman" panose="02020603050405020304" pitchFamily="18" charset="0"/>
              </a:rPr>
              <a:t>ξ </a:t>
            </a:r>
            <a:r>
              <a:rPr lang="en-US" sz="1800" i="1">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a:t>
            </a:r>
            <a:r>
              <a:rPr lang="en-US" sz="1800" i="1" dirty="0">
                <a:latin typeface="Times New Roman" panose="02020603050405020304" pitchFamily="18" charset="0"/>
                <a:cs typeface="Times New Roman" panose="02020603050405020304" pitchFamily="18" charset="0"/>
              </a:rPr>
              <a:t>h </a:t>
            </a:r>
            <a:r>
              <a:rPr lang="en-US" sz="1800" baseline="-25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a:t>
            </a:r>
            <a:r>
              <a:rPr lang="en-US" sz="1800" baseline="-25000" dirty="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 a</a:t>
            </a:r>
            <a:r>
              <a:rPr lang="en-US" sz="1800" baseline="-25000"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a:t>
            </a:r>
          </a:p>
          <a:p>
            <a:r>
              <a:rPr lang="en-US" i="1"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 gap</a:t>
            </a:r>
            <a:endParaRPr lang="en-US" dirty="0"/>
          </a:p>
        </p:txBody>
      </p:sp>
    </p:spTree>
    <p:extLst>
      <p:ext uri="{BB962C8B-B14F-4D97-AF65-F5344CB8AC3E}">
        <p14:creationId xmlns:p14="http://schemas.microsoft.com/office/powerpoint/2010/main" val="352515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30" y="782895"/>
            <a:ext cx="4340536"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Particle‒particle interaction</a:t>
            </a:r>
          </a:p>
        </p:txBody>
      </p:sp>
      <p:grpSp>
        <p:nvGrpSpPr>
          <p:cNvPr id="6" name="Group 5">
            <a:extLst>
              <a:ext uri="{FF2B5EF4-FFF2-40B4-BE49-F238E27FC236}">
                <a16:creationId xmlns:a16="http://schemas.microsoft.com/office/drawing/2014/main" id="{6F00D2AF-188D-474B-B703-7911215BA06A}"/>
              </a:ext>
            </a:extLst>
          </p:cNvPr>
          <p:cNvGrpSpPr/>
          <p:nvPr/>
        </p:nvGrpSpPr>
        <p:grpSpPr>
          <a:xfrm>
            <a:off x="418430" y="1311722"/>
            <a:ext cx="4029759" cy="1960389"/>
            <a:chOff x="1082908" y="2024414"/>
            <a:chExt cx="4029759" cy="1960389"/>
          </a:xfrm>
        </p:grpSpPr>
        <p:sp>
          <p:nvSpPr>
            <p:cNvPr id="36" name="TextBox 59">
              <a:extLst>
                <a:ext uri="{FF2B5EF4-FFF2-40B4-BE49-F238E27FC236}">
                  <a16:creationId xmlns:a16="http://schemas.microsoft.com/office/drawing/2014/main" id="{00BED633-8F7E-4B58-AA44-DBEA80DB5FC2}"/>
                </a:ext>
              </a:extLst>
            </p:cNvPr>
            <p:cNvSpPr txBox="1"/>
            <p:nvPr/>
          </p:nvSpPr>
          <p:spPr>
            <a:xfrm>
              <a:off x="2385244" y="2055167"/>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9" name="Oval 38">
              <a:extLst>
                <a:ext uri="{FF2B5EF4-FFF2-40B4-BE49-F238E27FC236}">
                  <a16:creationId xmlns:a16="http://schemas.microsoft.com/office/drawing/2014/main" id="{B9F015AE-B597-4C85-8A91-0957B57E350C}"/>
                </a:ext>
              </a:extLst>
            </p:cNvPr>
            <p:cNvSpPr>
              <a:spLocks noChangeAspect="1"/>
            </p:cNvSpPr>
            <p:nvPr/>
          </p:nvSpPr>
          <p:spPr>
            <a:xfrm>
              <a:off x="2265076" y="2781238"/>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41" name="Straight Arrow Connector 40">
              <a:extLst>
                <a:ext uri="{FF2B5EF4-FFF2-40B4-BE49-F238E27FC236}">
                  <a16:creationId xmlns:a16="http://schemas.microsoft.com/office/drawing/2014/main" id="{B7AC139E-2BB3-4F93-ACAE-3F79866EDFE5}"/>
                </a:ext>
              </a:extLst>
            </p:cNvPr>
            <p:cNvCxnSpPr>
              <a:cxnSpLocks/>
              <a:stCxn id="39" idx="0"/>
            </p:cNvCxnSpPr>
            <p:nvPr/>
          </p:nvCxnSpPr>
          <p:spPr>
            <a:xfrm flipH="1" flipV="1">
              <a:off x="2825449" y="2049718"/>
              <a:ext cx="0" cy="73152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extBox 59">
              <a:extLst>
                <a:ext uri="{FF2B5EF4-FFF2-40B4-BE49-F238E27FC236}">
                  <a16:creationId xmlns:a16="http://schemas.microsoft.com/office/drawing/2014/main" id="{30CF64F4-E68A-47D4-885C-066F5D608ED2}"/>
                </a:ext>
              </a:extLst>
            </p:cNvPr>
            <p:cNvSpPr txBox="1"/>
            <p:nvPr/>
          </p:nvSpPr>
          <p:spPr>
            <a:xfrm>
              <a:off x="4089226" y="2055167"/>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 name="Oval 20">
              <a:extLst>
                <a:ext uri="{FF2B5EF4-FFF2-40B4-BE49-F238E27FC236}">
                  <a16:creationId xmlns:a16="http://schemas.microsoft.com/office/drawing/2014/main" id="{E6A996C8-6A5C-469C-9E21-E187773B697F}"/>
                </a:ext>
              </a:extLst>
            </p:cNvPr>
            <p:cNvSpPr>
              <a:spLocks noChangeAspect="1"/>
            </p:cNvSpPr>
            <p:nvPr/>
          </p:nvSpPr>
          <p:spPr>
            <a:xfrm>
              <a:off x="3969058" y="2781238"/>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22" name="Straight Arrow Connector 21">
              <a:extLst>
                <a:ext uri="{FF2B5EF4-FFF2-40B4-BE49-F238E27FC236}">
                  <a16:creationId xmlns:a16="http://schemas.microsoft.com/office/drawing/2014/main" id="{C1F89359-C527-473D-98E6-8680310356BF}"/>
                </a:ext>
              </a:extLst>
            </p:cNvPr>
            <p:cNvCxnSpPr>
              <a:cxnSpLocks/>
              <a:stCxn id="21" idx="0"/>
            </p:cNvCxnSpPr>
            <p:nvPr/>
          </p:nvCxnSpPr>
          <p:spPr>
            <a:xfrm flipH="1" flipV="1">
              <a:off x="4529431" y="2049718"/>
              <a:ext cx="0" cy="731520"/>
            </a:xfrm>
            <a:prstGeom prst="straightConnector1">
              <a:avLst/>
            </a:prstGeom>
            <a:ln w="28575">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8D7B003-CADA-4E19-A4C0-F2AF5A9B623D}"/>
                </a:ext>
              </a:extLst>
            </p:cNvPr>
            <p:cNvSpPr txBox="1"/>
            <p:nvPr/>
          </p:nvSpPr>
          <p:spPr>
            <a:xfrm>
              <a:off x="1082908" y="2024414"/>
              <a:ext cx="957529" cy="461665"/>
            </a:xfrm>
            <a:prstGeom prst="rect">
              <a:avLst/>
            </a:prstGeom>
            <a:noFill/>
          </p:spPr>
          <p:txBody>
            <a:bodyPr wrap="square">
              <a:spAutoFit/>
            </a:bodyPr>
            <a:lstStyle/>
            <a:p>
              <a:r>
                <a:rPr lang="en-US" sz="2400" dirty="0">
                  <a:solidFill>
                    <a:prstClr val="black"/>
                  </a:solidFill>
                  <a:latin typeface="Times New Roman" panose="02020603050405020304" pitchFamily="18" charset="0"/>
                  <a:cs typeface="Times New Roman" panose="02020603050405020304" pitchFamily="18" charset="0"/>
                </a:rPr>
                <a:t>Case I</a:t>
              </a:r>
            </a:p>
          </p:txBody>
        </p:sp>
        <p:sp>
          <p:nvSpPr>
            <p:cNvPr id="26" name="TextBox 59">
              <a:extLst>
                <a:ext uri="{FF2B5EF4-FFF2-40B4-BE49-F238E27FC236}">
                  <a16:creationId xmlns:a16="http://schemas.microsoft.com/office/drawing/2014/main" id="{A25AA6CB-890F-480D-857F-9D8E415087DD}"/>
                </a:ext>
              </a:extLst>
            </p:cNvPr>
            <p:cNvSpPr txBox="1"/>
            <p:nvPr/>
          </p:nvSpPr>
          <p:spPr>
            <a:xfrm>
              <a:off x="2601986" y="3523908"/>
              <a:ext cx="518605"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effectLst/>
                  <a:latin typeface="Times New Roman" panose="02020603050405020304" pitchFamily="18" charset="0"/>
                  <a:ea typeface="Calibri" panose="020F0502020204030204" pitchFamily="34" charset="0"/>
                  <a:cs typeface="Arial" panose="020B0604020202020204" pitchFamily="34" charset="0"/>
                </a:rPr>
                <a:t>1</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56D388BB-1E29-4F6E-B4CE-BB3E69BAD37D}"/>
                </a:ext>
              </a:extLst>
            </p:cNvPr>
            <p:cNvCxnSpPr>
              <a:cxnSpLocks/>
            </p:cNvCxnSpPr>
            <p:nvPr/>
          </p:nvCxnSpPr>
          <p:spPr>
            <a:xfrm>
              <a:off x="2824630" y="3121167"/>
              <a:ext cx="0" cy="457200"/>
            </a:xfrm>
            <a:prstGeom prst="straightConnector1">
              <a:avLst/>
            </a:prstGeom>
            <a:ln w="28575">
              <a:solidFill>
                <a:schemeClr val="tx1"/>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28" name="Arc 27">
              <a:extLst>
                <a:ext uri="{FF2B5EF4-FFF2-40B4-BE49-F238E27FC236}">
                  <a16:creationId xmlns:a16="http://schemas.microsoft.com/office/drawing/2014/main" id="{2F735DDC-8053-4122-80C8-DCDEF5B14464}"/>
                </a:ext>
              </a:extLst>
            </p:cNvPr>
            <p:cNvSpPr/>
            <p:nvPr/>
          </p:nvSpPr>
          <p:spPr>
            <a:xfrm>
              <a:off x="2140030" y="2689798"/>
              <a:ext cx="1280160" cy="1280160"/>
            </a:xfrm>
            <a:prstGeom prst="arc">
              <a:avLst>
                <a:gd name="adj1" fmla="val 9614350"/>
                <a:gd name="adj2" fmla="val 11889704"/>
              </a:avLst>
            </a:prstGeom>
            <a:noFill/>
            <a:ln w="28575" cap="flat" cmpd="sng" algn="ctr">
              <a:solidFill>
                <a:sysClr val="windowText" lastClr="000000"/>
              </a:solidFill>
              <a:prstDash val="solid"/>
              <a:miter lim="800000"/>
              <a:headEnd type="stealth" w="med" len="lg"/>
              <a:tailEnd type="none" w="med" len="lg"/>
            </a:ln>
            <a:effectLst/>
          </p:spPr>
          <p:txBody>
            <a:bodyPr rtlCol="0" anchor="ctr"/>
            <a:lstStyle/>
            <a:p>
              <a:endParaRPr lang="en-US"/>
            </a:p>
          </p:txBody>
        </p:sp>
        <p:sp>
          <p:nvSpPr>
            <p:cNvPr id="29" name="TextBox 59">
              <a:extLst>
                <a:ext uri="{FF2B5EF4-FFF2-40B4-BE49-F238E27FC236}">
                  <a16:creationId xmlns:a16="http://schemas.microsoft.com/office/drawing/2014/main" id="{E5903977-2AD7-43CD-87AF-7152685980D0}"/>
                </a:ext>
              </a:extLst>
            </p:cNvPr>
            <p:cNvSpPr txBox="1"/>
            <p:nvPr/>
          </p:nvSpPr>
          <p:spPr>
            <a:xfrm>
              <a:off x="2039031" y="3440206"/>
              <a:ext cx="468975"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grpSp>
      <p:cxnSp>
        <p:nvCxnSpPr>
          <p:cNvPr id="38" name="Straight Connector 37">
            <a:extLst>
              <a:ext uri="{FF2B5EF4-FFF2-40B4-BE49-F238E27FC236}">
                <a16:creationId xmlns:a16="http://schemas.microsoft.com/office/drawing/2014/main" id="{E74B087C-47F3-4697-8F6A-637F00A93E55}"/>
              </a:ext>
            </a:extLst>
          </p:cNvPr>
          <p:cNvCxnSpPr/>
          <p:nvPr/>
        </p:nvCxnSpPr>
        <p:spPr>
          <a:xfrm flipH="1">
            <a:off x="448072" y="3419025"/>
            <a:ext cx="412923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53" name="Group 52">
            <a:extLst>
              <a:ext uri="{FF2B5EF4-FFF2-40B4-BE49-F238E27FC236}">
                <a16:creationId xmlns:a16="http://schemas.microsoft.com/office/drawing/2014/main" id="{A89F2E21-B1C5-4A7F-89CD-CC3D91940B5C}"/>
              </a:ext>
            </a:extLst>
          </p:cNvPr>
          <p:cNvGrpSpPr/>
          <p:nvPr/>
        </p:nvGrpSpPr>
        <p:grpSpPr>
          <a:xfrm>
            <a:off x="418430" y="3493321"/>
            <a:ext cx="4029759" cy="2733661"/>
            <a:chOff x="1082908" y="2024414"/>
            <a:chExt cx="4029759" cy="2733661"/>
          </a:xfrm>
        </p:grpSpPr>
        <p:sp>
          <p:nvSpPr>
            <p:cNvPr id="54" name="TextBox 59">
              <a:extLst>
                <a:ext uri="{FF2B5EF4-FFF2-40B4-BE49-F238E27FC236}">
                  <a16:creationId xmlns:a16="http://schemas.microsoft.com/office/drawing/2014/main" id="{AB4C71EA-64D6-4CC4-8EF6-D1272147301A}"/>
                </a:ext>
              </a:extLst>
            </p:cNvPr>
            <p:cNvSpPr txBox="1"/>
            <p:nvPr/>
          </p:nvSpPr>
          <p:spPr>
            <a:xfrm>
              <a:off x="2385244" y="2055167"/>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5" name="Oval 54">
              <a:extLst>
                <a:ext uri="{FF2B5EF4-FFF2-40B4-BE49-F238E27FC236}">
                  <a16:creationId xmlns:a16="http://schemas.microsoft.com/office/drawing/2014/main" id="{D70E3810-1CF7-47A7-934A-3CB349ED52D7}"/>
                </a:ext>
              </a:extLst>
            </p:cNvPr>
            <p:cNvSpPr>
              <a:spLocks noChangeAspect="1"/>
            </p:cNvSpPr>
            <p:nvPr/>
          </p:nvSpPr>
          <p:spPr>
            <a:xfrm>
              <a:off x="2265076" y="2781238"/>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56" name="Straight Arrow Connector 55">
              <a:extLst>
                <a:ext uri="{FF2B5EF4-FFF2-40B4-BE49-F238E27FC236}">
                  <a16:creationId xmlns:a16="http://schemas.microsoft.com/office/drawing/2014/main" id="{928BA8EB-CEDA-4C17-A556-3AE6A0B1AF7E}"/>
                </a:ext>
              </a:extLst>
            </p:cNvPr>
            <p:cNvCxnSpPr>
              <a:cxnSpLocks/>
              <a:stCxn id="55" idx="0"/>
            </p:cNvCxnSpPr>
            <p:nvPr/>
          </p:nvCxnSpPr>
          <p:spPr>
            <a:xfrm flipH="1" flipV="1">
              <a:off x="2825449" y="2049718"/>
              <a:ext cx="0" cy="731520"/>
            </a:xfrm>
            <a:prstGeom prst="straightConnector1">
              <a:avLst/>
            </a:prstGeom>
            <a:ln w="285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7" name="TextBox 59">
              <a:extLst>
                <a:ext uri="{FF2B5EF4-FFF2-40B4-BE49-F238E27FC236}">
                  <a16:creationId xmlns:a16="http://schemas.microsoft.com/office/drawing/2014/main" id="{AA7BC6C2-75A4-4560-A757-3B4713649A6E}"/>
                </a:ext>
              </a:extLst>
            </p:cNvPr>
            <p:cNvSpPr txBox="1"/>
            <p:nvPr/>
          </p:nvSpPr>
          <p:spPr>
            <a:xfrm>
              <a:off x="4089226" y="4289998"/>
              <a:ext cx="339725" cy="468077"/>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V</a:t>
              </a:r>
              <a:endParaRPr lang="en-US" sz="2400"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58" name="Oval 57">
              <a:extLst>
                <a:ext uri="{FF2B5EF4-FFF2-40B4-BE49-F238E27FC236}">
                  <a16:creationId xmlns:a16="http://schemas.microsoft.com/office/drawing/2014/main" id="{1C3DC97D-4A31-4DAC-A434-D1F0577E3DFF}"/>
                </a:ext>
              </a:extLst>
            </p:cNvPr>
            <p:cNvSpPr>
              <a:spLocks noChangeAspect="1"/>
            </p:cNvSpPr>
            <p:nvPr/>
          </p:nvSpPr>
          <p:spPr>
            <a:xfrm>
              <a:off x="3969058" y="2781238"/>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59" name="Straight Arrow Connector 58">
              <a:extLst>
                <a:ext uri="{FF2B5EF4-FFF2-40B4-BE49-F238E27FC236}">
                  <a16:creationId xmlns:a16="http://schemas.microsoft.com/office/drawing/2014/main" id="{3907B9A5-1B8C-4F1A-9353-74A302F1BDDB}"/>
                </a:ext>
              </a:extLst>
            </p:cNvPr>
            <p:cNvCxnSpPr>
              <a:cxnSpLocks/>
              <a:stCxn id="58" idx="4"/>
            </p:cNvCxnSpPr>
            <p:nvPr/>
          </p:nvCxnSpPr>
          <p:spPr>
            <a:xfrm>
              <a:off x="4540863" y="3924238"/>
              <a:ext cx="0" cy="731520"/>
            </a:xfrm>
            <a:prstGeom prst="straightConnector1">
              <a:avLst/>
            </a:prstGeom>
            <a:ln w="28575">
              <a:solidFill>
                <a:srgbClr val="7030A0"/>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68B54CD9-C25C-4D29-BC78-A539ADFD5CAA}"/>
                </a:ext>
              </a:extLst>
            </p:cNvPr>
            <p:cNvSpPr txBox="1"/>
            <p:nvPr/>
          </p:nvSpPr>
          <p:spPr>
            <a:xfrm>
              <a:off x="1082908" y="2024414"/>
              <a:ext cx="1143609" cy="461665"/>
            </a:xfrm>
            <a:prstGeom prst="rect">
              <a:avLst/>
            </a:prstGeom>
            <a:noFill/>
          </p:spPr>
          <p:txBody>
            <a:bodyPr wrap="square">
              <a:spAutoFit/>
            </a:bodyPr>
            <a:lstStyle/>
            <a:p>
              <a:r>
                <a:rPr lang="en-US" sz="2400" dirty="0">
                  <a:solidFill>
                    <a:prstClr val="black"/>
                  </a:solidFill>
                  <a:latin typeface="Times New Roman" panose="02020603050405020304" pitchFamily="18" charset="0"/>
                  <a:cs typeface="Times New Roman" panose="02020603050405020304" pitchFamily="18" charset="0"/>
                </a:rPr>
                <a:t>Case II</a:t>
              </a:r>
            </a:p>
          </p:txBody>
        </p:sp>
        <p:sp>
          <p:nvSpPr>
            <p:cNvPr id="64" name="Arc 63">
              <a:extLst>
                <a:ext uri="{FF2B5EF4-FFF2-40B4-BE49-F238E27FC236}">
                  <a16:creationId xmlns:a16="http://schemas.microsoft.com/office/drawing/2014/main" id="{35FE2BE0-5F89-4045-8F8A-802AEB4F418C}"/>
                </a:ext>
              </a:extLst>
            </p:cNvPr>
            <p:cNvSpPr/>
            <p:nvPr/>
          </p:nvSpPr>
          <p:spPr>
            <a:xfrm>
              <a:off x="2140030" y="2689798"/>
              <a:ext cx="1280160" cy="1280160"/>
            </a:xfrm>
            <a:prstGeom prst="arc">
              <a:avLst>
                <a:gd name="adj1" fmla="val 7979902"/>
                <a:gd name="adj2" fmla="val 13826692"/>
              </a:avLst>
            </a:prstGeom>
            <a:noFill/>
            <a:ln w="28575" cap="flat" cmpd="sng" algn="ctr">
              <a:solidFill>
                <a:sysClr val="windowText" lastClr="000000"/>
              </a:solidFill>
              <a:prstDash val="solid"/>
              <a:miter lim="800000"/>
              <a:headEnd type="none" w="med" len="lg"/>
              <a:tailEnd type="stealth" w="med" len="lg"/>
            </a:ln>
            <a:effectLst/>
          </p:spPr>
          <p:txBody>
            <a:bodyPr rtlCol="0" anchor="ctr"/>
            <a:lstStyle/>
            <a:p>
              <a:endParaRPr lang="en-US"/>
            </a:p>
          </p:txBody>
        </p:sp>
      </p:grpSp>
      <p:sp>
        <p:nvSpPr>
          <p:cNvPr id="40" name="TextBox 59">
            <a:extLst>
              <a:ext uri="{FF2B5EF4-FFF2-40B4-BE49-F238E27FC236}">
                <a16:creationId xmlns:a16="http://schemas.microsoft.com/office/drawing/2014/main" id="{0E73E69D-1A67-470E-9589-BBFDEBF30065}"/>
              </a:ext>
            </a:extLst>
          </p:cNvPr>
          <p:cNvSpPr txBox="1"/>
          <p:nvPr/>
        </p:nvSpPr>
        <p:spPr>
          <a:xfrm>
            <a:off x="8949275" y="2781727"/>
            <a:ext cx="2958633" cy="2041585"/>
          </a:xfrm>
          <a:prstGeom prst="rect">
            <a:avLst/>
          </a:prstGeom>
          <a:noFill/>
          <a:ln>
            <a:solidFill>
              <a:srgbClr val="FF0000"/>
            </a:solidFill>
          </a:ln>
        </p:spPr>
        <p:txBody>
          <a:bodyPr wrap="square" rtlCol="0">
            <a:spAutoFit/>
          </a:bodyPr>
          <a:lstStyle/>
          <a:p>
            <a:pPr algn="ctr">
              <a:spcAft>
                <a:spcPts val="800"/>
              </a:spcAft>
            </a:pP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Q11: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t>1</a:t>
            </a:r>
            <a:r>
              <a:rPr lang="en-US" sz="2400" baseline="30000" dirty="0">
                <a:solidFill>
                  <a:srgbClr val="000000"/>
                </a:solidFill>
                <a:latin typeface="Times New Roman" panose="02020603050405020304" pitchFamily="18" charset="0"/>
                <a:ea typeface="Calibri" panose="020F0502020204030204" pitchFamily="34" charset="0"/>
                <a:cs typeface="Arial" panose="020B0604020202020204" pitchFamily="34" charset="0"/>
              </a:rPr>
              <a:t>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&lt;</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|F</a:t>
            </a:r>
            <a: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t>1</a:t>
            </a:r>
            <a:r>
              <a:rPr lang="en-US" sz="2400" baseline="30000" dirty="0">
                <a:solidFill>
                  <a:srgbClr val="000000"/>
                </a:solidFill>
                <a:latin typeface="Times New Roman" panose="02020603050405020304" pitchFamily="18" charset="0"/>
                <a:ea typeface="Calibri" panose="020F0502020204030204" pitchFamily="34" charset="0"/>
                <a:cs typeface="Arial" panose="020B0604020202020204" pitchFamily="34" charset="0"/>
              </a:rPr>
              <a:t>II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&gt;    b) =   c) </a:t>
            </a:r>
            <a:r>
              <a:rPr lang="en-US" sz="24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&lt;</a:t>
            </a:r>
          </a:p>
          <a:p>
            <a:pPr algn="ctr">
              <a:spcAft>
                <a:spcPts val="800"/>
              </a:spcAft>
            </a:pPr>
            <a:b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Q12: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t>1</a:t>
            </a:r>
            <a:r>
              <a:rPr lang="en-US" sz="2400" baseline="30000" dirty="0">
                <a:solidFill>
                  <a:srgbClr val="000000"/>
                </a:solidFill>
                <a:latin typeface="Times New Roman" panose="02020603050405020304" pitchFamily="18" charset="0"/>
                <a:ea typeface="Calibri" panose="020F0502020204030204" pitchFamily="34" charset="0"/>
                <a:cs typeface="Arial" panose="020B0604020202020204" pitchFamily="34" charset="0"/>
              </a:rPr>
              <a:t>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&lt;</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|T</a:t>
            </a:r>
            <a: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t>1</a:t>
            </a:r>
            <a:r>
              <a:rPr lang="en-US" sz="2400" baseline="30000" dirty="0">
                <a:solidFill>
                  <a:srgbClr val="000000"/>
                </a:solidFill>
                <a:latin typeface="Times New Roman" panose="02020603050405020304" pitchFamily="18" charset="0"/>
                <a:ea typeface="Calibri" panose="020F0502020204030204" pitchFamily="34" charset="0"/>
                <a:cs typeface="Arial" panose="020B0604020202020204" pitchFamily="34" charset="0"/>
              </a:rPr>
              <a:t>II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&gt;    b) =   c) </a:t>
            </a:r>
            <a:r>
              <a:rPr lang="en-US" sz="24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&lt;</a:t>
            </a:r>
            <a:endParaRPr lang="en-US" sz="24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2" name="Table 11">
            <a:extLst>
              <a:ext uri="{FF2B5EF4-FFF2-40B4-BE49-F238E27FC236}">
                <a16:creationId xmlns:a16="http://schemas.microsoft.com/office/drawing/2014/main" id="{F82E20EC-CCAD-44BB-98DA-C8A59F5442C2}"/>
              </a:ext>
            </a:extLst>
          </p:cNvPr>
          <p:cNvGraphicFramePr>
            <a:graphicFrameLocks noGrp="1"/>
          </p:cNvGraphicFramePr>
          <p:nvPr>
            <p:extLst>
              <p:ext uri="{D42A27DB-BD31-4B8C-83A1-F6EECF244321}">
                <p14:modId xmlns:p14="http://schemas.microsoft.com/office/powerpoint/2010/main" val="3353612835"/>
              </p:ext>
            </p:extLst>
          </p:nvPr>
        </p:nvGraphicFramePr>
        <p:xfrm>
          <a:off x="4901398" y="1265962"/>
          <a:ext cx="3662944" cy="1828800"/>
        </p:xfrm>
        <a:graphic>
          <a:graphicData uri="http://schemas.openxmlformats.org/drawingml/2006/table">
            <a:tbl>
              <a:tblPr firstRow="1" bandRow="1">
                <a:tableStyleId>{2D5ABB26-0587-4C30-8999-92F81FD0307C}</a:tableStyleId>
              </a:tblPr>
              <a:tblGrid>
                <a:gridCol w="1386520">
                  <a:extLst>
                    <a:ext uri="{9D8B030D-6E8A-4147-A177-3AD203B41FA5}">
                      <a16:colId xmlns:a16="http://schemas.microsoft.com/office/drawing/2014/main" val="796310477"/>
                    </a:ext>
                  </a:extLst>
                </a:gridCol>
                <a:gridCol w="2276424">
                  <a:extLst>
                    <a:ext uri="{9D8B030D-6E8A-4147-A177-3AD203B41FA5}">
                      <a16:colId xmlns:a16="http://schemas.microsoft.com/office/drawing/2014/main" val="2357956651"/>
                    </a:ext>
                  </a:extLst>
                </a:gridCol>
              </a:tblGrid>
              <a:tr h="370840">
                <a:tc>
                  <a:txBody>
                    <a:bodyPr/>
                    <a:lstStyle/>
                    <a:p>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Q7: </a:t>
                      </a:r>
                      <a:r>
                        <a:rPr kumimoji="0" lang="en-US" sz="24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kumimoji="0" lang="en-US" sz="2400" b="0"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0" lang="en-US" sz="2400" b="0" u="none" strike="noStrike" kern="1200" cap="none" spc="0" normalizeH="0" baseline="30000" noProof="0" dirty="0">
                          <a:ln>
                            <a:noFill/>
                          </a:ln>
                          <a:solidFill>
                            <a:srgbClr val="000000"/>
                          </a:solidFill>
                          <a:effectLst/>
                          <a:uLnTx/>
                          <a:uFillTx/>
                          <a:latin typeface="Times New Roman" panose="02020603050405020304" pitchFamily="18" charset="0"/>
                          <a:cs typeface="Times New Roman" panose="02020603050405020304" pitchFamily="18" charset="0"/>
                        </a:rPr>
                        <a:t>I </a:t>
                      </a:r>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sz="2400" b="0" u="none" strike="sng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upwards ↑</a:t>
                      </a:r>
                      <a:endParaRPr kumimoji="0" lang="en-US" sz="2400" b="0" i="0" u="none" strike="sng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713108656"/>
                  </a:ext>
                </a:extLst>
              </a:tr>
              <a:tr h="370840">
                <a:tc>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sz="2400" b="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downwards ↓</a:t>
                      </a:r>
                      <a:endParaRPr kumimoji="0" lang="en-US" sz="2400" b="0" i="0" u="none" strike="noStrike" kern="1200" cap="none" spc="0" normalizeH="0" baseline="0" noProof="0" dirty="0">
                        <a:ln>
                          <a:noFill/>
                        </a:ln>
                        <a:solidFill>
                          <a:srgbClr val="00B05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61523521"/>
                  </a:ext>
                </a:extLst>
              </a:tr>
              <a:tr h="370840">
                <a:tc>
                  <a:txBody>
                    <a:bodyPr/>
                    <a:lstStyle/>
                    <a:p>
                      <a:r>
                        <a:rPr lang="en-US" sz="2400" dirty="0">
                          <a:latin typeface="Times New Roman" panose="02020603050405020304" pitchFamily="18" charset="0"/>
                          <a:cs typeface="Times New Roman" panose="02020603050405020304" pitchFamily="18" charset="0"/>
                        </a:rPr>
                        <a:t>Q8: </a:t>
                      </a:r>
                      <a:r>
                        <a:rPr lang="en-US" sz="2400" i="1" kern="1200" dirty="0">
                          <a:solidFill>
                            <a:srgbClr val="000000"/>
                          </a:solidFill>
                          <a:effectLst/>
                          <a:latin typeface="Times New Roman" panose="02020603050405020304" pitchFamily="18" charset="0"/>
                          <a:cs typeface="Times New Roman" panose="02020603050405020304" pitchFamily="18" charset="0"/>
                        </a:rPr>
                        <a:t>T</a:t>
                      </a:r>
                      <a:r>
                        <a:rPr lang="en-US" sz="2400" kern="1200" baseline="-25000" dirty="0">
                          <a:solidFill>
                            <a:srgbClr val="000000"/>
                          </a:solidFill>
                          <a:effectLst/>
                          <a:latin typeface="Times New Roman" panose="02020603050405020304" pitchFamily="18" charset="0"/>
                          <a:cs typeface="Times New Roman" panose="02020603050405020304" pitchFamily="18" charset="0"/>
                        </a:rPr>
                        <a:t>1</a:t>
                      </a:r>
                      <a:r>
                        <a:rPr lang="en-US" sz="2400" baseline="30000" dirty="0">
                          <a:solidFill>
                            <a:srgbClr val="000000"/>
                          </a:solidFill>
                          <a:latin typeface="Times New Roman" panose="02020603050405020304" pitchFamily="18" charset="0"/>
                          <a:cs typeface="Times New Roman" panose="02020603050405020304" pitchFamily="18" charset="0"/>
                        </a:rPr>
                        <a:t>I</a:t>
                      </a:r>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sz="2400" b="0" u="none" strike="sng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CW ↻</a:t>
                      </a:r>
                      <a:endParaRPr kumimoji="0" lang="en-US" sz="2400" b="0" i="0" u="none" strike="sng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8532860"/>
                  </a:ext>
                </a:extLst>
              </a:tr>
              <a:tr h="370840">
                <a:tc>
                  <a:txBody>
                    <a:bodyPr/>
                    <a:lstStyle/>
                    <a:p>
                      <a:endParaRPr lang="en-US" sz="240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sz="2400" b="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CCW ↺</a:t>
                      </a:r>
                      <a:endParaRPr lang="en-US" sz="2400" dirty="0">
                        <a:solidFill>
                          <a:srgbClr val="00B050"/>
                        </a:solidFill>
                        <a:latin typeface="Times New Roman" panose="02020603050405020304" pitchFamily="18"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8090351"/>
                  </a:ext>
                </a:extLst>
              </a:tr>
            </a:tbl>
          </a:graphicData>
        </a:graphic>
      </p:graphicFrame>
      <p:graphicFrame>
        <p:nvGraphicFramePr>
          <p:cNvPr id="43" name="Table 11">
            <a:extLst>
              <a:ext uri="{FF2B5EF4-FFF2-40B4-BE49-F238E27FC236}">
                <a16:creationId xmlns:a16="http://schemas.microsoft.com/office/drawing/2014/main" id="{5AF06AAB-51B3-4D14-BC77-58F7FCC742D3}"/>
              </a:ext>
            </a:extLst>
          </p:cNvPr>
          <p:cNvGraphicFramePr>
            <a:graphicFrameLocks noGrp="1"/>
          </p:cNvGraphicFramePr>
          <p:nvPr>
            <p:extLst>
              <p:ext uri="{D42A27DB-BD31-4B8C-83A1-F6EECF244321}">
                <p14:modId xmlns:p14="http://schemas.microsoft.com/office/powerpoint/2010/main" val="1906416240"/>
              </p:ext>
            </p:extLst>
          </p:nvPr>
        </p:nvGraphicFramePr>
        <p:xfrm>
          <a:off x="4901397" y="3601792"/>
          <a:ext cx="3662945" cy="1828800"/>
        </p:xfrm>
        <a:graphic>
          <a:graphicData uri="http://schemas.openxmlformats.org/drawingml/2006/table">
            <a:tbl>
              <a:tblPr firstRow="1" bandRow="1">
                <a:tableStyleId>{2D5ABB26-0587-4C30-8999-92F81FD0307C}</a:tableStyleId>
              </a:tblPr>
              <a:tblGrid>
                <a:gridCol w="1477159">
                  <a:extLst>
                    <a:ext uri="{9D8B030D-6E8A-4147-A177-3AD203B41FA5}">
                      <a16:colId xmlns:a16="http://schemas.microsoft.com/office/drawing/2014/main" val="796310477"/>
                    </a:ext>
                  </a:extLst>
                </a:gridCol>
                <a:gridCol w="2185786">
                  <a:extLst>
                    <a:ext uri="{9D8B030D-6E8A-4147-A177-3AD203B41FA5}">
                      <a16:colId xmlns:a16="http://schemas.microsoft.com/office/drawing/2014/main" val="2357956651"/>
                    </a:ext>
                  </a:extLst>
                </a:gridCol>
              </a:tblGrid>
              <a:tr h="370840">
                <a:tc>
                  <a:txBody>
                    <a:bodyPr/>
                    <a:lstStyle/>
                    <a:p>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Q9: </a:t>
                      </a:r>
                      <a:r>
                        <a:rPr kumimoji="0" lang="en-US" sz="24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kumimoji="0" lang="en-US" sz="2400" b="0"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0" lang="en-US" sz="2400" b="0" u="none" strike="noStrike" kern="1200" cap="none" spc="0" normalizeH="0" baseline="30000" noProof="0" dirty="0">
                          <a:ln>
                            <a:noFill/>
                          </a:ln>
                          <a:solidFill>
                            <a:srgbClr val="000000"/>
                          </a:solidFill>
                          <a:effectLst/>
                          <a:uLnTx/>
                          <a:uFillTx/>
                          <a:latin typeface="Times New Roman" panose="02020603050405020304" pitchFamily="18" charset="0"/>
                          <a:cs typeface="Times New Roman" panose="02020603050405020304" pitchFamily="18" charset="0"/>
                        </a:rPr>
                        <a:t>II </a:t>
                      </a:r>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sz="2400" b="0" u="none" strike="sng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upwards ↑</a:t>
                      </a:r>
                      <a:endParaRPr kumimoji="0" lang="en-US" sz="2400" b="0" i="0" u="none" strike="sng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713108656"/>
                  </a:ext>
                </a:extLst>
              </a:tr>
              <a:tr h="370840">
                <a:tc>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sz="2400" b="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downwards ↓</a:t>
                      </a:r>
                    </a:p>
                  </a:txBody>
                  <a:tcPr>
                    <a:lnL>
                      <a:noFill/>
                    </a:lnL>
                    <a:lnR w="12700" cap="flat" cmpd="sng" algn="ctr">
                      <a:solidFill>
                        <a:srgbClr val="FF000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61523521"/>
                  </a:ext>
                </a:extLst>
              </a:tr>
              <a:tr h="370840">
                <a:tc>
                  <a:txBody>
                    <a:bodyPr/>
                    <a:lstStyle/>
                    <a:p>
                      <a:r>
                        <a:rPr lang="en-US" sz="2400" dirty="0">
                          <a:latin typeface="Times New Roman" panose="02020603050405020304" pitchFamily="18" charset="0"/>
                          <a:cs typeface="Times New Roman" panose="02020603050405020304" pitchFamily="18" charset="0"/>
                        </a:rPr>
                        <a:t>Q10: </a:t>
                      </a:r>
                      <a:r>
                        <a:rPr lang="en-US" sz="2400" i="1" kern="1200" dirty="0">
                          <a:solidFill>
                            <a:srgbClr val="000000"/>
                          </a:solidFill>
                          <a:effectLst/>
                          <a:latin typeface="Times New Roman" panose="02020603050405020304" pitchFamily="18" charset="0"/>
                          <a:cs typeface="Times New Roman" panose="02020603050405020304" pitchFamily="18" charset="0"/>
                        </a:rPr>
                        <a:t>T</a:t>
                      </a:r>
                      <a:r>
                        <a:rPr lang="en-US" sz="2400" kern="1200" baseline="-25000" dirty="0">
                          <a:solidFill>
                            <a:srgbClr val="000000"/>
                          </a:solidFill>
                          <a:effectLst/>
                          <a:latin typeface="Times New Roman" panose="02020603050405020304" pitchFamily="18" charset="0"/>
                          <a:cs typeface="Times New Roman" panose="02020603050405020304" pitchFamily="18" charset="0"/>
                        </a:rPr>
                        <a:t>1</a:t>
                      </a:r>
                      <a:r>
                        <a:rPr lang="en-US" sz="2400" baseline="30000" dirty="0">
                          <a:solidFill>
                            <a:srgbClr val="000000"/>
                          </a:solidFill>
                          <a:latin typeface="Times New Roman" panose="02020603050405020304" pitchFamily="18" charset="0"/>
                          <a:cs typeface="Times New Roman" panose="02020603050405020304" pitchFamily="18" charset="0"/>
                        </a:rPr>
                        <a:t>II</a:t>
                      </a:r>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sz="2400" b="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CW ↻</a:t>
                      </a:r>
                    </a:p>
                  </a:txBody>
                  <a:tcPr>
                    <a:lnL>
                      <a:noFill/>
                    </a:lnL>
                    <a:lnR w="12700" cap="flat" cmpd="sng" algn="ctr">
                      <a:solidFill>
                        <a:srgbClr val="FF000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8532860"/>
                  </a:ext>
                </a:extLst>
              </a:tr>
              <a:tr h="370840">
                <a:tc>
                  <a:txBody>
                    <a:bodyPr/>
                    <a:lstStyle/>
                    <a:p>
                      <a:endParaRPr lang="en-US" sz="240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sz="2400" b="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CCW ↺</a:t>
                      </a:r>
                      <a:endParaRPr kumimoji="0" lang="en-US" sz="2400" b="0" u="none" strike="sngStrike" kern="1200" cap="none" spc="0" normalizeH="0" baseline="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8090351"/>
                  </a:ext>
                </a:extLst>
              </a:tr>
            </a:tbl>
          </a:graphicData>
        </a:graphic>
      </p:graphicFrame>
      <p:sp>
        <p:nvSpPr>
          <p:cNvPr id="44" name="TextBox 43">
            <a:extLst>
              <a:ext uri="{FF2B5EF4-FFF2-40B4-BE49-F238E27FC236}">
                <a16:creationId xmlns:a16="http://schemas.microsoft.com/office/drawing/2014/main" id="{FDFB493B-F706-4030-A28D-12807FB90E15}"/>
              </a:ext>
            </a:extLst>
          </p:cNvPr>
          <p:cNvSpPr txBox="1"/>
          <p:nvPr/>
        </p:nvSpPr>
        <p:spPr>
          <a:xfrm>
            <a:off x="8949275" y="1261389"/>
            <a:ext cx="2958633" cy="1200329"/>
          </a:xfrm>
          <a:prstGeom prst="rect">
            <a:avLst/>
          </a:prstGeom>
          <a:noFill/>
          <a:ln>
            <a:solidFill>
              <a:schemeClr val="accent1"/>
            </a:solidFill>
          </a:ln>
        </p:spPr>
        <p:txBody>
          <a:bodyPr wrap="square">
            <a:spAutoFit/>
          </a:bodyPr>
          <a:lstStyle/>
          <a:p>
            <a:pPr algn="ctr"/>
            <a:r>
              <a:rPr lang="en-US" sz="2400" dirty="0">
                <a:solidFill>
                  <a:prstClr val="black"/>
                </a:solidFill>
                <a:latin typeface="Times New Roman" panose="02020603050405020304" pitchFamily="18" charset="0"/>
                <a:cs typeface="Times New Roman" panose="02020603050405020304" pitchFamily="18" charset="0"/>
              </a:rPr>
              <a:t>A pair of particles translating normal to their line of centers</a:t>
            </a:r>
          </a:p>
        </p:txBody>
      </p:sp>
      <p:sp>
        <p:nvSpPr>
          <p:cNvPr id="45" name="TextBox 59">
            <a:extLst>
              <a:ext uri="{FF2B5EF4-FFF2-40B4-BE49-F238E27FC236}">
                <a16:creationId xmlns:a16="http://schemas.microsoft.com/office/drawing/2014/main" id="{F64F7F2C-185D-47AD-9C94-1B1B4AFDD4AD}"/>
              </a:ext>
            </a:extLst>
          </p:cNvPr>
          <p:cNvSpPr txBox="1"/>
          <p:nvPr/>
        </p:nvSpPr>
        <p:spPr>
          <a:xfrm>
            <a:off x="8949275" y="5758874"/>
            <a:ext cx="2958633" cy="856068"/>
          </a:xfrm>
          <a:prstGeom prst="rect">
            <a:avLst/>
          </a:prstGeom>
          <a:noFill/>
          <a:ln>
            <a:solidFill>
              <a:schemeClr val="bg1">
                <a:lumMod val="65000"/>
              </a:schemeClr>
            </a:solidFill>
          </a:ln>
        </p:spPr>
        <p:txBody>
          <a:bodyPr wrap="square" rtlCol="0">
            <a:spAutoFit/>
          </a:bodyPr>
          <a:lstStyle/>
          <a:p>
            <a:pPr marL="0" marR="0" algn="ctr">
              <a:lnSpc>
                <a:spcPct val="107000"/>
              </a:lnSpc>
              <a:spcBef>
                <a:spcPts val="0"/>
              </a:spcBef>
              <a:spcAft>
                <a:spcPts val="800"/>
              </a:spcAft>
            </a:pP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Hint: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a:t>
            </a:r>
            <a:b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b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&amp;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 </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6" name="TextBox 59">
            <a:extLst>
              <a:ext uri="{FF2B5EF4-FFF2-40B4-BE49-F238E27FC236}">
                <a16:creationId xmlns:a16="http://schemas.microsoft.com/office/drawing/2014/main" id="{4478B5BF-4487-4233-A05F-9A4B926DB173}"/>
              </a:ext>
            </a:extLst>
          </p:cNvPr>
          <p:cNvSpPr txBox="1"/>
          <p:nvPr/>
        </p:nvSpPr>
        <p:spPr>
          <a:xfrm>
            <a:off x="4901397" y="5758874"/>
            <a:ext cx="3662945" cy="856068"/>
          </a:xfrm>
          <a:prstGeom prst="rect">
            <a:avLst/>
          </a:prstGeom>
          <a:noFill/>
          <a:ln>
            <a:solidFill>
              <a:schemeClr val="bg1">
                <a:lumMod val="65000"/>
              </a:schemeClr>
            </a:solidFill>
          </a:ln>
        </p:spPr>
        <p:txBody>
          <a:bodyPr wrap="square" rtlCol="0">
            <a:spAutoFit/>
          </a:bodyPr>
          <a:lstStyle/>
          <a:p>
            <a:pPr marL="0" marR="0" algn="ctr">
              <a:lnSpc>
                <a:spcPct val="107000"/>
              </a:lnSpc>
              <a:spcBef>
                <a:spcPts val="0"/>
              </a:spcBef>
              <a:spcAft>
                <a:spcPts val="800"/>
              </a:spcAft>
            </a:pP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Note: due to symmetry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i="1"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&amp; </a:t>
            </a:r>
            <a:r>
              <a:rPr lang="en-US" sz="2400" i="1" kern="12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i="1" kern="1200" baseline="-25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are equal for particles</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2A1DF915-EFB2-4E2E-B020-922767233960}"/>
              </a:ext>
            </a:extLst>
          </p:cNvPr>
          <p:cNvSpPr txBox="1"/>
          <p:nvPr/>
        </p:nvSpPr>
        <p:spPr>
          <a:xfrm>
            <a:off x="727143" y="5775735"/>
            <a:ext cx="2676077" cy="830997"/>
          </a:xfrm>
          <a:prstGeom prst="rect">
            <a:avLst/>
          </a:prstGeom>
          <a:noFill/>
          <a:ln>
            <a:solidFill>
              <a:schemeClr val="bg1">
                <a:lumMod val="65000"/>
              </a:schemeClr>
            </a:solidFill>
          </a:ln>
        </p:spPr>
        <p:txBody>
          <a:bodyPr wrap="square">
            <a:spAutoFit/>
          </a:bodyPr>
          <a:lstStyle/>
          <a:p>
            <a:pPr algn="ctr"/>
            <a:r>
              <a:rPr lang="en-US" sz="2400" dirty="0">
                <a:solidFill>
                  <a:prstClr val="black"/>
                </a:solidFill>
                <a:latin typeface="Times New Roman" panose="02020603050405020304" pitchFamily="18" charset="0"/>
                <a:cs typeface="Times New Roman" panose="02020603050405020304" pitchFamily="18" charset="0"/>
              </a:rPr>
              <a:t>The distance is the same in both cases</a:t>
            </a:r>
          </a:p>
        </p:txBody>
      </p:sp>
      <p:cxnSp>
        <p:nvCxnSpPr>
          <p:cNvPr id="49" name="Straight Arrow Connector 48">
            <a:extLst>
              <a:ext uri="{FF2B5EF4-FFF2-40B4-BE49-F238E27FC236}">
                <a16:creationId xmlns:a16="http://schemas.microsoft.com/office/drawing/2014/main" id="{B65E8277-7A9C-B652-B825-4E6B2BB6E04B}"/>
              </a:ext>
            </a:extLst>
          </p:cNvPr>
          <p:cNvCxnSpPr>
            <a:cxnSpLocks/>
          </p:cNvCxnSpPr>
          <p:nvPr/>
        </p:nvCxnSpPr>
        <p:spPr>
          <a:xfrm>
            <a:off x="2379309" y="2595354"/>
            <a:ext cx="0" cy="54864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50" name="TextBox 59">
            <a:extLst>
              <a:ext uri="{FF2B5EF4-FFF2-40B4-BE49-F238E27FC236}">
                <a16:creationId xmlns:a16="http://schemas.microsoft.com/office/drawing/2014/main" id="{1684FDA3-145A-9252-DE19-C8ED66F2D52B}"/>
              </a:ext>
            </a:extLst>
          </p:cNvPr>
          <p:cNvSpPr txBox="1"/>
          <p:nvPr/>
        </p:nvSpPr>
        <p:spPr>
          <a:xfrm>
            <a:off x="2267449" y="3108050"/>
            <a:ext cx="3102563" cy="584775"/>
          </a:xfrm>
          <a:prstGeom prst="rect">
            <a:avLst/>
          </a:prstGeom>
          <a:noFill/>
        </p:spPr>
        <p:txBody>
          <a:bodyPr wrap="square" rtlCol="0">
            <a:spAutoFit/>
          </a:bodyPr>
          <a:lstStyle/>
          <a:p>
            <a:pPr marL="0" marR="0">
              <a:spcBef>
                <a:spcPts val="0"/>
              </a:spcBef>
            </a:pP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F</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 </a:t>
            </a:r>
            <a:r>
              <a:rPr lang="en-US" sz="16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(reflection of </a:t>
            </a: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V</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 </a:t>
            </a:r>
            <a:r>
              <a:rPr lang="en-US" sz="16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reaction</a:t>
            </a:r>
          </a:p>
          <a:p>
            <a:pPr marL="0" marR="0">
              <a:spcBef>
                <a:spcPts val="0"/>
              </a:spcBef>
            </a:pPr>
            <a:r>
              <a:rPr lang="en-US" sz="1600" dirty="0">
                <a:solidFill>
                  <a:srgbClr val="00B050"/>
                </a:solidFill>
                <a:latin typeface="Times New Roman" panose="02020603050405020304" pitchFamily="18" charset="0"/>
                <a:ea typeface="Calibri" panose="020F0502020204030204" pitchFamily="34" charset="0"/>
                <a:cs typeface="Arial" panose="020B0604020202020204" pitchFamily="34" charset="0"/>
              </a:rPr>
              <a:t>      + v</a:t>
            </a:r>
            <a:r>
              <a:rPr lang="en-US" sz="16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iscous force from </a:t>
            </a: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V</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a:t>
            </a:r>
            <a:r>
              <a:rPr lang="en-US" sz="16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200" dirty="0">
                <a:effectLst/>
                <a:latin typeface="Times New Roman" panose="02020603050405020304" pitchFamily="18" charset="0"/>
                <a:ea typeface="Calibri" panose="020F0502020204030204" pitchFamily="34" charset="0"/>
                <a:cs typeface="Arial" panose="020B0604020202020204" pitchFamily="34" charset="0"/>
              </a:rPr>
              <a:t>&gt; </a:t>
            </a:r>
            <a:r>
              <a:rPr lang="en-US" sz="1600" i="1" kern="1200" dirty="0">
                <a:effectLst/>
                <a:latin typeface="Times New Roman" panose="02020603050405020304" pitchFamily="18" charset="0"/>
                <a:ea typeface="Calibri" panose="020F0502020204030204" pitchFamily="34" charset="0"/>
                <a:cs typeface="Arial" panose="020B0604020202020204" pitchFamily="34" charset="0"/>
              </a:rPr>
              <a:t>F</a:t>
            </a:r>
            <a:r>
              <a:rPr lang="en-US" sz="1600" kern="1200" baseline="-25000" dirty="0">
                <a:effectLst/>
                <a:latin typeface="Times New Roman" panose="02020603050405020304" pitchFamily="18" charset="0"/>
                <a:ea typeface="Calibri" panose="020F0502020204030204" pitchFamily="34" charset="0"/>
                <a:cs typeface="Arial" panose="020B0604020202020204" pitchFamily="34" charset="0"/>
              </a:rPr>
              <a:t>12</a:t>
            </a:r>
            <a:endParaRPr lang="en-US" sz="1600" baseline="-250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51" name="Straight Arrow Connector 50">
            <a:extLst>
              <a:ext uri="{FF2B5EF4-FFF2-40B4-BE49-F238E27FC236}">
                <a16:creationId xmlns:a16="http://schemas.microsoft.com/office/drawing/2014/main" id="{32E18ED0-720A-0BE1-3DFC-01EDC6DA189F}"/>
              </a:ext>
            </a:extLst>
          </p:cNvPr>
          <p:cNvCxnSpPr>
            <a:cxnSpLocks/>
          </p:cNvCxnSpPr>
          <p:nvPr/>
        </p:nvCxnSpPr>
        <p:spPr>
          <a:xfrm flipV="1">
            <a:off x="3927475" y="2454195"/>
            <a:ext cx="0" cy="365760"/>
          </a:xfrm>
          <a:prstGeom prst="straightConnector1">
            <a:avLst/>
          </a:prstGeom>
          <a:ln w="28575">
            <a:solidFill>
              <a:srgbClr val="FF000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C47E1BC0-40DA-FD7B-5D6E-955D05286D54}"/>
              </a:ext>
            </a:extLst>
          </p:cNvPr>
          <p:cNvSpPr txBox="1"/>
          <p:nvPr/>
        </p:nvSpPr>
        <p:spPr>
          <a:xfrm>
            <a:off x="3640214" y="2154101"/>
            <a:ext cx="1201098" cy="584775"/>
          </a:xfrm>
          <a:prstGeom prst="rect">
            <a:avLst/>
          </a:prstGeom>
          <a:noFill/>
        </p:spPr>
        <p:txBody>
          <a:bodyPr wrap="square">
            <a:spAutoFit/>
          </a:bodyPr>
          <a:lstStyle/>
          <a:p>
            <a:pPr algn="ctr"/>
            <a:r>
              <a:rPr lang="en-US" sz="1600" dirty="0">
                <a:solidFill>
                  <a:srgbClr val="FF0000"/>
                </a:solidFill>
                <a:latin typeface="Times New Roman" panose="02020603050405020304" pitchFamily="18" charset="0"/>
                <a:cs typeface="Times New Roman" panose="02020603050405020304" pitchFamily="18" charset="0"/>
              </a:rPr>
              <a:t>Disturbance of </a:t>
            </a:r>
            <a:r>
              <a:rPr lang="en-US" sz="1600" i="1" dirty="0">
                <a:solidFill>
                  <a:srgbClr val="FF0000"/>
                </a:solidFill>
                <a:latin typeface="Times New Roman" panose="02020603050405020304" pitchFamily="18" charset="0"/>
                <a:cs typeface="Times New Roman" panose="02020603050405020304" pitchFamily="18" charset="0"/>
              </a:rPr>
              <a:t>V</a:t>
            </a:r>
            <a:r>
              <a:rPr lang="en-US" sz="1600" baseline="-25000" dirty="0">
                <a:solidFill>
                  <a:srgbClr val="FF0000"/>
                </a:solidFill>
                <a:latin typeface="Times New Roman" panose="02020603050405020304" pitchFamily="18" charset="0"/>
                <a:cs typeface="Times New Roman" panose="02020603050405020304" pitchFamily="18" charset="0"/>
              </a:rPr>
              <a:t>1</a:t>
            </a:r>
            <a:endParaRPr lang="en-US" sz="1600" baseline="-25000" dirty="0">
              <a:solidFill>
                <a:srgbClr val="FF0000"/>
              </a:solidFill>
            </a:endParaRPr>
          </a:p>
        </p:txBody>
      </p:sp>
      <p:cxnSp>
        <p:nvCxnSpPr>
          <p:cNvPr id="66" name="Straight Arrow Connector 65">
            <a:extLst>
              <a:ext uri="{FF2B5EF4-FFF2-40B4-BE49-F238E27FC236}">
                <a16:creationId xmlns:a16="http://schemas.microsoft.com/office/drawing/2014/main" id="{77B34929-A67E-32BE-EB7E-CDCAC4F9D24C}"/>
              </a:ext>
            </a:extLst>
          </p:cNvPr>
          <p:cNvCxnSpPr>
            <a:cxnSpLocks/>
          </p:cNvCxnSpPr>
          <p:nvPr/>
        </p:nvCxnSpPr>
        <p:spPr>
          <a:xfrm>
            <a:off x="3811649" y="2461718"/>
            <a:ext cx="0" cy="36576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BEA9735-4E32-E3BE-68D5-E7FD51DF3541}"/>
              </a:ext>
            </a:extLst>
          </p:cNvPr>
          <p:cNvSpPr txBox="1"/>
          <p:nvPr/>
        </p:nvSpPr>
        <p:spPr>
          <a:xfrm>
            <a:off x="2870816" y="2422340"/>
            <a:ext cx="959637" cy="338554"/>
          </a:xfrm>
          <a:prstGeom prst="rect">
            <a:avLst/>
          </a:prstGeom>
          <a:noFill/>
        </p:spPr>
        <p:txBody>
          <a:bodyPr wrap="square">
            <a:spAutoFit/>
          </a:bodyPr>
          <a:lstStyle/>
          <a:p>
            <a:pPr algn="ctr"/>
            <a:r>
              <a:rPr lang="en-US" sz="1600" dirty="0">
                <a:solidFill>
                  <a:srgbClr val="00B050"/>
                </a:solidFill>
                <a:latin typeface="Times New Roman" panose="02020603050405020304" pitchFamily="18" charset="0"/>
                <a:cs typeface="Times New Roman" panose="02020603050405020304" pitchFamily="18" charset="0"/>
              </a:rPr>
              <a:t>Reaction</a:t>
            </a:r>
            <a:endParaRPr lang="en-US" sz="1400" dirty="0">
              <a:solidFill>
                <a:srgbClr val="00B050"/>
              </a:solidFill>
            </a:endParaRPr>
          </a:p>
        </p:txBody>
      </p:sp>
      <p:sp>
        <p:nvSpPr>
          <p:cNvPr id="69" name="TextBox 59">
            <a:extLst>
              <a:ext uri="{FF2B5EF4-FFF2-40B4-BE49-F238E27FC236}">
                <a16:creationId xmlns:a16="http://schemas.microsoft.com/office/drawing/2014/main" id="{53F1E2A6-67CA-4934-C386-C72C30F5DEC0}"/>
              </a:ext>
            </a:extLst>
          </p:cNvPr>
          <p:cNvSpPr txBox="1"/>
          <p:nvPr/>
        </p:nvSpPr>
        <p:spPr>
          <a:xfrm>
            <a:off x="2293684" y="1935685"/>
            <a:ext cx="1201098" cy="338554"/>
          </a:xfrm>
          <a:prstGeom prst="rect">
            <a:avLst/>
          </a:prstGeom>
          <a:noFill/>
        </p:spPr>
        <p:txBody>
          <a:bodyPr wrap="square" rtlCol="0">
            <a:spAutoFit/>
          </a:bodyPr>
          <a:lstStyle/>
          <a:p>
            <a:pPr algn="ctr">
              <a:defRPr/>
            </a:pPr>
            <a:r>
              <a:rPr lang="en-US" sz="16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F</a:t>
            </a:r>
            <a:r>
              <a:rPr lang="en-US" sz="1600" kern="1200" baseline="-250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12</a:t>
            </a:r>
            <a:r>
              <a:rPr lang="en-US" sz="1600"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 from </a:t>
            </a:r>
            <a:r>
              <a:rPr kumimoji="0" lang="en-US" sz="1600" b="0" i="1"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V</a:t>
            </a:r>
            <a:r>
              <a:rPr kumimoji="0" lang="en-US" sz="1600" b="0" u="none" strike="noStrike" kern="1200" cap="none" spc="0" normalizeH="0" baseline="-2500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2</a:t>
            </a:r>
            <a:endParaRPr kumimoji="0" lang="en-US" sz="1600" b="0" u="none" strike="noStrike" kern="1200" cap="none" spc="0" normalizeH="0" noProof="0" dirty="0">
              <a:ln>
                <a:noFill/>
              </a:ln>
              <a:solidFill>
                <a:srgbClr val="7030A0"/>
              </a:solidFill>
              <a:effectLst/>
              <a:uLnTx/>
              <a:uFillTx/>
              <a:latin typeface="Calibri"/>
              <a:ea typeface="+mn-ea"/>
              <a:cs typeface="+mn-cs"/>
            </a:endParaRPr>
          </a:p>
        </p:txBody>
      </p:sp>
      <p:cxnSp>
        <p:nvCxnSpPr>
          <p:cNvPr id="70" name="Straight Arrow Connector 69">
            <a:extLst>
              <a:ext uri="{FF2B5EF4-FFF2-40B4-BE49-F238E27FC236}">
                <a16:creationId xmlns:a16="http://schemas.microsoft.com/office/drawing/2014/main" id="{DF153955-88C0-9AB9-D98D-FCC54B2112D4}"/>
              </a:ext>
            </a:extLst>
          </p:cNvPr>
          <p:cNvCxnSpPr>
            <a:cxnSpLocks/>
          </p:cNvCxnSpPr>
          <p:nvPr/>
        </p:nvCxnSpPr>
        <p:spPr>
          <a:xfrm flipV="1">
            <a:off x="2379309" y="2215008"/>
            <a:ext cx="0" cy="365760"/>
          </a:xfrm>
          <a:prstGeom prst="straightConnector1">
            <a:avLst/>
          </a:prstGeom>
          <a:ln w="28575">
            <a:solidFill>
              <a:srgbClr val="7030A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71" name="TextBox 59">
            <a:extLst>
              <a:ext uri="{FF2B5EF4-FFF2-40B4-BE49-F238E27FC236}">
                <a16:creationId xmlns:a16="http://schemas.microsoft.com/office/drawing/2014/main" id="{11EEAD7C-F220-70BB-5514-B8880127B769}"/>
              </a:ext>
            </a:extLst>
          </p:cNvPr>
          <p:cNvSpPr txBox="1"/>
          <p:nvPr/>
        </p:nvSpPr>
        <p:spPr>
          <a:xfrm>
            <a:off x="4901397" y="683668"/>
            <a:ext cx="7006511" cy="461665"/>
          </a:xfrm>
          <a:prstGeom prst="rect">
            <a:avLst/>
          </a:prstGeom>
          <a:noFill/>
          <a:ln>
            <a:solidFill>
              <a:srgbClr val="0AB3F1"/>
            </a:solidFill>
          </a:ln>
        </p:spPr>
        <p:txBody>
          <a:bodyPr wrap="square" rtlCol="0">
            <a:spAutoFit/>
          </a:bodyPr>
          <a:lstStyle/>
          <a:p>
            <a:pPr algn="ctr">
              <a:defRPr/>
            </a:pPr>
            <a:r>
              <a:rPr lang="en-US" sz="1200" b="1" kern="1200" dirty="0">
                <a:effectLst/>
                <a:latin typeface="Times New Roman" panose="02020603050405020304" pitchFamily="18" charset="0"/>
                <a:ea typeface="Calibri" panose="020F0502020204030204" pitchFamily="34" charset="0"/>
                <a:cs typeface="Arial" panose="020B0604020202020204" pitchFamily="34" charset="0"/>
              </a:rPr>
              <a:t>For these questions the </a:t>
            </a:r>
            <a:r>
              <a:rPr lang="en-US" sz="1200" b="1"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values</a:t>
            </a:r>
            <a:r>
              <a:rPr lang="en-US" sz="1200" b="1" kern="1200" dirty="0">
                <a:effectLst/>
                <a:latin typeface="Times New Roman" panose="02020603050405020304" pitchFamily="18" charset="0"/>
                <a:ea typeface="Calibri" panose="020F0502020204030204" pitchFamily="34" charset="0"/>
                <a:cs typeface="Arial" panose="020B0604020202020204" pitchFamily="34" charset="0"/>
              </a:rPr>
              <a:t> of resistances, given in Table 1 of O'Neill‒Majumdar (1970) ZAMP paper, are needed for the cases where the interaction forces/torques are in opposite directions.</a:t>
            </a:r>
            <a:endParaRPr kumimoji="0" lang="en-US" sz="1200" b="1" u="none" strike="noStrike" kern="1200" cap="none" spc="0" normalizeH="0" noProof="0" dirty="0">
              <a:ln>
                <a:noFill/>
              </a:ln>
              <a:effectLst/>
              <a:uLnTx/>
              <a:uFillTx/>
              <a:latin typeface="Calibri"/>
              <a:ea typeface="+mn-ea"/>
              <a:cs typeface="+mn-cs"/>
            </a:endParaRPr>
          </a:p>
        </p:txBody>
      </p:sp>
      <p:sp>
        <p:nvSpPr>
          <p:cNvPr id="72" name="Arc 71">
            <a:extLst>
              <a:ext uri="{FF2B5EF4-FFF2-40B4-BE49-F238E27FC236}">
                <a16:creationId xmlns:a16="http://schemas.microsoft.com/office/drawing/2014/main" id="{023D3189-4BBD-2A32-8B70-BBFBE373B7B3}"/>
              </a:ext>
            </a:extLst>
          </p:cNvPr>
          <p:cNvSpPr>
            <a:spLocks noChangeAspect="1"/>
          </p:cNvSpPr>
          <p:nvPr/>
        </p:nvSpPr>
        <p:spPr>
          <a:xfrm>
            <a:off x="1250164" y="1963949"/>
            <a:ext cx="1280160" cy="1280160"/>
          </a:xfrm>
          <a:prstGeom prst="arc">
            <a:avLst>
              <a:gd name="adj1" fmla="val 9086383"/>
              <a:gd name="adj2" fmla="val 12540651"/>
            </a:avLst>
          </a:prstGeom>
          <a:noFill/>
          <a:ln w="28575" cap="flat" cmpd="sng" algn="ctr">
            <a:solidFill>
              <a:srgbClr val="7030A0"/>
            </a:solidFill>
            <a:prstDash val="solid"/>
            <a:miter lim="800000"/>
            <a:headEnd type="stealth" w="med" len="lg"/>
            <a:tailEnd type="none" w="med" len="lg"/>
          </a:ln>
          <a:effectLst/>
        </p:spPr>
        <p:txBody>
          <a:bodyPr rtlCol="0" anchor="ctr"/>
          <a:lstStyle/>
          <a:p>
            <a:endParaRPr lang="en-US"/>
          </a:p>
        </p:txBody>
      </p:sp>
      <p:sp>
        <p:nvSpPr>
          <p:cNvPr id="73" name="TextBox 59">
            <a:extLst>
              <a:ext uri="{FF2B5EF4-FFF2-40B4-BE49-F238E27FC236}">
                <a16:creationId xmlns:a16="http://schemas.microsoft.com/office/drawing/2014/main" id="{E253089B-4A01-4F35-5C24-73503DFF3C8D}"/>
              </a:ext>
            </a:extLst>
          </p:cNvPr>
          <p:cNvSpPr txBox="1"/>
          <p:nvPr/>
        </p:nvSpPr>
        <p:spPr>
          <a:xfrm>
            <a:off x="626081" y="1977652"/>
            <a:ext cx="1223293" cy="338554"/>
          </a:xfrm>
          <a:prstGeom prst="rect">
            <a:avLst/>
          </a:prstGeom>
          <a:noFill/>
        </p:spPr>
        <p:txBody>
          <a:bodyPr wrap="square" rtlCol="0">
            <a:spAutoFit/>
          </a:bodyPr>
          <a:lstStyle/>
          <a:p>
            <a:pPr algn="ctr">
              <a:defRPr/>
            </a:pPr>
            <a:r>
              <a:rPr lang="en-US" sz="16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t>
            </a:r>
            <a:r>
              <a:rPr lang="en-US" sz="1600" kern="1200" baseline="-250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12</a:t>
            </a:r>
            <a:r>
              <a:rPr lang="en-US" sz="1600"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 from </a:t>
            </a:r>
            <a:r>
              <a:rPr kumimoji="0" lang="en-US" sz="1600" b="0" i="1"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V</a:t>
            </a:r>
            <a:r>
              <a:rPr kumimoji="0" lang="en-US" sz="1600" b="0" u="none" strike="noStrike" kern="1200" cap="none" spc="0" normalizeH="0" baseline="-2500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2</a:t>
            </a:r>
            <a:endParaRPr kumimoji="0" lang="en-US" sz="1600" b="0" u="none" strike="noStrike" kern="1200" cap="none" spc="0" normalizeH="0" noProof="0" dirty="0">
              <a:ln>
                <a:noFill/>
              </a:ln>
              <a:solidFill>
                <a:srgbClr val="7030A0"/>
              </a:solidFill>
              <a:effectLst/>
              <a:uLnTx/>
              <a:uFillTx/>
              <a:latin typeface="Calibri"/>
              <a:ea typeface="+mn-ea"/>
              <a:cs typeface="+mn-cs"/>
            </a:endParaRPr>
          </a:p>
        </p:txBody>
      </p:sp>
      <p:sp>
        <p:nvSpPr>
          <p:cNvPr id="74" name="Arc 73">
            <a:extLst>
              <a:ext uri="{FF2B5EF4-FFF2-40B4-BE49-F238E27FC236}">
                <a16:creationId xmlns:a16="http://schemas.microsoft.com/office/drawing/2014/main" id="{DA59512C-738D-0E8B-2327-6EFD06BCEDBA}"/>
              </a:ext>
            </a:extLst>
          </p:cNvPr>
          <p:cNvSpPr>
            <a:spLocks noChangeAspect="1"/>
          </p:cNvSpPr>
          <p:nvPr/>
        </p:nvSpPr>
        <p:spPr>
          <a:xfrm flipV="1">
            <a:off x="1081417" y="1979841"/>
            <a:ext cx="1280160" cy="1280160"/>
          </a:xfrm>
          <a:prstGeom prst="arc">
            <a:avLst>
              <a:gd name="adj1" fmla="val 9557504"/>
              <a:gd name="adj2" fmla="val 11298001"/>
            </a:avLst>
          </a:prstGeom>
          <a:noFill/>
          <a:ln w="28575" cap="flat" cmpd="sng" algn="ctr">
            <a:solidFill>
              <a:srgbClr val="00B050"/>
            </a:solidFill>
            <a:prstDash val="solid"/>
            <a:miter lim="800000"/>
            <a:headEnd type="stealth" w="med" len="lg"/>
            <a:tailEnd type="none" w="med" len="lg"/>
          </a:ln>
          <a:effectLst/>
        </p:spPr>
        <p:txBody>
          <a:bodyPr rtlCol="0" anchor="ctr"/>
          <a:lstStyle/>
          <a:p>
            <a:endParaRPr lang="en-US"/>
          </a:p>
        </p:txBody>
      </p:sp>
      <p:sp>
        <p:nvSpPr>
          <p:cNvPr id="75" name="TextBox 59">
            <a:extLst>
              <a:ext uri="{FF2B5EF4-FFF2-40B4-BE49-F238E27FC236}">
                <a16:creationId xmlns:a16="http://schemas.microsoft.com/office/drawing/2014/main" id="{EB139D1C-2F7D-4767-82E0-AB19073093BC}"/>
              </a:ext>
            </a:extLst>
          </p:cNvPr>
          <p:cNvSpPr txBox="1"/>
          <p:nvPr/>
        </p:nvSpPr>
        <p:spPr>
          <a:xfrm>
            <a:off x="748526" y="2619921"/>
            <a:ext cx="526711" cy="338041"/>
          </a:xfrm>
          <a:prstGeom prst="rect">
            <a:avLst/>
          </a:prstGeom>
          <a:noFill/>
        </p:spPr>
        <p:txBody>
          <a:bodyPr wrap="square" rtlCol="0">
            <a:spAutoFit/>
          </a:bodyPr>
          <a:lstStyle/>
          <a:p>
            <a:pPr marL="0" marR="0">
              <a:lnSpc>
                <a:spcPct val="107000"/>
              </a:lnSpc>
              <a:spcBef>
                <a:spcPts val="0"/>
              </a:spcBef>
              <a:spcAft>
                <a:spcPts val="800"/>
              </a:spcAft>
            </a:pP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T</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6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76" name="Straight Arrow Connector 75">
            <a:extLst>
              <a:ext uri="{FF2B5EF4-FFF2-40B4-BE49-F238E27FC236}">
                <a16:creationId xmlns:a16="http://schemas.microsoft.com/office/drawing/2014/main" id="{1B2D549D-EEBA-1495-CA3E-5846FED09819}"/>
              </a:ext>
            </a:extLst>
          </p:cNvPr>
          <p:cNvCxnSpPr>
            <a:cxnSpLocks/>
          </p:cNvCxnSpPr>
          <p:nvPr/>
        </p:nvCxnSpPr>
        <p:spPr>
          <a:xfrm flipV="1">
            <a:off x="3927475" y="4615905"/>
            <a:ext cx="0" cy="365760"/>
          </a:xfrm>
          <a:prstGeom prst="straightConnector1">
            <a:avLst/>
          </a:prstGeom>
          <a:ln w="28575">
            <a:solidFill>
              <a:srgbClr val="FF000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68F3DAE-310B-E204-F5BC-CC9D7E60E154}"/>
              </a:ext>
            </a:extLst>
          </p:cNvPr>
          <p:cNvCxnSpPr>
            <a:cxnSpLocks/>
          </p:cNvCxnSpPr>
          <p:nvPr/>
        </p:nvCxnSpPr>
        <p:spPr>
          <a:xfrm>
            <a:off x="3811649" y="4623428"/>
            <a:ext cx="0" cy="36576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82" name="TextBox 59">
            <a:extLst>
              <a:ext uri="{FF2B5EF4-FFF2-40B4-BE49-F238E27FC236}">
                <a16:creationId xmlns:a16="http://schemas.microsoft.com/office/drawing/2014/main" id="{9891A3D6-6583-3A7D-94D9-441E83B97C4D}"/>
              </a:ext>
            </a:extLst>
          </p:cNvPr>
          <p:cNvSpPr txBox="1"/>
          <p:nvPr/>
        </p:nvSpPr>
        <p:spPr>
          <a:xfrm>
            <a:off x="1081906" y="4208930"/>
            <a:ext cx="464537" cy="307777"/>
          </a:xfrm>
          <a:prstGeom prst="rect">
            <a:avLst/>
          </a:prstGeom>
          <a:noFill/>
        </p:spPr>
        <p:txBody>
          <a:bodyPr wrap="square" rtlCol="0">
            <a:spAutoFit/>
          </a:bodyPr>
          <a:lstStyle/>
          <a:p>
            <a:pPr algn="ctr">
              <a:defRPr/>
            </a:pPr>
            <a:r>
              <a:rPr lang="en-US" sz="14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t>
            </a:r>
            <a:r>
              <a:rPr lang="en-US" sz="1400" kern="1200" baseline="-250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12</a:t>
            </a:r>
            <a:endParaRPr kumimoji="0" lang="en-US" sz="1400" b="0" u="none" strike="noStrike" kern="1200" cap="none" spc="0" normalizeH="0" noProof="0" dirty="0">
              <a:ln>
                <a:noFill/>
              </a:ln>
              <a:solidFill>
                <a:srgbClr val="7030A0"/>
              </a:solidFill>
              <a:effectLst/>
              <a:uLnTx/>
              <a:uFillTx/>
              <a:latin typeface="Calibri"/>
              <a:ea typeface="+mn-ea"/>
              <a:cs typeface="+mn-cs"/>
            </a:endParaRPr>
          </a:p>
        </p:txBody>
      </p:sp>
      <p:sp>
        <p:nvSpPr>
          <p:cNvPr id="83" name="TextBox 59">
            <a:extLst>
              <a:ext uri="{FF2B5EF4-FFF2-40B4-BE49-F238E27FC236}">
                <a16:creationId xmlns:a16="http://schemas.microsoft.com/office/drawing/2014/main" id="{9BC30130-C7D4-06EA-D456-5A90D34EE194}"/>
              </a:ext>
            </a:extLst>
          </p:cNvPr>
          <p:cNvSpPr txBox="1"/>
          <p:nvPr/>
        </p:nvSpPr>
        <p:spPr>
          <a:xfrm>
            <a:off x="801516" y="4795022"/>
            <a:ext cx="526711" cy="338041"/>
          </a:xfrm>
          <a:prstGeom prst="rect">
            <a:avLst/>
          </a:prstGeom>
          <a:noFill/>
        </p:spPr>
        <p:txBody>
          <a:bodyPr wrap="square" rtlCol="0">
            <a:spAutoFit/>
          </a:bodyPr>
          <a:lstStyle/>
          <a:p>
            <a:pPr marL="0" marR="0">
              <a:lnSpc>
                <a:spcPct val="107000"/>
              </a:lnSpc>
              <a:spcBef>
                <a:spcPts val="0"/>
              </a:spcBef>
              <a:spcAft>
                <a:spcPts val="800"/>
              </a:spcAft>
            </a:pP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T</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6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cxnSp>
        <p:nvCxnSpPr>
          <p:cNvPr id="100" name="Straight Arrow Connector 99">
            <a:extLst>
              <a:ext uri="{FF2B5EF4-FFF2-40B4-BE49-F238E27FC236}">
                <a16:creationId xmlns:a16="http://schemas.microsoft.com/office/drawing/2014/main" id="{DA77D2CA-4B73-3953-C996-7785666695F7}"/>
              </a:ext>
            </a:extLst>
          </p:cNvPr>
          <p:cNvCxnSpPr>
            <a:cxnSpLocks/>
          </p:cNvCxnSpPr>
          <p:nvPr/>
        </p:nvCxnSpPr>
        <p:spPr>
          <a:xfrm>
            <a:off x="2379309" y="4759434"/>
            <a:ext cx="0" cy="54864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101" name="TextBox 59">
            <a:extLst>
              <a:ext uri="{FF2B5EF4-FFF2-40B4-BE49-F238E27FC236}">
                <a16:creationId xmlns:a16="http://schemas.microsoft.com/office/drawing/2014/main" id="{AE054271-D129-D972-3FE5-2D294C57D8C6}"/>
              </a:ext>
            </a:extLst>
          </p:cNvPr>
          <p:cNvSpPr txBox="1"/>
          <p:nvPr/>
        </p:nvSpPr>
        <p:spPr>
          <a:xfrm>
            <a:off x="2332767" y="5206813"/>
            <a:ext cx="534858" cy="338554"/>
          </a:xfrm>
          <a:prstGeom prst="rect">
            <a:avLst/>
          </a:prstGeom>
          <a:noFill/>
        </p:spPr>
        <p:txBody>
          <a:bodyPr wrap="square" rtlCol="0">
            <a:spAutoFit/>
          </a:bodyPr>
          <a:lstStyle/>
          <a:p>
            <a:pPr marL="0" marR="0">
              <a:spcBef>
                <a:spcPts val="0"/>
              </a:spcBef>
            </a:pP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F</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6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2" name="TextBox 59">
            <a:extLst>
              <a:ext uri="{FF2B5EF4-FFF2-40B4-BE49-F238E27FC236}">
                <a16:creationId xmlns:a16="http://schemas.microsoft.com/office/drawing/2014/main" id="{8DD641FD-F4C5-C91F-23E3-A205694A2276}"/>
              </a:ext>
            </a:extLst>
          </p:cNvPr>
          <p:cNvSpPr txBox="1"/>
          <p:nvPr/>
        </p:nvSpPr>
        <p:spPr>
          <a:xfrm>
            <a:off x="2337104" y="4160359"/>
            <a:ext cx="462028" cy="307777"/>
          </a:xfrm>
          <a:prstGeom prst="rect">
            <a:avLst/>
          </a:prstGeom>
          <a:noFill/>
        </p:spPr>
        <p:txBody>
          <a:bodyPr wrap="square" rtlCol="0">
            <a:spAutoFit/>
          </a:bodyPr>
          <a:lstStyle/>
          <a:p>
            <a:pPr algn="ctr">
              <a:defRPr/>
            </a:pPr>
            <a:r>
              <a:rPr lang="en-US" sz="14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F</a:t>
            </a:r>
            <a:r>
              <a:rPr lang="en-US" sz="1400" kern="1200" baseline="-250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12</a:t>
            </a:r>
            <a:endParaRPr kumimoji="0" lang="en-US" sz="1400" b="0" u="none" strike="noStrike" kern="1200" cap="none" spc="0" normalizeH="0" noProof="0" dirty="0">
              <a:ln>
                <a:noFill/>
              </a:ln>
              <a:solidFill>
                <a:srgbClr val="7030A0"/>
              </a:solidFill>
              <a:effectLst/>
              <a:uLnTx/>
              <a:uFillTx/>
              <a:latin typeface="Calibri"/>
              <a:ea typeface="+mn-ea"/>
              <a:cs typeface="+mn-cs"/>
            </a:endParaRPr>
          </a:p>
        </p:txBody>
      </p:sp>
      <p:cxnSp>
        <p:nvCxnSpPr>
          <p:cNvPr id="103" name="Straight Arrow Connector 102">
            <a:extLst>
              <a:ext uri="{FF2B5EF4-FFF2-40B4-BE49-F238E27FC236}">
                <a16:creationId xmlns:a16="http://schemas.microsoft.com/office/drawing/2014/main" id="{CCA6398B-8C3D-AD0F-27C8-868BEB1D3080}"/>
              </a:ext>
            </a:extLst>
          </p:cNvPr>
          <p:cNvCxnSpPr>
            <a:cxnSpLocks/>
          </p:cNvCxnSpPr>
          <p:nvPr/>
        </p:nvCxnSpPr>
        <p:spPr>
          <a:xfrm>
            <a:off x="2379309" y="4379088"/>
            <a:ext cx="0" cy="365760"/>
          </a:xfrm>
          <a:prstGeom prst="straightConnector1">
            <a:avLst/>
          </a:prstGeom>
          <a:ln w="28575">
            <a:solidFill>
              <a:srgbClr val="7030A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104" name="TextBox 59">
            <a:extLst>
              <a:ext uri="{FF2B5EF4-FFF2-40B4-BE49-F238E27FC236}">
                <a16:creationId xmlns:a16="http://schemas.microsoft.com/office/drawing/2014/main" id="{F99073CE-1C39-E103-1106-747BBB59DFAF}"/>
              </a:ext>
            </a:extLst>
          </p:cNvPr>
          <p:cNvSpPr txBox="1"/>
          <p:nvPr/>
        </p:nvSpPr>
        <p:spPr>
          <a:xfrm>
            <a:off x="1913099" y="5205233"/>
            <a:ext cx="518605"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effectLst/>
                <a:latin typeface="Times New Roman" panose="02020603050405020304" pitchFamily="18" charset="0"/>
                <a:ea typeface="Calibri" panose="020F0502020204030204" pitchFamily="34" charset="0"/>
                <a:cs typeface="Arial" panose="020B0604020202020204" pitchFamily="34" charset="0"/>
              </a:rPr>
              <a:t>1</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105" name="Straight Arrow Connector 104">
            <a:extLst>
              <a:ext uri="{FF2B5EF4-FFF2-40B4-BE49-F238E27FC236}">
                <a16:creationId xmlns:a16="http://schemas.microsoft.com/office/drawing/2014/main" id="{76EB2BD6-154C-4E27-E022-7BF156CB8C53}"/>
              </a:ext>
            </a:extLst>
          </p:cNvPr>
          <p:cNvCxnSpPr>
            <a:cxnSpLocks/>
          </p:cNvCxnSpPr>
          <p:nvPr/>
        </p:nvCxnSpPr>
        <p:spPr>
          <a:xfrm>
            <a:off x="2157894" y="4428185"/>
            <a:ext cx="0" cy="822960"/>
          </a:xfrm>
          <a:prstGeom prst="straightConnector1">
            <a:avLst/>
          </a:prstGeom>
          <a:ln w="28575">
            <a:solidFill>
              <a:schemeClr val="tx1"/>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106" name="Arc 105">
            <a:extLst>
              <a:ext uri="{FF2B5EF4-FFF2-40B4-BE49-F238E27FC236}">
                <a16:creationId xmlns:a16="http://schemas.microsoft.com/office/drawing/2014/main" id="{CEA68639-A12C-46AC-5563-862DC488F4D1}"/>
              </a:ext>
            </a:extLst>
          </p:cNvPr>
          <p:cNvSpPr>
            <a:spLocks noChangeAspect="1"/>
          </p:cNvSpPr>
          <p:nvPr/>
        </p:nvSpPr>
        <p:spPr>
          <a:xfrm flipV="1">
            <a:off x="1253086" y="4164700"/>
            <a:ext cx="1280160" cy="1280160"/>
          </a:xfrm>
          <a:prstGeom prst="arc">
            <a:avLst>
              <a:gd name="adj1" fmla="val 9086383"/>
              <a:gd name="adj2" fmla="val 12540651"/>
            </a:avLst>
          </a:prstGeom>
          <a:noFill/>
          <a:ln w="28575" cap="flat" cmpd="sng" algn="ctr">
            <a:solidFill>
              <a:srgbClr val="7030A0"/>
            </a:solidFill>
            <a:prstDash val="solid"/>
            <a:miter lim="800000"/>
            <a:headEnd type="stealth" w="med" len="lg"/>
            <a:tailEnd type="none" w="med" len="lg"/>
          </a:ln>
          <a:effectLst/>
        </p:spPr>
        <p:txBody>
          <a:bodyPr rtlCol="0" anchor="ctr"/>
          <a:lstStyle/>
          <a:p>
            <a:endParaRPr lang="en-US"/>
          </a:p>
        </p:txBody>
      </p:sp>
      <p:sp>
        <p:nvSpPr>
          <p:cNvPr id="107" name="Arc 106">
            <a:extLst>
              <a:ext uri="{FF2B5EF4-FFF2-40B4-BE49-F238E27FC236}">
                <a16:creationId xmlns:a16="http://schemas.microsoft.com/office/drawing/2014/main" id="{F5487D9F-91C9-9B71-3A55-937DD7805860}"/>
              </a:ext>
            </a:extLst>
          </p:cNvPr>
          <p:cNvSpPr>
            <a:spLocks noChangeAspect="1"/>
          </p:cNvSpPr>
          <p:nvPr/>
        </p:nvSpPr>
        <p:spPr>
          <a:xfrm flipV="1">
            <a:off x="1084339" y="4180592"/>
            <a:ext cx="1280160" cy="1280160"/>
          </a:xfrm>
          <a:prstGeom prst="arc">
            <a:avLst>
              <a:gd name="adj1" fmla="val 9557504"/>
              <a:gd name="adj2" fmla="val 11298001"/>
            </a:avLst>
          </a:prstGeom>
          <a:noFill/>
          <a:ln w="28575" cap="flat" cmpd="sng" algn="ctr">
            <a:solidFill>
              <a:srgbClr val="00B050"/>
            </a:solidFill>
            <a:prstDash val="solid"/>
            <a:miter lim="800000"/>
            <a:headEnd type="stealth" w="med" len="lg"/>
            <a:tailEnd type="none" w="med" len="lg"/>
          </a:ln>
          <a:effectLst/>
        </p:spPr>
        <p:txBody>
          <a:bodyPr rtlCol="0" anchor="ctr"/>
          <a:lstStyle/>
          <a:p>
            <a:endParaRPr lang="en-US"/>
          </a:p>
        </p:txBody>
      </p:sp>
      <p:sp>
        <p:nvSpPr>
          <p:cNvPr id="108" name="TextBox 59">
            <a:extLst>
              <a:ext uri="{FF2B5EF4-FFF2-40B4-BE49-F238E27FC236}">
                <a16:creationId xmlns:a16="http://schemas.microsoft.com/office/drawing/2014/main" id="{20D33273-0355-C23D-8A16-3608497B76EA}"/>
              </a:ext>
            </a:extLst>
          </p:cNvPr>
          <p:cNvSpPr txBox="1"/>
          <p:nvPr/>
        </p:nvSpPr>
        <p:spPr>
          <a:xfrm>
            <a:off x="1481125" y="3906370"/>
            <a:ext cx="468975"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76A39FDA-703C-B4F3-D36E-D0262EBA935D}"/>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spTree>
    <p:extLst>
      <p:ext uri="{BB962C8B-B14F-4D97-AF65-F5344CB8AC3E}">
        <p14:creationId xmlns:p14="http://schemas.microsoft.com/office/powerpoint/2010/main" val="140689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29" y="782895"/>
            <a:ext cx="10856521"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Particle‒particle interaction normal to their line of centers: translation</a:t>
            </a:r>
          </a:p>
        </p:txBody>
      </p:sp>
      <p:sp>
        <p:nvSpPr>
          <p:cNvPr id="57" name="TextBox 56">
            <a:extLst>
              <a:ext uri="{FF2B5EF4-FFF2-40B4-BE49-F238E27FC236}">
                <a16:creationId xmlns:a16="http://schemas.microsoft.com/office/drawing/2014/main" id="{0CB997CB-510C-0E7E-FDE0-3A6AF379C796}"/>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pic>
        <p:nvPicPr>
          <p:cNvPr id="3" name="Picture 2">
            <a:extLst>
              <a:ext uri="{FF2B5EF4-FFF2-40B4-BE49-F238E27FC236}">
                <a16:creationId xmlns:a16="http://schemas.microsoft.com/office/drawing/2014/main" id="{248163A9-989D-5E66-EF85-9C15BC8DEE81}"/>
              </a:ext>
            </a:extLst>
          </p:cNvPr>
          <p:cNvPicPr>
            <a:picLocks noChangeAspect="1"/>
          </p:cNvPicPr>
          <p:nvPr/>
        </p:nvPicPr>
        <p:blipFill>
          <a:blip r:embed="rId3"/>
          <a:stretch>
            <a:fillRect/>
          </a:stretch>
        </p:blipFill>
        <p:spPr>
          <a:xfrm>
            <a:off x="1066800" y="1341027"/>
            <a:ext cx="10058400" cy="5516973"/>
          </a:xfrm>
          <a:prstGeom prst="rect">
            <a:avLst/>
          </a:prstGeom>
        </p:spPr>
      </p:pic>
    </p:spTree>
    <p:extLst>
      <p:ext uri="{BB962C8B-B14F-4D97-AF65-F5344CB8AC3E}">
        <p14:creationId xmlns:p14="http://schemas.microsoft.com/office/powerpoint/2010/main" val="70014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30" y="782895"/>
            <a:ext cx="4340536"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Particle‒particle interaction</a:t>
            </a:r>
          </a:p>
        </p:txBody>
      </p:sp>
      <p:sp>
        <p:nvSpPr>
          <p:cNvPr id="97" name="TextBox 59">
            <a:extLst>
              <a:ext uri="{FF2B5EF4-FFF2-40B4-BE49-F238E27FC236}">
                <a16:creationId xmlns:a16="http://schemas.microsoft.com/office/drawing/2014/main" id="{85462DEA-C0F5-4A33-BDFB-38DB7336D241}"/>
              </a:ext>
            </a:extLst>
          </p:cNvPr>
          <p:cNvSpPr txBox="1"/>
          <p:nvPr/>
        </p:nvSpPr>
        <p:spPr>
          <a:xfrm>
            <a:off x="8949275" y="2781727"/>
            <a:ext cx="2958633" cy="2041585"/>
          </a:xfrm>
          <a:prstGeom prst="rect">
            <a:avLst/>
          </a:prstGeom>
          <a:noFill/>
          <a:ln>
            <a:solidFill>
              <a:srgbClr val="FF0000"/>
            </a:solidFill>
          </a:ln>
        </p:spPr>
        <p:txBody>
          <a:bodyPr wrap="square" rtlCol="0">
            <a:spAutoFit/>
          </a:bodyPr>
          <a:lstStyle/>
          <a:p>
            <a:pPr algn="ctr">
              <a:spcAft>
                <a:spcPts val="800"/>
              </a:spcAft>
            </a:pP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Q17: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t>1</a:t>
            </a:r>
            <a:r>
              <a:rPr lang="en-US" sz="2400" baseline="30000" dirty="0">
                <a:solidFill>
                  <a:srgbClr val="000000"/>
                </a:solidFill>
                <a:latin typeface="Times New Roman" panose="02020603050405020304" pitchFamily="18" charset="0"/>
                <a:ea typeface="Calibri" panose="020F0502020204030204" pitchFamily="34" charset="0"/>
                <a:cs typeface="Arial" panose="020B0604020202020204" pitchFamily="34" charset="0"/>
              </a:rPr>
              <a:t>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&gt;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t>1</a:t>
            </a:r>
            <a:r>
              <a:rPr lang="en-US" sz="2400" baseline="30000" dirty="0">
                <a:solidFill>
                  <a:srgbClr val="000000"/>
                </a:solidFill>
                <a:latin typeface="Times New Roman" panose="02020603050405020304" pitchFamily="18" charset="0"/>
                <a:ea typeface="Calibri" panose="020F0502020204030204" pitchFamily="34" charset="0"/>
                <a:cs typeface="Arial" panose="020B0604020202020204" pitchFamily="34" charset="0"/>
              </a:rPr>
              <a:t>II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a:t>
            </a:r>
            <a:r>
              <a:rPr lang="en-US" sz="24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&gt;</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 =   c) &lt;</a:t>
            </a:r>
          </a:p>
          <a:p>
            <a:pPr algn="ctr">
              <a:spcAft>
                <a:spcPts val="800"/>
              </a:spcAft>
            </a:pPr>
            <a:b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Q18: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t>1</a:t>
            </a:r>
            <a:r>
              <a:rPr lang="en-US" sz="2400" baseline="30000" dirty="0">
                <a:solidFill>
                  <a:srgbClr val="000000"/>
                </a:solidFill>
                <a:latin typeface="Times New Roman" panose="02020603050405020304" pitchFamily="18" charset="0"/>
                <a:ea typeface="Calibri" panose="020F0502020204030204" pitchFamily="34" charset="0"/>
                <a:cs typeface="Arial" panose="020B0604020202020204" pitchFamily="34" charset="0"/>
              </a:rPr>
              <a:t>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&gt;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t>1</a:t>
            </a:r>
            <a:r>
              <a:rPr lang="en-US" sz="2400" baseline="30000" dirty="0">
                <a:solidFill>
                  <a:srgbClr val="000000"/>
                </a:solidFill>
                <a:latin typeface="Times New Roman" panose="02020603050405020304" pitchFamily="18" charset="0"/>
                <a:ea typeface="Calibri" panose="020F0502020204030204" pitchFamily="34" charset="0"/>
                <a:cs typeface="Arial" panose="020B0604020202020204" pitchFamily="34" charset="0"/>
              </a:rPr>
              <a:t>II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b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b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 </a:t>
            </a:r>
            <a:r>
              <a:rPr lang="en-US" sz="2400"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&gt;</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 =   c) &lt;</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48D7B003-CADA-4E19-A4C0-F2AF5A9B623D}"/>
              </a:ext>
            </a:extLst>
          </p:cNvPr>
          <p:cNvSpPr txBox="1"/>
          <p:nvPr/>
        </p:nvSpPr>
        <p:spPr>
          <a:xfrm>
            <a:off x="418430" y="1311722"/>
            <a:ext cx="957529" cy="461665"/>
          </a:xfrm>
          <a:prstGeom prst="rect">
            <a:avLst/>
          </a:prstGeom>
          <a:noFill/>
        </p:spPr>
        <p:txBody>
          <a:bodyPr wrap="square">
            <a:spAutoFit/>
          </a:bodyPr>
          <a:lstStyle/>
          <a:p>
            <a:r>
              <a:rPr lang="en-US" sz="2400" dirty="0">
                <a:solidFill>
                  <a:prstClr val="black"/>
                </a:solidFill>
                <a:latin typeface="Times New Roman" panose="02020603050405020304" pitchFamily="18" charset="0"/>
                <a:cs typeface="Times New Roman" panose="02020603050405020304" pitchFamily="18" charset="0"/>
              </a:rPr>
              <a:t>Case I</a:t>
            </a:r>
          </a:p>
        </p:txBody>
      </p:sp>
      <p:cxnSp>
        <p:nvCxnSpPr>
          <p:cNvPr id="38" name="Straight Connector 37">
            <a:extLst>
              <a:ext uri="{FF2B5EF4-FFF2-40B4-BE49-F238E27FC236}">
                <a16:creationId xmlns:a16="http://schemas.microsoft.com/office/drawing/2014/main" id="{E74B087C-47F3-4697-8F6A-637F00A93E55}"/>
              </a:ext>
            </a:extLst>
          </p:cNvPr>
          <p:cNvCxnSpPr/>
          <p:nvPr/>
        </p:nvCxnSpPr>
        <p:spPr>
          <a:xfrm flipH="1">
            <a:off x="448072" y="3419025"/>
            <a:ext cx="412923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TextBox 59">
            <a:extLst>
              <a:ext uri="{FF2B5EF4-FFF2-40B4-BE49-F238E27FC236}">
                <a16:creationId xmlns:a16="http://schemas.microsoft.com/office/drawing/2014/main" id="{68B54CD9-C25C-4D29-BC78-A539ADFD5CAA}"/>
              </a:ext>
            </a:extLst>
          </p:cNvPr>
          <p:cNvSpPr txBox="1"/>
          <p:nvPr/>
        </p:nvSpPr>
        <p:spPr>
          <a:xfrm>
            <a:off x="418430" y="3493321"/>
            <a:ext cx="1143609" cy="461665"/>
          </a:xfrm>
          <a:prstGeom prst="rect">
            <a:avLst/>
          </a:prstGeom>
          <a:noFill/>
        </p:spPr>
        <p:txBody>
          <a:bodyPr wrap="square">
            <a:spAutoFit/>
          </a:bodyPr>
          <a:lstStyle/>
          <a:p>
            <a:r>
              <a:rPr lang="en-US" sz="2400" dirty="0">
                <a:solidFill>
                  <a:prstClr val="black"/>
                </a:solidFill>
                <a:latin typeface="Times New Roman" panose="02020603050405020304" pitchFamily="18" charset="0"/>
                <a:cs typeface="Times New Roman" panose="02020603050405020304" pitchFamily="18" charset="0"/>
              </a:rPr>
              <a:t>Case II</a:t>
            </a:r>
          </a:p>
        </p:txBody>
      </p:sp>
      <p:graphicFrame>
        <p:nvGraphicFramePr>
          <p:cNvPr id="11" name="Table 11">
            <a:extLst>
              <a:ext uri="{FF2B5EF4-FFF2-40B4-BE49-F238E27FC236}">
                <a16:creationId xmlns:a16="http://schemas.microsoft.com/office/drawing/2014/main" id="{E122AB88-DE3E-473D-B2E7-5B9DB4CC3E91}"/>
              </a:ext>
            </a:extLst>
          </p:cNvPr>
          <p:cNvGraphicFramePr>
            <a:graphicFrameLocks noGrp="1"/>
          </p:cNvGraphicFramePr>
          <p:nvPr>
            <p:extLst>
              <p:ext uri="{D42A27DB-BD31-4B8C-83A1-F6EECF244321}">
                <p14:modId xmlns:p14="http://schemas.microsoft.com/office/powerpoint/2010/main" val="3092530887"/>
              </p:ext>
            </p:extLst>
          </p:nvPr>
        </p:nvGraphicFramePr>
        <p:xfrm>
          <a:off x="4901398" y="1265962"/>
          <a:ext cx="3662944" cy="1828800"/>
        </p:xfrm>
        <a:graphic>
          <a:graphicData uri="http://schemas.openxmlformats.org/drawingml/2006/table">
            <a:tbl>
              <a:tblPr firstRow="1" bandRow="1">
                <a:tableStyleId>{2D5ABB26-0587-4C30-8999-92F81FD0307C}</a:tableStyleId>
              </a:tblPr>
              <a:tblGrid>
                <a:gridCol w="1386520">
                  <a:extLst>
                    <a:ext uri="{9D8B030D-6E8A-4147-A177-3AD203B41FA5}">
                      <a16:colId xmlns:a16="http://schemas.microsoft.com/office/drawing/2014/main" val="796310477"/>
                    </a:ext>
                  </a:extLst>
                </a:gridCol>
                <a:gridCol w="2276424">
                  <a:extLst>
                    <a:ext uri="{9D8B030D-6E8A-4147-A177-3AD203B41FA5}">
                      <a16:colId xmlns:a16="http://schemas.microsoft.com/office/drawing/2014/main" val="2357956651"/>
                    </a:ext>
                  </a:extLst>
                </a:gridCol>
              </a:tblGrid>
              <a:tr h="370840">
                <a:tc>
                  <a:txBody>
                    <a:bodyPr/>
                    <a:lstStyle/>
                    <a:p>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Q13: </a:t>
                      </a:r>
                      <a:r>
                        <a:rPr kumimoji="0" lang="en-US" sz="24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kumimoji="0" lang="en-US" sz="2400" b="0"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0" lang="en-US" sz="2400" b="0" u="none" strike="noStrike" kern="1200" cap="none" spc="0" normalizeH="0" baseline="30000" noProof="0" dirty="0">
                          <a:ln>
                            <a:noFill/>
                          </a:ln>
                          <a:solidFill>
                            <a:srgbClr val="000000"/>
                          </a:solidFill>
                          <a:effectLst/>
                          <a:uLnTx/>
                          <a:uFillTx/>
                          <a:latin typeface="Times New Roman" panose="02020603050405020304" pitchFamily="18" charset="0"/>
                          <a:cs typeface="Times New Roman" panose="02020603050405020304" pitchFamily="18" charset="0"/>
                        </a:rPr>
                        <a:t>I </a:t>
                      </a:r>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sz="2400" b="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upwards ↑</a:t>
                      </a:r>
                      <a:endParaRPr kumimoji="0" lang="en-US" sz="2400" b="0" i="0" u="none" strike="noStrike" kern="1200" cap="none" spc="0" normalizeH="0" baseline="0" noProof="0" dirty="0">
                        <a:ln>
                          <a:noFill/>
                        </a:ln>
                        <a:solidFill>
                          <a:srgbClr val="00B05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713108656"/>
                  </a:ext>
                </a:extLst>
              </a:tr>
              <a:tr h="370840">
                <a:tc>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sz="2400" b="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downwards ↓</a:t>
                      </a:r>
                    </a:p>
                  </a:txBody>
                  <a:tcPr>
                    <a:lnL>
                      <a:noFill/>
                    </a:lnL>
                    <a:lnR w="12700" cap="flat" cmpd="sng" algn="ctr">
                      <a:solidFill>
                        <a:srgbClr val="FF000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61523521"/>
                  </a:ext>
                </a:extLst>
              </a:tr>
              <a:tr h="370840">
                <a:tc>
                  <a:txBody>
                    <a:bodyPr/>
                    <a:lstStyle/>
                    <a:p>
                      <a:r>
                        <a:rPr lang="en-US" sz="2400" dirty="0">
                          <a:latin typeface="Times New Roman" panose="02020603050405020304" pitchFamily="18" charset="0"/>
                          <a:cs typeface="Times New Roman" panose="02020603050405020304" pitchFamily="18" charset="0"/>
                        </a:rPr>
                        <a:t>Q14: </a:t>
                      </a:r>
                      <a:r>
                        <a:rPr lang="en-US" sz="2400" i="1" kern="1200" dirty="0">
                          <a:solidFill>
                            <a:srgbClr val="000000"/>
                          </a:solidFill>
                          <a:effectLst/>
                          <a:latin typeface="Times New Roman" panose="02020603050405020304" pitchFamily="18" charset="0"/>
                          <a:cs typeface="Times New Roman" panose="02020603050405020304" pitchFamily="18" charset="0"/>
                        </a:rPr>
                        <a:t>T</a:t>
                      </a:r>
                      <a:r>
                        <a:rPr lang="en-US" sz="2400" kern="1200" baseline="-25000" dirty="0">
                          <a:solidFill>
                            <a:srgbClr val="000000"/>
                          </a:solidFill>
                          <a:effectLst/>
                          <a:latin typeface="Times New Roman" panose="02020603050405020304" pitchFamily="18" charset="0"/>
                          <a:cs typeface="Times New Roman" panose="02020603050405020304" pitchFamily="18" charset="0"/>
                        </a:rPr>
                        <a:t>1</a:t>
                      </a:r>
                      <a:r>
                        <a:rPr lang="en-US" sz="2400" baseline="30000" dirty="0">
                          <a:solidFill>
                            <a:srgbClr val="000000"/>
                          </a:solidFill>
                          <a:latin typeface="Times New Roman" panose="02020603050405020304" pitchFamily="18" charset="0"/>
                          <a:cs typeface="Times New Roman" panose="02020603050405020304" pitchFamily="18" charset="0"/>
                        </a:rPr>
                        <a:t>I</a:t>
                      </a:r>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sz="2400" b="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CW ↻</a:t>
                      </a:r>
                    </a:p>
                  </a:txBody>
                  <a:tcPr>
                    <a:lnL>
                      <a:noFill/>
                    </a:lnL>
                    <a:lnR w="12700" cap="flat" cmpd="sng" algn="ctr">
                      <a:solidFill>
                        <a:srgbClr val="FF000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8532860"/>
                  </a:ext>
                </a:extLst>
              </a:tr>
              <a:tr h="370840">
                <a:tc>
                  <a:txBody>
                    <a:bodyPr/>
                    <a:lstStyle/>
                    <a:p>
                      <a:endParaRPr lang="en-US" sz="240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sz="2400" b="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CCW ↺</a:t>
                      </a:r>
                      <a:endParaRPr lang="en-US" sz="2400" dirty="0">
                        <a:solidFill>
                          <a:srgbClr val="00B050"/>
                        </a:solidFill>
                        <a:latin typeface="Times New Roman" panose="02020603050405020304" pitchFamily="18"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8090351"/>
                  </a:ext>
                </a:extLst>
              </a:tr>
            </a:tbl>
          </a:graphicData>
        </a:graphic>
      </p:graphicFrame>
      <p:graphicFrame>
        <p:nvGraphicFramePr>
          <p:cNvPr id="69" name="Table 11">
            <a:extLst>
              <a:ext uri="{FF2B5EF4-FFF2-40B4-BE49-F238E27FC236}">
                <a16:creationId xmlns:a16="http://schemas.microsoft.com/office/drawing/2014/main" id="{CE7F41AC-7058-4F30-BC9E-DD8F40551E71}"/>
              </a:ext>
            </a:extLst>
          </p:cNvPr>
          <p:cNvGraphicFramePr>
            <a:graphicFrameLocks noGrp="1"/>
          </p:cNvGraphicFramePr>
          <p:nvPr>
            <p:extLst>
              <p:ext uri="{D42A27DB-BD31-4B8C-83A1-F6EECF244321}">
                <p14:modId xmlns:p14="http://schemas.microsoft.com/office/powerpoint/2010/main" val="689575916"/>
              </p:ext>
            </p:extLst>
          </p:nvPr>
        </p:nvGraphicFramePr>
        <p:xfrm>
          <a:off x="4901397" y="3601792"/>
          <a:ext cx="3662945" cy="1828800"/>
        </p:xfrm>
        <a:graphic>
          <a:graphicData uri="http://schemas.openxmlformats.org/drawingml/2006/table">
            <a:tbl>
              <a:tblPr firstRow="1" bandRow="1">
                <a:tableStyleId>{2D5ABB26-0587-4C30-8999-92F81FD0307C}</a:tableStyleId>
              </a:tblPr>
              <a:tblGrid>
                <a:gridCol w="1477159">
                  <a:extLst>
                    <a:ext uri="{9D8B030D-6E8A-4147-A177-3AD203B41FA5}">
                      <a16:colId xmlns:a16="http://schemas.microsoft.com/office/drawing/2014/main" val="796310477"/>
                    </a:ext>
                  </a:extLst>
                </a:gridCol>
                <a:gridCol w="2185786">
                  <a:extLst>
                    <a:ext uri="{9D8B030D-6E8A-4147-A177-3AD203B41FA5}">
                      <a16:colId xmlns:a16="http://schemas.microsoft.com/office/drawing/2014/main" val="2357956651"/>
                    </a:ext>
                  </a:extLst>
                </a:gridCol>
              </a:tblGrid>
              <a:tr h="370840">
                <a:tc>
                  <a:txBody>
                    <a:bodyPr/>
                    <a:lstStyle/>
                    <a:p>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Q15: </a:t>
                      </a:r>
                      <a:r>
                        <a:rPr kumimoji="0" lang="en-US" sz="24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a:t>
                      </a:r>
                      <a:r>
                        <a:rPr kumimoji="0" lang="en-US" sz="2400" b="0" u="none" strike="noStrike" kern="1200" cap="none" spc="0" normalizeH="0" baseline="-25000" noProof="0" dirty="0">
                          <a:ln>
                            <a:noFill/>
                          </a:ln>
                          <a:solidFill>
                            <a:srgbClr val="000000"/>
                          </a:solidFill>
                          <a:effectLst/>
                          <a:uLnTx/>
                          <a:uFillTx/>
                          <a:latin typeface="Times New Roman" panose="02020603050405020304" pitchFamily="18" charset="0"/>
                          <a:cs typeface="Times New Roman" panose="02020603050405020304" pitchFamily="18" charset="0"/>
                        </a:rPr>
                        <a:t>1</a:t>
                      </a:r>
                      <a:r>
                        <a:rPr kumimoji="0" lang="en-US" sz="2400" b="0" u="none" strike="noStrike" kern="1200" cap="none" spc="0" normalizeH="0" baseline="30000" noProof="0" dirty="0">
                          <a:ln>
                            <a:noFill/>
                          </a:ln>
                          <a:solidFill>
                            <a:srgbClr val="000000"/>
                          </a:solidFill>
                          <a:effectLst/>
                          <a:uLnTx/>
                          <a:uFillTx/>
                          <a:latin typeface="Times New Roman" panose="02020603050405020304" pitchFamily="18" charset="0"/>
                          <a:cs typeface="Times New Roman" panose="02020603050405020304" pitchFamily="18" charset="0"/>
                        </a:rPr>
                        <a:t>II </a:t>
                      </a:r>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sz="2400" b="0" u="none" strike="sng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upwards ↑</a:t>
                      </a:r>
                    </a:p>
                  </a:txBody>
                  <a:tcP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713108656"/>
                  </a:ext>
                </a:extLst>
              </a:tr>
              <a:tr h="370840">
                <a:tc>
                  <a:txBody>
                    <a:bodyPr/>
                    <a:lstStyle/>
                    <a:p>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sz="2400" b="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downwards ↓</a:t>
                      </a:r>
                      <a:endParaRPr kumimoji="0" lang="en-US" sz="2400" b="0" i="0" u="none" strike="noStrike" kern="1200" cap="none" spc="0" normalizeH="0" baseline="0" noProof="0" dirty="0">
                        <a:ln>
                          <a:noFill/>
                        </a:ln>
                        <a:solidFill>
                          <a:srgbClr val="00B05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61523521"/>
                  </a:ext>
                </a:extLst>
              </a:tr>
              <a:tr h="370840">
                <a:tc>
                  <a:txBody>
                    <a:bodyPr/>
                    <a:lstStyle/>
                    <a:p>
                      <a:r>
                        <a:rPr lang="en-US" sz="2400" dirty="0">
                          <a:latin typeface="Times New Roman" panose="02020603050405020304" pitchFamily="18" charset="0"/>
                          <a:cs typeface="Times New Roman" panose="02020603050405020304" pitchFamily="18" charset="0"/>
                        </a:rPr>
                        <a:t>Q16: </a:t>
                      </a:r>
                      <a:r>
                        <a:rPr lang="en-US" sz="2400" i="1" kern="1200" dirty="0">
                          <a:solidFill>
                            <a:srgbClr val="000000"/>
                          </a:solidFill>
                          <a:effectLst/>
                          <a:latin typeface="Times New Roman" panose="02020603050405020304" pitchFamily="18" charset="0"/>
                          <a:cs typeface="Times New Roman" panose="02020603050405020304" pitchFamily="18" charset="0"/>
                        </a:rPr>
                        <a:t>T</a:t>
                      </a:r>
                      <a:r>
                        <a:rPr lang="en-US" sz="2400" kern="1200" baseline="-25000" dirty="0">
                          <a:solidFill>
                            <a:srgbClr val="000000"/>
                          </a:solidFill>
                          <a:effectLst/>
                          <a:latin typeface="Times New Roman" panose="02020603050405020304" pitchFamily="18" charset="0"/>
                          <a:cs typeface="Times New Roman" panose="02020603050405020304" pitchFamily="18" charset="0"/>
                        </a:rPr>
                        <a:t>1</a:t>
                      </a:r>
                      <a:r>
                        <a:rPr lang="en-US" sz="2400" baseline="30000" dirty="0">
                          <a:solidFill>
                            <a:srgbClr val="000000"/>
                          </a:solidFill>
                          <a:latin typeface="Times New Roman" panose="02020603050405020304" pitchFamily="18" charset="0"/>
                          <a:cs typeface="Times New Roman" panose="02020603050405020304" pitchFamily="18" charset="0"/>
                        </a:rPr>
                        <a:t>II</a:t>
                      </a:r>
                      <a:endParaRPr lang="en-US" sz="2400" dirty="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a:t>
                      </a:r>
                      <a:r>
                        <a:rPr kumimoji="0" lang="en-US" sz="2400" b="0" u="none" strike="sng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CW ↻</a:t>
                      </a:r>
                      <a:endParaRPr kumimoji="0" lang="en-US" sz="2400" b="0" i="0" u="none" strike="sng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18532860"/>
                  </a:ext>
                </a:extLst>
              </a:tr>
              <a:tr h="370840">
                <a:tc>
                  <a:txBody>
                    <a:bodyPr/>
                    <a:lstStyle/>
                    <a:p>
                      <a:endParaRPr lang="en-US" sz="2400">
                        <a:latin typeface="Times New Roman" panose="02020603050405020304" pitchFamily="18" charset="0"/>
                        <a:cs typeface="Times New Roman" panose="02020603050405020304" pitchFamily="18" charset="0"/>
                      </a:endParaRPr>
                    </a:p>
                  </a:txBody>
                  <a:tcPr>
                    <a:lnL w="12700" cap="flat" cmpd="sng" algn="ctr">
                      <a:solidFill>
                        <a:srgbClr val="FF0000"/>
                      </a:solidFill>
                      <a:prstDash val="solid"/>
                      <a:round/>
                      <a:headEnd type="none" w="med" len="med"/>
                      <a:tailEnd type="none" w="med" len="med"/>
                    </a:lnL>
                    <a:lnR>
                      <a:noFill/>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0" lang="en-US" sz="2400" b="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b) </a:t>
                      </a:r>
                      <a:r>
                        <a:rPr kumimoji="0" lang="en-US" sz="2400" b="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CCW ↺</a:t>
                      </a:r>
                      <a:endParaRPr lang="en-US" sz="2400" dirty="0">
                        <a:solidFill>
                          <a:srgbClr val="00B050"/>
                        </a:solidFill>
                        <a:latin typeface="Times New Roman" panose="02020603050405020304" pitchFamily="18" charset="0"/>
                        <a:cs typeface="Times New Roman" panose="02020603050405020304" pitchFamily="18" charset="0"/>
                      </a:endParaRPr>
                    </a:p>
                  </a:txBody>
                  <a:tcPr>
                    <a:lnL>
                      <a:noFill/>
                    </a:lnL>
                    <a:lnR w="12700" cap="flat" cmpd="sng" algn="ctr">
                      <a:solidFill>
                        <a:srgbClr val="FF0000"/>
                      </a:solidFill>
                      <a:prstDash val="solid"/>
                      <a:round/>
                      <a:headEnd type="none" w="med" len="med"/>
                      <a:tailEnd type="none" w="med" len="med"/>
                    </a:lnR>
                    <a:lnT>
                      <a:noFill/>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8090351"/>
                  </a:ext>
                </a:extLst>
              </a:tr>
            </a:tbl>
          </a:graphicData>
        </a:graphic>
      </p:graphicFrame>
      <p:sp>
        <p:nvSpPr>
          <p:cNvPr id="34" name="TextBox 33">
            <a:extLst>
              <a:ext uri="{FF2B5EF4-FFF2-40B4-BE49-F238E27FC236}">
                <a16:creationId xmlns:a16="http://schemas.microsoft.com/office/drawing/2014/main" id="{6FB09F8F-2859-4918-B8A1-927139BC9A7F}"/>
              </a:ext>
            </a:extLst>
          </p:cNvPr>
          <p:cNvSpPr txBox="1"/>
          <p:nvPr/>
        </p:nvSpPr>
        <p:spPr>
          <a:xfrm>
            <a:off x="8949275" y="1261389"/>
            <a:ext cx="2958633" cy="1200329"/>
          </a:xfrm>
          <a:prstGeom prst="rect">
            <a:avLst/>
          </a:prstGeom>
          <a:noFill/>
          <a:ln>
            <a:solidFill>
              <a:schemeClr val="accent1"/>
            </a:solidFill>
          </a:ln>
        </p:spPr>
        <p:txBody>
          <a:bodyPr wrap="square">
            <a:spAutoFit/>
          </a:bodyPr>
          <a:lstStyle/>
          <a:p>
            <a:pPr algn="ctr"/>
            <a:r>
              <a:rPr lang="en-US" sz="2400" dirty="0">
                <a:solidFill>
                  <a:prstClr val="black"/>
                </a:solidFill>
                <a:latin typeface="Times New Roman" panose="02020603050405020304" pitchFamily="18" charset="0"/>
                <a:cs typeface="Times New Roman" panose="02020603050405020304" pitchFamily="18" charset="0"/>
              </a:rPr>
              <a:t>A pair of particles rotating normal to their line of centers</a:t>
            </a:r>
          </a:p>
        </p:txBody>
      </p:sp>
      <p:grpSp>
        <p:nvGrpSpPr>
          <p:cNvPr id="2" name="Group 1">
            <a:extLst>
              <a:ext uri="{FF2B5EF4-FFF2-40B4-BE49-F238E27FC236}">
                <a16:creationId xmlns:a16="http://schemas.microsoft.com/office/drawing/2014/main" id="{0CE01583-7D09-4F60-85B6-044961CD0FC7}"/>
              </a:ext>
            </a:extLst>
          </p:cNvPr>
          <p:cNvGrpSpPr/>
          <p:nvPr/>
        </p:nvGrpSpPr>
        <p:grpSpPr>
          <a:xfrm>
            <a:off x="1475552" y="1506867"/>
            <a:ext cx="3040912" cy="1750399"/>
            <a:chOff x="1475552" y="1506867"/>
            <a:chExt cx="3040912" cy="1750399"/>
          </a:xfrm>
        </p:grpSpPr>
        <p:sp>
          <p:nvSpPr>
            <p:cNvPr id="39" name="Oval 38">
              <a:extLst>
                <a:ext uri="{FF2B5EF4-FFF2-40B4-BE49-F238E27FC236}">
                  <a16:creationId xmlns:a16="http://schemas.microsoft.com/office/drawing/2014/main" id="{B9F015AE-B597-4C85-8A91-0957B57E350C}"/>
                </a:ext>
              </a:extLst>
            </p:cNvPr>
            <p:cNvSpPr>
              <a:spLocks noChangeAspect="1"/>
            </p:cNvSpPr>
            <p:nvPr/>
          </p:nvSpPr>
          <p:spPr>
            <a:xfrm>
              <a:off x="1600598" y="2068546"/>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sp>
          <p:nvSpPr>
            <p:cNvPr id="21" name="Oval 20">
              <a:extLst>
                <a:ext uri="{FF2B5EF4-FFF2-40B4-BE49-F238E27FC236}">
                  <a16:creationId xmlns:a16="http://schemas.microsoft.com/office/drawing/2014/main" id="{E6A996C8-6A5C-469C-9E21-E187773B697F}"/>
                </a:ext>
              </a:extLst>
            </p:cNvPr>
            <p:cNvSpPr>
              <a:spLocks noChangeAspect="1"/>
            </p:cNvSpPr>
            <p:nvPr/>
          </p:nvSpPr>
          <p:spPr>
            <a:xfrm>
              <a:off x="3304580" y="2068546"/>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27" name="Straight Arrow Connector 26">
              <a:extLst>
                <a:ext uri="{FF2B5EF4-FFF2-40B4-BE49-F238E27FC236}">
                  <a16:creationId xmlns:a16="http://schemas.microsoft.com/office/drawing/2014/main" id="{56D388BB-1E29-4F6E-B4CE-BB3E69BAD37D}"/>
                </a:ext>
              </a:extLst>
            </p:cNvPr>
            <p:cNvCxnSpPr>
              <a:cxnSpLocks/>
            </p:cNvCxnSpPr>
            <p:nvPr/>
          </p:nvCxnSpPr>
          <p:spPr>
            <a:xfrm>
              <a:off x="2160152" y="2210355"/>
              <a:ext cx="0" cy="731520"/>
            </a:xfrm>
            <a:prstGeom prst="straightConnector1">
              <a:avLst/>
            </a:prstGeom>
            <a:ln w="28575">
              <a:solidFill>
                <a:schemeClr val="tx1"/>
              </a:solidFill>
              <a:headEnd type="stealth" w="med" len="lg"/>
              <a:tailEnd type="none" w="med" len="lg"/>
            </a:ln>
          </p:spPr>
          <p:style>
            <a:lnRef idx="1">
              <a:schemeClr val="accent1"/>
            </a:lnRef>
            <a:fillRef idx="0">
              <a:schemeClr val="accent1"/>
            </a:fillRef>
            <a:effectRef idx="0">
              <a:schemeClr val="accent1"/>
            </a:effectRef>
            <a:fontRef idx="minor">
              <a:schemeClr val="tx1"/>
            </a:fontRef>
          </p:style>
        </p:cxnSp>
        <p:sp>
          <p:nvSpPr>
            <p:cNvPr id="28" name="Arc 27">
              <a:extLst>
                <a:ext uri="{FF2B5EF4-FFF2-40B4-BE49-F238E27FC236}">
                  <a16:creationId xmlns:a16="http://schemas.microsoft.com/office/drawing/2014/main" id="{2F735DDC-8053-4122-80C8-DCDEF5B14464}"/>
                </a:ext>
              </a:extLst>
            </p:cNvPr>
            <p:cNvSpPr/>
            <p:nvPr/>
          </p:nvSpPr>
          <p:spPr>
            <a:xfrm>
              <a:off x="1475552" y="1977106"/>
              <a:ext cx="1280160" cy="1280160"/>
            </a:xfrm>
            <a:prstGeom prst="arc">
              <a:avLst>
                <a:gd name="adj1" fmla="val 8455799"/>
                <a:gd name="adj2" fmla="val 12966230"/>
              </a:avLst>
            </a:prstGeom>
            <a:noFill/>
            <a:ln w="28575" cap="flat" cmpd="sng" algn="ctr">
              <a:solidFill>
                <a:sysClr val="windowText" lastClr="000000"/>
              </a:solidFill>
              <a:prstDash val="solid"/>
              <a:miter lim="800000"/>
              <a:headEnd type="stealth" w="med" len="lg"/>
              <a:tailEnd type="none" w="med" len="lg"/>
            </a:ln>
            <a:effectLst/>
          </p:spPr>
          <p:txBody>
            <a:bodyPr rtlCol="0" anchor="ctr"/>
            <a:lstStyle/>
            <a:p>
              <a:endParaRPr lang="en-US"/>
            </a:p>
          </p:txBody>
        </p:sp>
        <p:sp>
          <p:nvSpPr>
            <p:cNvPr id="35" name="TextBox 59">
              <a:extLst>
                <a:ext uri="{FF2B5EF4-FFF2-40B4-BE49-F238E27FC236}">
                  <a16:creationId xmlns:a16="http://schemas.microsoft.com/office/drawing/2014/main" id="{4B978E4E-52A5-49D0-885A-F794AC112B8E}"/>
                </a:ext>
              </a:extLst>
            </p:cNvPr>
            <p:cNvSpPr txBox="1"/>
            <p:nvPr/>
          </p:nvSpPr>
          <p:spPr>
            <a:xfrm>
              <a:off x="1945769" y="1508954"/>
              <a:ext cx="339725" cy="468077"/>
            </a:xfrm>
            <a:prstGeom prst="rect">
              <a:avLst/>
            </a:prstGeom>
            <a:noFill/>
          </p:spPr>
          <p:txBody>
            <a:bodyPr wrap="square" rtlCol="0">
              <a:spAutoFit/>
            </a:bodyPr>
            <a:lstStyle/>
            <a:p>
              <a:pPr marL="0" marR="0">
                <a:lnSpc>
                  <a:spcPct val="107000"/>
                </a:lnSpc>
                <a:spcBef>
                  <a:spcPts val="0"/>
                </a:spcBef>
                <a:spcAft>
                  <a:spcPts val="800"/>
                </a:spcAft>
              </a:pPr>
              <a:r>
                <a:rPr lang="el-GR" sz="2400" i="1"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Ω</a:t>
              </a:r>
              <a:endParaRPr lang="en-US" sz="2400" i="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37" name="Arc 36">
              <a:extLst>
                <a:ext uri="{FF2B5EF4-FFF2-40B4-BE49-F238E27FC236}">
                  <a16:creationId xmlns:a16="http://schemas.microsoft.com/office/drawing/2014/main" id="{91A6433C-4D2F-4299-B936-2C5E8DC5DA17}"/>
                </a:ext>
              </a:extLst>
            </p:cNvPr>
            <p:cNvSpPr/>
            <p:nvPr/>
          </p:nvSpPr>
          <p:spPr>
            <a:xfrm>
              <a:off x="1520072" y="1949998"/>
              <a:ext cx="1280160" cy="1280160"/>
            </a:xfrm>
            <a:prstGeom prst="arc">
              <a:avLst>
                <a:gd name="adj1" fmla="val 14349518"/>
                <a:gd name="adj2" fmla="val 18221729"/>
              </a:avLst>
            </a:prstGeom>
            <a:noFill/>
            <a:ln w="28575" cap="flat" cmpd="sng" algn="ctr">
              <a:solidFill>
                <a:srgbClr val="FF0000"/>
              </a:solidFill>
              <a:prstDash val="solid"/>
              <a:miter lim="800000"/>
              <a:headEnd type="none" w="med" len="lg"/>
              <a:tailEnd type="stealth" w="lg" len="lg"/>
            </a:ln>
            <a:effectLst/>
          </p:spPr>
          <p:txBody>
            <a:bodyPr rtlCol="0" anchor="ctr"/>
            <a:lstStyle/>
            <a:p>
              <a:endParaRPr lang="en-US"/>
            </a:p>
          </p:txBody>
        </p:sp>
        <p:sp>
          <p:nvSpPr>
            <p:cNvPr id="40" name="TextBox 59">
              <a:extLst>
                <a:ext uri="{FF2B5EF4-FFF2-40B4-BE49-F238E27FC236}">
                  <a16:creationId xmlns:a16="http://schemas.microsoft.com/office/drawing/2014/main" id="{5828B646-4B84-45FD-914E-86965A0C5E33}"/>
                </a:ext>
              </a:extLst>
            </p:cNvPr>
            <p:cNvSpPr txBox="1"/>
            <p:nvPr/>
          </p:nvSpPr>
          <p:spPr>
            <a:xfrm>
              <a:off x="3652165" y="1506867"/>
              <a:ext cx="339725" cy="468077"/>
            </a:xfrm>
            <a:prstGeom prst="rect">
              <a:avLst/>
            </a:prstGeom>
            <a:noFill/>
          </p:spPr>
          <p:txBody>
            <a:bodyPr wrap="square" rtlCol="0">
              <a:spAutoFit/>
            </a:bodyPr>
            <a:lstStyle/>
            <a:p>
              <a:pPr marL="0" marR="0">
                <a:lnSpc>
                  <a:spcPct val="107000"/>
                </a:lnSpc>
                <a:spcBef>
                  <a:spcPts val="0"/>
                </a:spcBef>
                <a:spcAft>
                  <a:spcPts val="800"/>
                </a:spcAft>
              </a:pPr>
              <a:r>
                <a:rPr lang="el-GR" sz="24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Ω</a:t>
              </a:r>
              <a:endParaRPr lang="en-US" sz="2400" i="1"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2" name="Arc 41">
              <a:extLst>
                <a:ext uri="{FF2B5EF4-FFF2-40B4-BE49-F238E27FC236}">
                  <a16:creationId xmlns:a16="http://schemas.microsoft.com/office/drawing/2014/main" id="{4ADB22E9-ACC6-47D4-9617-9809CC4F2954}"/>
                </a:ext>
              </a:extLst>
            </p:cNvPr>
            <p:cNvSpPr/>
            <p:nvPr/>
          </p:nvSpPr>
          <p:spPr>
            <a:xfrm>
              <a:off x="3236304" y="1947826"/>
              <a:ext cx="1280160" cy="1280160"/>
            </a:xfrm>
            <a:prstGeom prst="arc">
              <a:avLst>
                <a:gd name="adj1" fmla="val 14349518"/>
                <a:gd name="adj2" fmla="val 18221729"/>
              </a:avLst>
            </a:prstGeom>
            <a:noFill/>
            <a:ln w="28575" cap="flat" cmpd="sng" algn="ctr">
              <a:solidFill>
                <a:srgbClr val="7030A0"/>
              </a:solidFill>
              <a:prstDash val="solid"/>
              <a:miter lim="800000"/>
              <a:headEnd type="none" w="med" len="lg"/>
              <a:tailEnd type="stealth" w="lg" len="lg"/>
            </a:ln>
            <a:effectLst/>
          </p:spPr>
          <p:txBody>
            <a:bodyPr rtlCol="0" anchor="ctr"/>
            <a:lstStyle/>
            <a:p>
              <a:endParaRPr lang="en-US"/>
            </a:p>
          </p:txBody>
        </p:sp>
      </p:grpSp>
      <p:grpSp>
        <p:nvGrpSpPr>
          <p:cNvPr id="68" name="Group 67">
            <a:extLst>
              <a:ext uri="{FF2B5EF4-FFF2-40B4-BE49-F238E27FC236}">
                <a16:creationId xmlns:a16="http://schemas.microsoft.com/office/drawing/2014/main" id="{FDE89D8C-46B2-484B-8CDC-15C953D9F4FA}"/>
              </a:ext>
            </a:extLst>
          </p:cNvPr>
          <p:cNvGrpSpPr/>
          <p:nvPr/>
        </p:nvGrpSpPr>
        <p:grpSpPr>
          <a:xfrm>
            <a:off x="1475552" y="3690364"/>
            <a:ext cx="3040912" cy="1750399"/>
            <a:chOff x="1475552" y="1506867"/>
            <a:chExt cx="3040912" cy="1750399"/>
          </a:xfrm>
        </p:grpSpPr>
        <p:sp>
          <p:nvSpPr>
            <p:cNvPr id="70" name="Oval 69">
              <a:extLst>
                <a:ext uri="{FF2B5EF4-FFF2-40B4-BE49-F238E27FC236}">
                  <a16:creationId xmlns:a16="http://schemas.microsoft.com/office/drawing/2014/main" id="{A2B6B605-0074-4A14-B6B5-70F5EB84132C}"/>
                </a:ext>
              </a:extLst>
            </p:cNvPr>
            <p:cNvSpPr>
              <a:spLocks noChangeAspect="1"/>
            </p:cNvSpPr>
            <p:nvPr/>
          </p:nvSpPr>
          <p:spPr>
            <a:xfrm>
              <a:off x="1600598" y="2068546"/>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sp>
          <p:nvSpPr>
            <p:cNvPr id="71" name="Oval 70">
              <a:extLst>
                <a:ext uri="{FF2B5EF4-FFF2-40B4-BE49-F238E27FC236}">
                  <a16:creationId xmlns:a16="http://schemas.microsoft.com/office/drawing/2014/main" id="{8D77EA39-DA9F-4D23-82E1-DE8AD0D7F440}"/>
                </a:ext>
              </a:extLst>
            </p:cNvPr>
            <p:cNvSpPr>
              <a:spLocks noChangeAspect="1"/>
            </p:cNvSpPr>
            <p:nvPr/>
          </p:nvSpPr>
          <p:spPr>
            <a:xfrm>
              <a:off x="3304580" y="2068546"/>
              <a:ext cx="1143609" cy="1143000"/>
            </a:xfrm>
            <a:prstGeom prst="ellipse">
              <a:avLst/>
            </a:prstGeom>
            <a:solidFill>
              <a:sysClr val="window" lastClr="FFFFFF"/>
            </a:solidFill>
            <a:ln w="12700" cap="flat" cmpd="sng" algn="ctr">
              <a:noFill/>
              <a:prstDash val="solid"/>
              <a:miter lim="800000"/>
            </a:ln>
            <a:effectLst/>
            <a:scene3d>
              <a:camera prst="orthographicFront"/>
              <a:lightRig rig="threePt" dir="t"/>
            </a:scene3d>
            <a:sp3d prstMaterial="matte">
              <a:bevelT w="571500" h="571500"/>
              <a:bevelB w="571500" h="571500"/>
            </a:sp3d>
          </p:spPr>
          <p:txBody>
            <a:bodyPr rtlCol="0" anchor="ctr"/>
            <a:lstStyle/>
            <a:p>
              <a:endParaRPr lang="en-US"/>
            </a:p>
          </p:txBody>
        </p:sp>
        <p:cxnSp>
          <p:nvCxnSpPr>
            <p:cNvPr id="73" name="Straight Arrow Connector 72">
              <a:extLst>
                <a:ext uri="{FF2B5EF4-FFF2-40B4-BE49-F238E27FC236}">
                  <a16:creationId xmlns:a16="http://schemas.microsoft.com/office/drawing/2014/main" id="{0A92CC83-2AC7-4463-A2A5-D5B75404C46D}"/>
                </a:ext>
              </a:extLst>
            </p:cNvPr>
            <p:cNvCxnSpPr>
              <a:cxnSpLocks/>
            </p:cNvCxnSpPr>
            <p:nvPr/>
          </p:nvCxnSpPr>
          <p:spPr>
            <a:xfrm>
              <a:off x="2160152" y="2499915"/>
              <a:ext cx="0" cy="274320"/>
            </a:xfrm>
            <a:prstGeom prst="straightConnector1">
              <a:avLst/>
            </a:prstGeom>
            <a:ln w="28575">
              <a:solidFill>
                <a:schemeClr val="tx1"/>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74" name="Arc 73">
              <a:extLst>
                <a:ext uri="{FF2B5EF4-FFF2-40B4-BE49-F238E27FC236}">
                  <a16:creationId xmlns:a16="http://schemas.microsoft.com/office/drawing/2014/main" id="{F4667A09-603E-4AE4-858A-11F342D80840}"/>
                </a:ext>
              </a:extLst>
            </p:cNvPr>
            <p:cNvSpPr/>
            <p:nvPr/>
          </p:nvSpPr>
          <p:spPr>
            <a:xfrm>
              <a:off x="1475552" y="1977106"/>
              <a:ext cx="1280160" cy="1280160"/>
            </a:xfrm>
            <a:prstGeom prst="arc">
              <a:avLst>
                <a:gd name="adj1" fmla="val 9461526"/>
                <a:gd name="adj2" fmla="val 12000599"/>
              </a:avLst>
            </a:prstGeom>
            <a:noFill/>
            <a:ln w="28575" cap="flat" cmpd="sng" algn="ctr">
              <a:solidFill>
                <a:sysClr val="windowText" lastClr="000000"/>
              </a:solidFill>
              <a:prstDash val="solid"/>
              <a:miter lim="800000"/>
              <a:headEnd type="stealth" w="med" len="lg"/>
              <a:tailEnd type="none" w="med" len="lg"/>
            </a:ln>
            <a:effectLst/>
          </p:spPr>
          <p:txBody>
            <a:bodyPr rtlCol="0" anchor="ctr"/>
            <a:lstStyle/>
            <a:p>
              <a:endParaRPr lang="en-US"/>
            </a:p>
          </p:txBody>
        </p:sp>
        <p:sp>
          <p:nvSpPr>
            <p:cNvPr id="76" name="TextBox 59">
              <a:extLst>
                <a:ext uri="{FF2B5EF4-FFF2-40B4-BE49-F238E27FC236}">
                  <a16:creationId xmlns:a16="http://schemas.microsoft.com/office/drawing/2014/main" id="{77063C66-7913-403B-993A-621CEA0FFB52}"/>
                </a:ext>
              </a:extLst>
            </p:cNvPr>
            <p:cNvSpPr txBox="1"/>
            <p:nvPr/>
          </p:nvSpPr>
          <p:spPr>
            <a:xfrm>
              <a:off x="1945769" y="1508954"/>
              <a:ext cx="339725" cy="468077"/>
            </a:xfrm>
            <a:prstGeom prst="rect">
              <a:avLst/>
            </a:prstGeom>
            <a:noFill/>
          </p:spPr>
          <p:txBody>
            <a:bodyPr wrap="square" rtlCol="0">
              <a:spAutoFit/>
            </a:bodyPr>
            <a:lstStyle/>
            <a:p>
              <a:pPr marL="0" marR="0">
                <a:lnSpc>
                  <a:spcPct val="107000"/>
                </a:lnSpc>
                <a:spcBef>
                  <a:spcPts val="0"/>
                </a:spcBef>
                <a:spcAft>
                  <a:spcPts val="800"/>
                </a:spcAft>
              </a:pPr>
              <a:r>
                <a:rPr lang="el-GR" sz="2400" i="1"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Ω</a:t>
              </a:r>
              <a:endParaRPr lang="en-US" sz="2400" i="1"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7" name="Arc 76">
              <a:extLst>
                <a:ext uri="{FF2B5EF4-FFF2-40B4-BE49-F238E27FC236}">
                  <a16:creationId xmlns:a16="http://schemas.microsoft.com/office/drawing/2014/main" id="{1B76093A-3F4E-46C5-AB2E-3C59EC3E235C}"/>
                </a:ext>
              </a:extLst>
            </p:cNvPr>
            <p:cNvSpPr/>
            <p:nvPr/>
          </p:nvSpPr>
          <p:spPr>
            <a:xfrm>
              <a:off x="1520072" y="1949998"/>
              <a:ext cx="1280160" cy="1280160"/>
            </a:xfrm>
            <a:prstGeom prst="arc">
              <a:avLst>
                <a:gd name="adj1" fmla="val 14349518"/>
                <a:gd name="adj2" fmla="val 18221729"/>
              </a:avLst>
            </a:prstGeom>
            <a:noFill/>
            <a:ln w="28575" cap="flat" cmpd="sng" algn="ctr">
              <a:solidFill>
                <a:srgbClr val="FF0000"/>
              </a:solidFill>
              <a:prstDash val="solid"/>
              <a:miter lim="800000"/>
              <a:headEnd type="none" w="med" len="lg"/>
              <a:tailEnd type="stealth" w="lg" len="lg"/>
            </a:ln>
            <a:effectLst/>
          </p:spPr>
          <p:txBody>
            <a:bodyPr rtlCol="0" anchor="ctr"/>
            <a:lstStyle/>
            <a:p>
              <a:endParaRPr lang="en-US"/>
            </a:p>
          </p:txBody>
        </p:sp>
        <p:sp>
          <p:nvSpPr>
            <p:cNvPr id="78" name="TextBox 59">
              <a:extLst>
                <a:ext uri="{FF2B5EF4-FFF2-40B4-BE49-F238E27FC236}">
                  <a16:creationId xmlns:a16="http://schemas.microsoft.com/office/drawing/2014/main" id="{71AD4ED6-71AB-48C9-835E-5133374F7402}"/>
                </a:ext>
              </a:extLst>
            </p:cNvPr>
            <p:cNvSpPr txBox="1"/>
            <p:nvPr/>
          </p:nvSpPr>
          <p:spPr>
            <a:xfrm>
              <a:off x="3652165" y="1506867"/>
              <a:ext cx="339725" cy="468077"/>
            </a:xfrm>
            <a:prstGeom prst="rect">
              <a:avLst/>
            </a:prstGeom>
            <a:noFill/>
          </p:spPr>
          <p:txBody>
            <a:bodyPr wrap="square" rtlCol="0">
              <a:spAutoFit/>
            </a:bodyPr>
            <a:lstStyle/>
            <a:p>
              <a:pPr marL="0" marR="0">
                <a:lnSpc>
                  <a:spcPct val="107000"/>
                </a:lnSpc>
                <a:spcBef>
                  <a:spcPts val="0"/>
                </a:spcBef>
                <a:spcAft>
                  <a:spcPts val="800"/>
                </a:spcAft>
              </a:pPr>
              <a:r>
                <a:rPr lang="el-GR" sz="24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Ω</a:t>
              </a:r>
              <a:endParaRPr lang="en-US" sz="2400" i="1"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9" name="Arc 78">
              <a:extLst>
                <a:ext uri="{FF2B5EF4-FFF2-40B4-BE49-F238E27FC236}">
                  <a16:creationId xmlns:a16="http://schemas.microsoft.com/office/drawing/2014/main" id="{AD0F1087-710E-4337-92E1-2215E081DA87}"/>
                </a:ext>
              </a:extLst>
            </p:cNvPr>
            <p:cNvSpPr/>
            <p:nvPr/>
          </p:nvSpPr>
          <p:spPr>
            <a:xfrm flipH="1">
              <a:off x="3236304" y="1947826"/>
              <a:ext cx="1280160" cy="1280160"/>
            </a:xfrm>
            <a:prstGeom prst="arc">
              <a:avLst>
                <a:gd name="adj1" fmla="val 14349518"/>
                <a:gd name="adj2" fmla="val 18221729"/>
              </a:avLst>
            </a:prstGeom>
            <a:noFill/>
            <a:ln w="28575" cap="flat" cmpd="sng" algn="ctr">
              <a:solidFill>
                <a:srgbClr val="7030A0"/>
              </a:solidFill>
              <a:prstDash val="solid"/>
              <a:miter lim="800000"/>
              <a:headEnd type="none" w="med" len="lg"/>
              <a:tailEnd type="stealth" w="lg" len="lg"/>
            </a:ln>
            <a:effectLst/>
          </p:spPr>
          <p:txBody>
            <a:bodyPr rtlCol="0" anchor="ctr"/>
            <a:lstStyle/>
            <a:p>
              <a:endParaRPr lang="en-US"/>
            </a:p>
          </p:txBody>
        </p:sp>
      </p:grpSp>
      <p:sp>
        <p:nvSpPr>
          <p:cNvPr id="36" name="TextBox 59">
            <a:extLst>
              <a:ext uri="{FF2B5EF4-FFF2-40B4-BE49-F238E27FC236}">
                <a16:creationId xmlns:a16="http://schemas.microsoft.com/office/drawing/2014/main" id="{BA30D4C9-01B9-40DD-A41E-D2F1C7679155}"/>
              </a:ext>
            </a:extLst>
          </p:cNvPr>
          <p:cNvSpPr txBox="1"/>
          <p:nvPr/>
        </p:nvSpPr>
        <p:spPr>
          <a:xfrm>
            <a:off x="4901397" y="5758874"/>
            <a:ext cx="3662945" cy="856068"/>
          </a:xfrm>
          <a:prstGeom prst="rect">
            <a:avLst/>
          </a:prstGeom>
          <a:noFill/>
          <a:ln>
            <a:solidFill>
              <a:schemeClr val="bg1">
                <a:lumMod val="65000"/>
              </a:schemeClr>
            </a:solidFill>
          </a:ln>
        </p:spPr>
        <p:txBody>
          <a:bodyPr wrap="square" rtlCol="0">
            <a:spAutoFit/>
          </a:bodyPr>
          <a:lstStyle/>
          <a:p>
            <a:pPr marL="0" marR="0" algn="ctr">
              <a:lnSpc>
                <a:spcPct val="107000"/>
              </a:lnSpc>
              <a:spcBef>
                <a:spcPts val="0"/>
              </a:spcBef>
              <a:spcAft>
                <a:spcPts val="800"/>
              </a:spcAft>
            </a:pP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Note: due to symmetry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i="1"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&amp; </a:t>
            </a:r>
            <a:r>
              <a:rPr lang="en-US" sz="2400" i="1" kern="12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i="1" kern="1200" baseline="-25000" dirty="0" err="1">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are equal for particles</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cxnSp>
        <p:nvCxnSpPr>
          <p:cNvPr id="41" name="Straight Arrow Connector 40">
            <a:extLst>
              <a:ext uri="{FF2B5EF4-FFF2-40B4-BE49-F238E27FC236}">
                <a16:creationId xmlns:a16="http://schemas.microsoft.com/office/drawing/2014/main" id="{053107B8-746E-4FAC-79AD-699C77A5F6BF}"/>
              </a:ext>
            </a:extLst>
          </p:cNvPr>
          <p:cNvCxnSpPr>
            <a:cxnSpLocks/>
          </p:cNvCxnSpPr>
          <p:nvPr/>
        </p:nvCxnSpPr>
        <p:spPr>
          <a:xfrm flipV="1">
            <a:off x="2379309" y="2694414"/>
            <a:ext cx="0" cy="27432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D1388FB-D655-D4E0-AE8F-681FAEACF4B9}"/>
              </a:ext>
            </a:extLst>
          </p:cNvPr>
          <p:cNvCxnSpPr>
            <a:cxnSpLocks/>
          </p:cNvCxnSpPr>
          <p:nvPr/>
        </p:nvCxnSpPr>
        <p:spPr>
          <a:xfrm>
            <a:off x="3927475" y="2454195"/>
            <a:ext cx="0" cy="365760"/>
          </a:xfrm>
          <a:prstGeom prst="straightConnector1">
            <a:avLst/>
          </a:prstGeom>
          <a:ln w="28575">
            <a:solidFill>
              <a:srgbClr val="FF000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B628099-F4AC-27B9-B951-35557473FF4B}"/>
              </a:ext>
            </a:extLst>
          </p:cNvPr>
          <p:cNvCxnSpPr>
            <a:cxnSpLocks/>
          </p:cNvCxnSpPr>
          <p:nvPr/>
        </p:nvCxnSpPr>
        <p:spPr>
          <a:xfrm flipV="1">
            <a:off x="3811649" y="2438858"/>
            <a:ext cx="0" cy="36576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FEA2C79-1C19-1D24-D1AB-B7D396B4BEE6}"/>
              </a:ext>
            </a:extLst>
          </p:cNvPr>
          <p:cNvCxnSpPr>
            <a:cxnSpLocks/>
          </p:cNvCxnSpPr>
          <p:nvPr/>
        </p:nvCxnSpPr>
        <p:spPr>
          <a:xfrm flipV="1">
            <a:off x="2379309" y="2215008"/>
            <a:ext cx="0" cy="457200"/>
          </a:xfrm>
          <a:prstGeom prst="straightConnector1">
            <a:avLst/>
          </a:prstGeom>
          <a:ln w="28575">
            <a:solidFill>
              <a:srgbClr val="7030A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46" name="Arc 45">
            <a:extLst>
              <a:ext uri="{FF2B5EF4-FFF2-40B4-BE49-F238E27FC236}">
                <a16:creationId xmlns:a16="http://schemas.microsoft.com/office/drawing/2014/main" id="{CBB532D2-1DD5-6FEA-19AC-54542A9FCBED}"/>
              </a:ext>
            </a:extLst>
          </p:cNvPr>
          <p:cNvSpPr>
            <a:spLocks noChangeAspect="1"/>
          </p:cNvSpPr>
          <p:nvPr/>
        </p:nvSpPr>
        <p:spPr>
          <a:xfrm rot="10800000" flipH="1" flipV="1">
            <a:off x="1600986" y="1941728"/>
            <a:ext cx="1280160" cy="1280160"/>
          </a:xfrm>
          <a:prstGeom prst="arc">
            <a:avLst>
              <a:gd name="adj1" fmla="val 19127644"/>
              <a:gd name="adj2" fmla="val 20862913"/>
            </a:avLst>
          </a:prstGeom>
          <a:noFill/>
          <a:ln w="28575" cap="flat" cmpd="sng" algn="ctr">
            <a:solidFill>
              <a:srgbClr val="7030A0"/>
            </a:solidFill>
            <a:prstDash val="solid"/>
            <a:miter lim="800000"/>
            <a:headEnd type="stealth" w="med" len="lg"/>
            <a:tailEnd type="none" w="med" len="lg"/>
          </a:ln>
          <a:effectLst/>
        </p:spPr>
        <p:txBody>
          <a:bodyPr rtlCol="0" anchor="ctr"/>
          <a:lstStyle/>
          <a:p>
            <a:endParaRPr lang="en-US"/>
          </a:p>
        </p:txBody>
      </p:sp>
      <p:sp>
        <p:nvSpPr>
          <p:cNvPr id="47" name="TextBox 59">
            <a:extLst>
              <a:ext uri="{FF2B5EF4-FFF2-40B4-BE49-F238E27FC236}">
                <a16:creationId xmlns:a16="http://schemas.microsoft.com/office/drawing/2014/main" id="{E0C7E2E2-6944-0058-31A1-15F8F51C678F}"/>
              </a:ext>
            </a:extLst>
          </p:cNvPr>
          <p:cNvSpPr txBox="1"/>
          <p:nvPr/>
        </p:nvSpPr>
        <p:spPr>
          <a:xfrm>
            <a:off x="2788636" y="2824354"/>
            <a:ext cx="526711" cy="338041"/>
          </a:xfrm>
          <a:prstGeom prst="rect">
            <a:avLst/>
          </a:prstGeom>
          <a:noFill/>
        </p:spPr>
        <p:txBody>
          <a:bodyPr wrap="square" rtlCol="0">
            <a:spAutoFit/>
          </a:bodyPr>
          <a:lstStyle/>
          <a:p>
            <a:pPr marL="0" marR="0">
              <a:lnSpc>
                <a:spcPct val="107000"/>
              </a:lnSpc>
              <a:spcBef>
                <a:spcPts val="0"/>
              </a:spcBef>
              <a:spcAft>
                <a:spcPts val="800"/>
              </a:spcAft>
            </a:pP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T</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6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8" name="Arc 47">
            <a:extLst>
              <a:ext uri="{FF2B5EF4-FFF2-40B4-BE49-F238E27FC236}">
                <a16:creationId xmlns:a16="http://schemas.microsoft.com/office/drawing/2014/main" id="{77C16DD4-1BEF-5DA5-866A-E3EC991171B0}"/>
              </a:ext>
            </a:extLst>
          </p:cNvPr>
          <p:cNvSpPr>
            <a:spLocks noChangeAspect="1"/>
          </p:cNvSpPr>
          <p:nvPr/>
        </p:nvSpPr>
        <p:spPr>
          <a:xfrm rot="10800000" flipH="1" flipV="1">
            <a:off x="1587385" y="1996499"/>
            <a:ext cx="1280160" cy="1280160"/>
          </a:xfrm>
          <a:prstGeom prst="arc">
            <a:avLst>
              <a:gd name="adj1" fmla="val 20981765"/>
              <a:gd name="adj2" fmla="val 3138821"/>
            </a:avLst>
          </a:prstGeom>
          <a:noFill/>
          <a:ln w="28575" cap="flat" cmpd="sng" algn="ctr">
            <a:solidFill>
              <a:srgbClr val="00B050"/>
            </a:solidFill>
            <a:prstDash val="solid"/>
            <a:miter lim="800000"/>
            <a:headEnd type="stealth" w="med" len="lg"/>
            <a:tailEnd type="none" w="med" len="lg"/>
          </a:ln>
          <a:effectLst/>
        </p:spPr>
        <p:txBody>
          <a:bodyPr rtlCol="0" anchor="ctr"/>
          <a:lstStyle/>
          <a:p>
            <a:endParaRPr lang="en-US"/>
          </a:p>
        </p:txBody>
      </p:sp>
      <p:sp>
        <p:nvSpPr>
          <p:cNvPr id="49" name="TextBox 59">
            <a:extLst>
              <a:ext uri="{FF2B5EF4-FFF2-40B4-BE49-F238E27FC236}">
                <a16:creationId xmlns:a16="http://schemas.microsoft.com/office/drawing/2014/main" id="{AABC4CA6-F8F5-0151-3BEB-744AB4467073}"/>
              </a:ext>
            </a:extLst>
          </p:cNvPr>
          <p:cNvSpPr txBox="1"/>
          <p:nvPr/>
        </p:nvSpPr>
        <p:spPr>
          <a:xfrm>
            <a:off x="2339105" y="2654821"/>
            <a:ext cx="441704" cy="338554"/>
          </a:xfrm>
          <a:prstGeom prst="rect">
            <a:avLst/>
          </a:prstGeom>
          <a:noFill/>
        </p:spPr>
        <p:txBody>
          <a:bodyPr wrap="square" rtlCol="0">
            <a:spAutoFit/>
          </a:bodyPr>
          <a:lstStyle/>
          <a:p>
            <a:pPr marL="0" marR="0">
              <a:spcBef>
                <a:spcPts val="0"/>
              </a:spcBef>
            </a:pP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F</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6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0" name="TextBox 59">
            <a:extLst>
              <a:ext uri="{FF2B5EF4-FFF2-40B4-BE49-F238E27FC236}">
                <a16:creationId xmlns:a16="http://schemas.microsoft.com/office/drawing/2014/main" id="{AA4106FF-23C5-86E2-E92C-C11F3ED0EEEB}"/>
              </a:ext>
            </a:extLst>
          </p:cNvPr>
          <p:cNvSpPr txBox="1"/>
          <p:nvPr/>
        </p:nvSpPr>
        <p:spPr>
          <a:xfrm>
            <a:off x="2307137" y="2312537"/>
            <a:ext cx="484081" cy="338554"/>
          </a:xfrm>
          <a:prstGeom prst="rect">
            <a:avLst/>
          </a:prstGeom>
          <a:noFill/>
        </p:spPr>
        <p:txBody>
          <a:bodyPr wrap="square" rtlCol="0">
            <a:spAutoFit/>
          </a:bodyPr>
          <a:lstStyle/>
          <a:p>
            <a:pPr algn="ctr">
              <a:defRPr/>
            </a:pPr>
            <a:r>
              <a:rPr lang="en-US" sz="16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F</a:t>
            </a:r>
            <a:r>
              <a:rPr lang="en-US" sz="1600" kern="1200" baseline="-250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12</a:t>
            </a:r>
            <a:endParaRPr kumimoji="0" lang="en-US" sz="1400" b="0" u="none" strike="noStrike" kern="1200" cap="none" spc="0" normalizeH="0" noProof="0" dirty="0">
              <a:ln>
                <a:noFill/>
              </a:ln>
              <a:solidFill>
                <a:srgbClr val="7030A0"/>
              </a:solidFill>
              <a:effectLst/>
              <a:uLnTx/>
              <a:uFillTx/>
              <a:latin typeface="Calibri"/>
              <a:ea typeface="+mn-ea"/>
              <a:cs typeface="+mn-cs"/>
            </a:endParaRPr>
          </a:p>
        </p:txBody>
      </p:sp>
      <p:sp>
        <p:nvSpPr>
          <p:cNvPr id="51" name="TextBox 59">
            <a:extLst>
              <a:ext uri="{FF2B5EF4-FFF2-40B4-BE49-F238E27FC236}">
                <a16:creationId xmlns:a16="http://schemas.microsoft.com/office/drawing/2014/main" id="{E002C441-1BD3-C2FC-86D7-05DE2BDB9A0C}"/>
              </a:ext>
            </a:extLst>
          </p:cNvPr>
          <p:cNvSpPr txBox="1"/>
          <p:nvPr/>
        </p:nvSpPr>
        <p:spPr>
          <a:xfrm>
            <a:off x="1731747" y="2335464"/>
            <a:ext cx="518605"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effectLst/>
                <a:latin typeface="Times New Roman" panose="02020603050405020304" pitchFamily="18" charset="0"/>
                <a:ea typeface="Calibri" panose="020F0502020204030204" pitchFamily="34" charset="0"/>
                <a:cs typeface="Arial" panose="020B0604020202020204" pitchFamily="34" charset="0"/>
              </a:rPr>
              <a:t>1</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2" name="TextBox 59">
            <a:extLst>
              <a:ext uri="{FF2B5EF4-FFF2-40B4-BE49-F238E27FC236}">
                <a16:creationId xmlns:a16="http://schemas.microsoft.com/office/drawing/2014/main" id="{BC7F8D3A-059C-D2B2-B4AE-CFF84FECE210}"/>
              </a:ext>
            </a:extLst>
          </p:cNvPr>
          <p:cNvSpPr txBox="1"/>
          <p:nvPr/>
        </p:nvSpPr>
        <p:spPr>
          <a:xfrm>
            <a:off x="1001213" y="2386738"/>
            <a:ext cx="468975"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3" name="TextBox 59">
            <a:extLst>
              <a:ext uri="{FF2B5EF4-FFF2-40B4-BE49-F238E27FC236}">
                <a16:creationId xmlns:a16="http://schemas.microsoft.com/office/drawing/2014/main" id="{42A9C3F9-1CE4-A292-7388-33CCFE3DB839}"/>
              </a:ext>
            </a:extLst>
          </p:cNvPr>
          <p:cNvSpPr txBox="1"/>
          <p:nvPr/>
        </p:nvSpPr>
        <p:spPr>
          <a:xfrm>
            <a:off x="2810977" y="2047745"/>
            <a:ext cx="448115" cy="338554"/>
          </a:xfrm>
          <a:prstGeom prst="rect">
            <a:avLst/>
          </a:prstGeom>
          <a:noFill/>
        </p:spPr>
        <p:txBody>
          <a:bodyPr wrap="square" rtlCol="0">
            <a:spAutoFit/>
          </a:bodyPr>
          <a:lstStyle/>
          <a:p>
            <a:pPr algn="ctr">
              <a:defRPr/>
            </a:pPr>
            <a:r>
              <a:rPr lang="en-US" sz="16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t>
            </a:r>
            <a:r>
              <a:rPr lang="en-US" sz="1600" kern="1200" baseline="-250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12</a:t>
            </a:r>
            <a:endParaRPr kumimoji="0" lang="en-US" sz="1400" b="0" u="none" strike="noStrike" kern="1200" cap="none" spc="0" normalizeH="0" noProof="0" dirty="0">
              <a:ln>
                <a:noFill/>
              </a:ln>
              <a:solidFill>
                <a:srgbClr val="7030A0"/>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E79E4CAE-E5A3-40CD-6709-18CCA62FDEC8}"/>
              </a:ext>
            </a:extLst>
          </p:cNvPr>
          <p:cNvCxnSpPr>
            <a:cxnSpLocks/>
          </p:cNvCxnSpPr>
          <p:nvPr/>
        </p:nvCxnSpPr>
        <p:spPr>
          <a:xfrm>
            <a:off x="3927475" y="4663995"/>
            <a:ext cx="0" cy="365760"/>
          </a:xfrm>
          <a:prstGeom prst="straightConnector1">
            <a:avLst/>
          </a:prstGeom>
          <a:ln w="28575">
            <a:solidFill>
              <a:srgbClr val="FF000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9221D-4F0A-0C9A-10EB-999526003A41}"/>
              </a:ext>
            </a:extLst>
          </p:cNvPr>
          <p:cNvCxnSpPr>
            <a:cxnSpLocks/>
          </p:cNvCxnSpPr>
          <p:nvPr/>
        </p:nvCxnSpPr>
        <p:spPr>
          <a:xfrm flipV="1">
            <a:off x="3811649" y="4648658"/>
            <a:ext cx="0" cy="36576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B12E77F-7A03-66BB-710D-B378E47DD448}"/>
              </a:ext>
            </a:extLst>
          </p:cNvPr>
          <p:cNvCxnSpPr>
            <a:cxnSpLocks/>
          </p:cNvCxnSpPr>
          <p:nvPr/>
        </p:nvCxnSpPr>
        <p:spPr>
          <a:xfrm>
            <a:off x="2379309" y="4424808"/>
            <a:ext cx="0" cy="457200"/>
          </a:xfrm>
          <a:prstGeom prst="straightConnector1">
            <a:avLst/>
          </a:prstGeom>
          <a:ln w="28575">
            <a:solidFill>
              <a:srgbClr val="7030A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59" name="TextBox 59">
            <a:extLst>
              <a:ext uri="{FF2B5EF4-FFF2-40B4-BE49-F238E27FC236}">
                <a16:creationId xmlns:a16="http://schemas.microsoft.com/office/drawing/2014/main" id="{227EB76A-982D-8B59-5FA8-6BAF2F10950D}"/>
              </a:ext>
            </a:extLst>
          </p:cNvPr>
          <p:cNvSpPr txBox="1"/>
          <p:nvPr/>
        </p:nvSpPr>
        <p:spPr>
          <a:xfrm>
            <a:off x="2353512" y="4872394"/>
            <a:ext cx="441704" cy="338554"/>
          </a:xfrm>
          <a:prstGeom prst="rect">
            <a:avLst/>
          </a:prstGeom>
          <a:noFill/>
        </p:spPr>
        <p:txBody>
          <a:bodyPr wrap="square" rtlCol="0">
            <a:spAutoFit/>
          </a:bodyPr>
          <a:lstStyle/>
          <a:p>
            <a:pPr marL="0" marR="0">
              <a:spcBef>
                <a:spcPts val="0"/>
              </a:spcBef>
            </a:pP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F</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6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1" name="TextBox 59">
            <a:extLst>
              <a:ext uri="{FF2B5EF4-FFF2-40B4-BE49-F238E27FC236}">
                <a16:creationId xmlns:a16="http://schemas.microsoft.com/office/drawing/2014/main" id="{D5B61EB6-971A-65A9-678E-11FB2B75BAAB}"/>
              </a:ext>
            </a:extLst>
          </p:cNvPr>
          <p:cNvSpPr txBox="1"/>
          <p:nvPr/>
        </p:nvSpPr>
        <p:spPr>
          <a:xfrm>
            <a:off x="2330394" y="4447796"/>
            <a:ext cx="484081" cy="338554"/>
          </a:xfrm>
          <a:prstGeom prst="rect">
            <a:avLst/>
          </a:prstGeom>
          <a:noFill/>
        </p:spPr>
        <p:txBody>
          <a:bodyPr wrap="square" rtlCol="0">
            <a:spAutoFit/>
          </a:bodyPr>
          <a:lstStyle/>
          <a:p>
            <a:pPr algn="ctr">
              <a:defRPr/>
            </a:pPr>
            <a:r>
              <a:rPr lang="en-US" sz="16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F</a:t>
            </a:r>
            <a:r>
              <a:rPr lang="en-US" sz="1600" kern="1200" baseline="-250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12</a:t>
            </a:r>
            <a:endParaRPr kumimoji="0" lang="en-US" sz="1400" b="0" u="none" strike="noStrike" kern="1200" cap="none" spc="0" normalizeH="0" noProof="0" dirty="0">
              <a:ln>
                <a:noFill/>
              </a:ln>
              <a:solidFill>
                <a:srgbClr val="7030A0"/>
              </a:solidFill>
              <a:effectLst/>
              <a:uLnTx/>
              <a:uFillTx/>
              <a:latin typeface="Calibri"/>
              <a:ea typeface="+mn-ea"/>
              <a:cs typeface="+mn-cs"/>
            </a:endParaRPr>
          </a:p>
        </p:txBody>
      </p:sp>
      <p:cxnSp>
        <p:nvCxnSpPr>
          <p:cNvPr id="66" name="Straight Arrow Connector 65">
            <a:extLst>
              <a:ext uri="{FF2B5EF4-FFF2-40B4-BE49-F238E27FC236}">
                <a16:creationId xmlns:a16="http://schemas.microsoft.com/office/drawing/2014/main" id="{B5816D5C-3BF1-DC09-58C3-F0DC36FF52AC}"/>
              </a:ext>
            </a:extLst>
          </p:cNvPr>
          <p:cNvCxnSpPr>
            <a:cxnSpLocks/>
          </p:cNvCxnSpPr>
          <p:nvPr/>
        </p:nvCxnSpPr>
        <p:spPr>
          <a:xfrm flipV="1">
            <a:off x="2379273" y="4910107"/>
            <a:ext cx="0" cy="274320"/>
          </a:xfrm>
          <a:prstGeom prst="straightConnector1">
            <a:avLst/>
          </a:prstGeom>
          <a:ln w="28575">
            <a:solidFill>
              <a:srgbClr val="00B050"/>
            </a:solidFill>
            <a:headEnd type="none" w="med" len="lg"/>
            <a:tailEnd type="stealth" w="med" len="lg"/>
          </a:ln>
        </p:spPr>
        <p:style>
          <a:lnRef idx="1">
            <a:schemeClr val="accent1"/>
          </a:lnRef>
          <a:fillRef idx="0">
            <a:schemeClr val="accent1"/>
          </a:fillRef>
          <a:effectRef idx="0">
            <a:schemeClr val="accent1"/>
          </a:effectRef>
          <a:fontRef idx="minor">
            <a:schemeClr val="tx1"/>
          </a:fontRef>
        </p:style>
      </p:cxnSp>
      <p:sp>
        <p:nvSpPr>
          <p:cNvPr id="67" name="TextBox 59">
            <a:extLst>
              <a:ext uri="{FF2B5EF4-FFF2-40B4-BE49-F238E27FC236}">
                <a16:creationId xmlns:a16="http://schemas.microsoft.com/office/drawing/2014/main" id="{A04F207B-2EBF-A6BF-4C37-40A1A578805C}"/>
              </a:ext>
            </a:extLst>
          </p:cNvPr>
          <p:cNvSpPr txBox="1"/>
          <p:nvPr/>
        </p:nvSpPr>
        <p:spPr>
          <a:xfrm>
            <a:off x="997262" y="4553522"/>
            <a:ext cx="468975"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0" name="TextBox 59">
            <a:extLst>
              <a:ext uri="{FF2B5EF4-FFF2-40B4-BE49-F238E27FC236}">
                <a16:creationId xmlns:a16="http://schemas.microsoft.com/office/drawing/2014/main" id="{338F17E6-322A-921F-19EF-940BF210A65F}"/>
              </a:ext>
            </a:extLst>
          </p:cNvPr>
          <p:cNvSpPr txBox="1"/>
          <p:nvPr/>
        </p:nvSpPr>
        <p:spPr>
          <a:xfrm>
            <a:off x="1702180" y="4553523"/>
            <a:ext cx="518605" cy="460895"/>
          </a:xfrm>
          <a:prstGeom prst="rect">
            <a:avLst/>
          </a:prstGeom>
          <a:noFill/>
        </p:spPr>
        <p:txBody>
          <a:bodyPr wrap="square" rtlCol="0">
            <a:spAutoFit/>
          </a:bodyPr>
          <a:lstStyle/>
          <a:p>
            <a:pPr marL="0" marR="0">
              <a:lnSpc>
                <a:spcPct val="107000"/>
              </a:lnSpc>
              <a:spcBef>
                <a:spcPts val="0"/>
              </a:spcBef>
              <a:spcAft>
                <a:spcPts val="800"/>
              </a:spcAft>
            </a:pPr>
            <a:r>
              <a:rPr lang="en-US" sz="2400" i="1" kern="1200" dirty="0">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effectLst/>
                <a:latin typeface="Times New Roman" panose="02020603050405020304" pitchFamily="18" charset="0"/>
                <a:ea typeface="Calibri" panose="020F0502020204030204" pitchFamily="34" charset="0"/>
                <a:cs typeface="Arial" panose="020B0604020202020204" pitchFamily="34" charset="0"/>
              </a:rPr>
              <a:t>1</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Speech Bubble: Oval 2">
            <a:extLst>
              <a:ext uri="{FF2B5EF4-FFF2-40B4-BE49-F238E27FC236}">
                <a16:creationId xmlns:a16="http://schemas.microsoft.com/office/drawing/2014/main" id="{D23FD1E7-8C86-67C3-8CE8-2D240B82C029}"/>
              </a:ext>
            </a:extLst>
          </p:cNvPr>
          <p:cNvSpPr>
            <a:spLocks/>
          </p:cNvSpPr>
          <p:nvPr/>
        </p:nvSpPr>
        <p:spPr>
          <a:xfrm>
            <a:off x="182860" y="3927487"/>
            <a:ext cx="1371600" cy="640080"/>
          </a:xfrm>
          <a:prstGeom prst="wedgeEllipseCallout">
            <a:avLst>
              <a:gd name="adj1" fmla="val 93632"/>
              <a:gd name="adj2" fmla="val 66205"/>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latin typeface="Times New Roman" panose="02020603050405020304" pitchFamily="18" charset="0"/>
                <a:cs typeface="Times New Roman" panose="02020603050405020304" pitchFamily="18" charset="0"/>
              </a:rPr>
              <a:t>Exception</a:t>
            </a:r>
            <a:r>
              <a:rPr lang="en-US" sz="1400" dirty="0">
                <a:solidFill>
                  <a:schemeClr val="tx1"/>
                </a:solidFill>
                <a:latin typeface="Times New Roman" panose="02020603050405020304" pitchFamily="18" charset="0"/>
                <a:cs typeface="Times New Roman" panose="02020603050405020304" pitchFamily="18" charset="0"/>
              </a:rPr>
              <a:t>! depends on </a:t>
            </a:r>
            <a:r>
              <a:rPr lang="en-US" sz="1400" i="1" dirty="0">
                <a:solidFill>
                  <a:schemeClr val="tx1"/>
                </a:solidFill>
                <a:latin typeface="Times New Roman" panose="02020603050405020304" pitchFamily="18" charset="0"/>
                <a:cs typeface="Times New Roman" panose="02020603050405020304" pitchFamily="18" charset="0"/>
              </a:rPr>
              <a:t>λ</a:t>
            </a:r>
          </a:p>
        </p:txBody>
      </p:sp>
      <p:sp>
        <p:nvSpPr>
          <p:cNvPr id="82" name="TextBox 81">
            <a:extLst>
              <a:ext uri="{FF2B5EF4-FFF2-40B4-BE49-F238E27FC236}">
                <a16:creationId xmlns:a16="http://schemas.microsoft.com/office/drawing/2014/main" id="{99974A96-5396-A97E-0F50-EA80E1619D8F}"/>
              </a:ext>
            </a:extLst>
          </p:cNvPr>
          <p:cNvSpPr txBox="1"/>
          <p:nvPr/>
        </p:nvSpPr>
        <p:spPr>
          <a:xfrm>
            <a:off x="727143" y="5775735"/>
            <a:ext cx="2676077" cy="830997"/>
          </a:xfrm>
          <a:prstGeom prst="rect">
            <a:avLst/>
          </a:prstGeom>
          <a:noFill/>
          <a:ln>
            <a:solidFill>
              <a:schemeClr val="bg1">
                <a:lumMod val="65000"/>
              </a:schemeClr>
            </a:solidFill>
          </a:ln>
        </p:spPr>
        <p:txBody>
          <a:bodyPr wrap="square">
            <a:spAutoFit/>
          </a:bodyPr>
          <a:lstStyle/>
          <a:p>
            <a:pPr algn="ctr"/>
            <a:r>
              <a:rPr lang="en-US" sz="2400" dirty="0">
                <a:solidFill>
                  <a:prstClr val="black"/>
                </a:solidFill>
                <a:latin typeface="Times New Roman" panose="02020603050405020304" pitchFamily="18" charset="0"/>
                <a:cs typeface="Times New Roman" panose="02020603050405020304" pitchFamily="18" charset="0"/>
              </a:rPr>
              <a:t>The distance is the same in both cases</a:t>
            </a:r>
          </a:p>
        </p:txBody>
      </p:sp>
      <p:sp>
        <p:nvSpPr>
          <p:cNvPr id="87" name="Arc 86">
            <a:extLst>
              <a:ext uri="{FF2B5EF4-FFF2-40B4-BE49-F238E27FC236}">
                <a16:creationId xmlns:a16="http://schemas.microsoft.com/office/drawing/2014/main" id="{76D35CDF-8B0E-A722-40AB-72B2FFC86BAE}"/>
              </a:ext>
            </a:extLst>
          </p:cNvPr>
          <p:cNvSpPr>
            <a:spLocks noChangeAspect="1"/>
          </p:cNvSpPr>
          <p:nvPr/>
        </p:nvSpPr>
        <p:spPr>
          <a:xfrm rot="10800000" flipH="1" flipV="1">
            <a:off x="1601140" y="4163908"/>
            <a:ext cx="1280160" cy="1280160"/>
          </a:xfrm>
          <a:prstGeom prst="arc">
            <a:avLst>
              <a:gd name="adj1" fmla="val 19127644"/>
              <a:gd name="adj2" fmla="val 20862913"/>
            </a:avLst>
          </a:prstGeom>
          <a:noFill/>
          <a:ln w="28575" cap="flat" cmpd="sng" algn="ctr">
            <a:solidFill>
              <a:srgbClr val="7030A0"/>
            </a:solidFill>
            <a:prstDash val="solid"/>
            <a:miter lim="800000"/>
            <a:headEnd type="none" w="med" len="lg"/>
            <a:tailEnd type="stealth" w="med" len="lg"/>
          </a:ln>
          <a:effectLst/>
        </p:spPr>
        <p:txBody>
          <a:bodyPr rtlCol="0" anchor="ctr"/>
          <a:lstStyle/>
          <a:p>
            <a:endParaRPr lang="en-US"/>
          </a:p>
        </p:txBody>
      </p:sp>
      <p:sp>
        <p:nvSpPr>
          <p:cNvPr id="88" name="TextBox 59">
            <a:extLst>
              <a:ext uri="{FF2B5EF4-FFF2-40B4-BE49-F238E27FC236}">
                <a16:creationId xmlns:a16="http://schemas.microsoft.com/office/drawing/2014/main" id="{FD48DE5B-F211-B5EC-1233-98919E4B57DE}"/>
              </a:ext>
            </a:extLst>
          </p:cNvPr>
          <p:cNvSpPr txBox="1"/>
          <p:nvPr/>
        </p:nvSpPr>
        <p:spPr>
          <a:xfrm>
            <a:off x="2788790" y="5046534"/>
            <a:ext cx="526711" cy="338041"/>
          </a:xfrm>
          <a:prstGeom prst="rect">
            <a:avLst/>
          </a:prstGeom>
          <a:noFill/>
        </p:spPr>
        <p:txBody>
          <a:bodyPr wrap="square" rtlCol="0">
            <a:spAutoFit/>
          </a:bodyPr>
          <a:lstStyle/>
          <a:p>
            <a:pPr marL="0" marR="0">
              <a:lnSpc>
                <a:spcPct val="107000"/>
              </a:lnSpc>
              <a:spcBef>
                <a:spcPts val="0"/>
              </a:spcBef>
              <a:spcAft>
                <a:spcPts val="800"/>
              </a:spcAft>
            </a:pPr>
            <a:r>
              <a:rPr lang="en-US" sz="1600" i="1" kern="12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T</a:t>
            </a:r>
            <a:r>
              <a:rPr lang="en-US" sz="1600" kern="1200" baseline="-25000" dirty="0">
                <a:solidFill>
                  <a:srgbClr val="00B050"/>
                </a:solidFill>
                <a:effectLst/>
                <a:latin typeface="Times New Roman" panose="02020603050405020304" pitchFamily="18" charset="0"/>
                <a:ea typeface="Calibri" panose="020F0502020204030204" pitchFamily="34" charset="0"/>
                <a:cs typeface="Arial" panose="020B0604020202020204" pitchFamily="34" charset="0"/>
              </a:rPr>
              <a:t>11</a:t>
            </a:r>
            <a:endParaRPr lang="en-US" sz="1600" baseline="-25000" dirty="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89" name="Arc 88">
            <a:extLst>
              <a:ext uri="{FF2B5EF4-FFF2-40B4-BE49-F238E27FC236}">
                <a16:creationId xmlns:a16="http://schemas.microsoft.com/office/drawing/2014/main" id="{5DF6F62A-FDA6-BF55-7529-A1982F473E3C}"/>
              </a:ext>
            </a:extLst>
          </p:cNvPr>
          <p:cNvSpPr>
            <a:spLocks noChangeAspect="1"/>
          </p:cNvSpPr>
          <p:nvPr/>
        </p:nvSpPr>
        <p:spPr>
          <a:xfrm rot="10800000" flipH="1" flipV="1">
            <a:off x="1587539" y="4218679"/>
            <a:ext cx="1280160" cy="1280160"/>
          </a:xfrm>
          <a:prstGeom prst="arc">
            <a:avLst>
              <a:gd name="adj1" fmla="val 20981765"/>
              <a:gd name="adj2" fmla="val 3138821"/>
            </a:avLst>
          </a:prstGeom>
          <a:noFill/>
          <a:ln w="28575" cap="flat" cmpd="sng" algn="ctr">
            <a:solidFill>
              <a:srgbClr val="00B050"/>
            </a:solidFill>
            <a:prstDash val="solid"/>
            <a:miter lim="800000"/>
            <a:headEnd type="stealth" w="med" len="lg"/>
            <a:tailEnd type="none" w="med" len="lg"/>
          </a:ln>
          <a:effectLst/>
        </p:spPr>
        <p:txBody>
          <a:bodyPr rtlCol="0" anchor="ctr"/>
          <a:lstStyle/>
          <a:p>
            <a:endParaRPr lang="en-US"/>
          </a:p>
        </p:txBody>
      </p:sp>
      <p:sp>
        <p:nvSpPr>
          <p:cNvPr id="90" name="TextBox 59">
            <a:extLst>
              <a:ext uri="{FF2B5EF4-FFF2-40B4-BE49-F238E27FC236}">
                <a16:creationId xmlns:a16="http://schemas.microsoft.com/office/drawing/2014/main" id="{4CF98EE8-C85D-F67C-9D3B-9D2F1BCEED22}"/>
              </a:ext>
            </a:extLst>
          </p:cNvPr>
          <p:cNvSpPr txBox="1"/>
          <p:nvPr/>
        </p:nvSpPr>
        <p:spPr>
          <a:xfrm>
            <a:off x="2811131" y="4269925"/>
            <a:ext cx="448115" cy="338554"/>
          </a:xfrm>
          <a:prstGeom prst="rect">
            <a:avLst/>
          </a:prstGeom>
          <a:noFill/>
        </p:spPr>
        <p:txBody>
          <a:bodyPr wrap="square" rtlCol="0">
            <a:spAutoFit/>
          </a:bodyPr>
          <a:lstStyle/>
          <a:p>
            <a:pPr algn="ctr">
              <a:defRPr/>
            </a:pPr>
            <a:r>
              <a:rPr lang="en-US" sz="1600" i="1" kern="12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t>
            </a:r>
            <a:r>
              <a:rPr lang="en-US" sz="1600" kern="1200" baseline="-25000" dirty="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12</a:t>
            </a:r>
            <a:endParaRPr kumimoji="0" lang="en-US" sz="1400" b="0" u="none" strike="noStrike" kern="1200" cap="none" spc="0" normalizeH="0" noProof="0" dirty="0">
              <a:ln>
                <a:noFill/>
              </a:ln>
              <a:solidFill>
                <a:srgbClr val="7030A0"/>
              </a:solidFill>
              <a:effectLst/>
              <a:uLnTx/>
              <a:uFillTx/>
              <a:latin typeface="Calibri"/>
              <a:ea typeface="+mn-ea"/>
              <a:cs typeface="+mn-cs"/>
            </a:endParaRPr>
          </a:p>
        </p:txBody>
      </p:sp>
      <p:sp>
        <p:nvSpPr>
          <p:cNvPr id="57" name="TextBox 56">
            <a:extLst>
              <a:ext uri="{FF2B5EF4-FFF2-40B4-BE49-F238E27FC236}">
                <a16:creationId xmlns:a16="http://schemas.microsoft.com/office/drawing/2014/main" id="{0CB997CB-510C-0E7E-FDE0-3A6AF379C796}"/>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sp>
        <p:nvSpPr>
          <p:cNvPr id="58" name="TextBox 59">
            <a:extLst>
              <a:ext uri="{FF2B5EF4-FFF2-40B4-BE49-F238E27FC236}">
                <a16:creationId xmlns:a16="http://schemas.microsoft.com/office/drawing/2014/main" id="{887878B3-7288-CDEE-11CF-D83992B3BD87}"/>
              </a:ext>
            </a:extLst>
          </p:cNvPr>
          <p:cNvSpPr txBox="1"/>
          <p:nvPr/>
        </p:nvSpPr>
        <p:spPr>
          <a:xfrm>
            <a:off x="4901397" y="683668"/>
            <a:ext cx="7006511" cy="461665"/>
          </a:xfrm>
          <a:prstGeom prst="rect">
            <a:avLst/>
          </a:prstGeom>
          <a:noFill/>
          <a:ln>
            <a:solidFill>
              <a:srgbClr val="0AB3F1"/>
            </a:solidFill>
          </a:ln>
        </p:spPr>
        <p:txBody>
          <a:bodyPr wrap="square" rtlCol="0">
            <a:spAutoFit/>
          </a:bodyPr>
          <a:lstStyle/>
          <a:p>
            <a:pPr algn="ctr">
              <a:defRPr/>
            </a:pPr>
            <a:r>
              <a:rPr lang="en-US" sz="1200" b="1" kern="1200" dirty="0">
                <a:effectLst/>
                <a:latin typeface="Times New Roman" panose="02020603050405020304" pitchFamily="18" charset="0"/>
                <a:ea typeface="Calibri" panose="020F0502020204030204" pitchFamily="34" charset="0"/>
                <a:cs typeface="Arial" panose="020B0604020202020204" pitchFamily="34" charset="0"/>
              </a:rPr>
              <a:t>For these questions the </a:t>
            </a:r>
            <a:r>
              <a:rPr lang="en-US" sz="1200" b="1" kern="1200" dirty="0">
                <a:solidFill>
                  <a:srgbClr val="FF0000"/>
                </a:solidFill>
                <a:effectLst/>
                <a:latin typeface="Times New Roman" panose="02020603050405020304" pitchFamily="18" charset="0"/>
                <a:ea typeface="Calibri" panose="020F0502020204030204" pitchFamily="34" charset="0"/>
                <a:cs typeface="Arial" panose="020B0604020202020204" pitchFamily="34" charset="0"/>
              </a:rPr>
              <a:t>values</a:t>
            </a:r>
            <a:r>
              <a:rPr lang="en-US" sz="1200" b="1" kern="1200" dirty="0">
                <a:effectLst/>
                <a:latin typeface="Times New Roman" panose="02020603050405020304" pitchFamily="18" charset="0"/>
                <a:ea typeface="Calibri" panose="020F0502020204030204" pitchFamily="34" charset="0"/>
                <a:cs typeface="Arial" panose="020B0604020202020204" pitchFamily="34" charset="0"/>
              </a:rPr>
              <a:t> of resistances, given in Table 1 of O'Neill‒Majumdar (1970) ZAMP paper, are needed for the cases where the interaction forces/torques are in opposite directions.</a:t>
            </a:r>
            <a:endParaRPr kumimoji="0" lang="en-US" sz="1200" b="1" u="none" strike="noStrike" kern="1200" cap="none" spc="0" normalizeH="0" noProof="0" dirty="0">
              <a:ln>
                <a:noFill/>
              </a:ln>
              <a:effectLst/>
              <a:uLnTx/>
              <a:uFillTx/>
              <a:latin typeface="Calibri"/>
              <a:ea typeface="+mn-ea"/>
              <a:cs typeface="+mn-cs"/>
            </a:endParaRPr>
          </a:p>
        </p:txBody>
      </p:sp>
      <p:sp>
        <p:nvSpPr>
          <p:cNvPr id="62" name="TextBox 59">
            <a:extLst>
              <a:ext uri="{FF2B5EF4-FFF2-40B4-BE49-F238E27FC236}">
                <a16:creationId xmlns:a16="http://schemas.microsoft.com/office/drawing/2014/main" id="{786D0F80-C008-5895-BBB5-6648785A0D6D}"/>
              </a:ext>
            </a:extLst>
          </p:cNvPr>
          <p:cNvSpPr txBox="1"/>
          <p:nvPr/>
        </p:nvSpPr>
        <p:spPr>
          <a:xfrm>
            <a:off x="8949275" y="5758874"/>
            <a:ext cx="2958633" cy="856068"/>
          </a:xfrm>
          <a:prstGeom prst="rect">
            <a:avLst/>
          </a:prstGeom>
          <a:noFill/>
          <a:ln>
            <a:solidFill>
              <a:schemeClr val="bg1">
                <a:lumMod val="65000"/>
              </a:schemeClr>
            </a:solidFill>
          </a:ln>
        </p:spPr>
        <p:txBody>
          <a:bodyPr wrap="square" rtlCol="0">
            <a:spAutoFit/>
          </a:bodyPr>
          <a:lstStyle/>
          <a:p>
            <a:pPr marL="0" marR="0" algn="ctr">
              <a:lnSpc>
                <a:spcPct val="107000"/>
              </a:lnSpc>
              <a:spcBef>
                <a:spcPts val="0"/>
              </a:spcBef>
              <a:spcAft>
                <a:spcPts val="800"/>
              </a:spcAft>
            </a:pP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Hint: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a:t>
            </a:r>
            <a:br>
              <a:rPr lang="en-US" sz="2400" baseline="-25000" dirty="0">
                <a:solidFill>
                  <a:srgbClr val="000000"/>
                </a:solidFill>
                <a:latin typeface="Times New Roman" panose="02020603050405020304" pitchFamily="18" charset="0"/>
                <a:ea typeface="Calibri" panose="020F0502020204030204" pitchFamily="34" charset="0"/>
                <a:cs typeface="Arial" panose="020B0604020202020204" pitchFamily="34" charset="0"/>
              </a:rPr>
            </a:b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&amp;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11</a:t>
            </a:r>
            <a:r>
              <a:rPr lang="en-US" sz="2400"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2400" i="1" kern="12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a:t>
            </a:r>
            <a:r>
              <a:rPr lang="en-US" sz="2400" kern="1200" baseline="-25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12 </a:t>
            </a:r>
            <a:endParaRPr lang="en-US" sz="2400" baseline="-25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2653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909E9DFD-E0B1-4E90-9193-357E91B83EFD}"/>
              </a:ext>
            </a:extLst>
          </p:cNvPr>
          <p:cNvSpPr txBox="1"/>
          <p:nvPr/>
        </p:nvSpPr>
        <p:spPr>
          <a:xfrm>
            <a:off x="418429" y="782895"/>
            <a:ext cx="10856521" cy="461665"/>
          </a:xfrm>
          <a:prstGeom prst="rect">
            <a:avLst/>
          </a:prstGeom>
          <a:noFill/>
        </p:spPr>
        <p:txBody>
          <a:bodyPr wrap="square">
            <a:spAutoFit/>
          </a:bodyPr>
          <a:lstStyle/>
          <a:p>
            <a:r>
              <a:rPr lang="en-US" sz="2400" b="1" dirty="0">
                <a:solidFill>
                  <a:prstClr val="black"/>
                </a:solidFill>
                <a:latin typeface="Times New Roman" panose="02020603050405020304" pitchFamily="18" charset="0"/>
                <a:cs typeface="Times New Roman" panose="02020603050405020304" pitchFamily="18" charset="0"/>
              </a:rPr>
              <a:t>Particle‒particle interaction normal to their line of centers: rotation</a:t>
            </a:r>
          </a:p>
        </p:txBody>
      </p:sp>
      <p:sp>
        <p:nvSpPr>
          <p:cNvPr id="57" name="TextBox 56">
            <a:extLst>
              <a:ext uri="{FF2B5EF4-FFF2-40B4-BE49-F238E27FC236}">
                <a16:creationId xmlns:a16="http://schemas.microsoft.com/office/drawing/2014/main" id="{0CB997CB-510C-0E7E-FDE0-3A6AF379C796}"/>
              </a:ext>
            </a:extLst>
          </p:cNvPr>
          <p:cNvSpPr txBox="1"/>
          <p:nvPr/>
        </p:nvSpPr>
        <p:spPr>
          <a:xfrm>
            <a:off x="822960" y="198120"/>
            <a:ext cx="10546080" cy="584775"/>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Interaction in Stokes regime</a:t>
            </a:r>
          </a:p>
        </p:txBody>
      </p:sp>
      <p:pic>
        <p:nvPicPr>
          <p:cNvPr id="2" name="Picture 1">
            <a:extLst>
              <a:ext uri="{FF2B5EF4-FFF2-40B4-BE49-F238E27FC236}">
                <a16:creationId xmlns:a16="http://schemas.microsoft.com/office/drawing/2014/main" id="{31AEED72-AAD9-CE09-239A-C10A3F3654CF}"/>
              </a:ext>
            </a:extLst>
          </p:cNvPr>
          <p:cNvPicPr>
            <a:picLocks noChangeAspect="1"/>
          </p:cNvPicPr>
          <p:nvPr/>
        </p:nvPicPr>
        <p:blipFill>
          <a:blip r:embed="rId3"/>
          <a:stretch>
            <a:fillRect/>
          </a:stretch>
        </p:blipFill>
        <p:spPr>
          <a:xfrm>
            <a:off x="1066800" y="1674766"/>
            <a:ext cx="10058400" cy="5183234"/>
          </a:xfrm>
          <a:prstGeom prst="rect">
            <a:avLst/>
          </a:prstGeom>
        </p:spPr>
      </p:pic>
    </p:spTree>
    <p:extLst>
      <p:ext uri="{BB962C8B-B14F-4D97-AF65-F5344CB8AC3E}">
        <p14:creationId xmlns:p14="http://schemas.microsoft.com/office/powerpoint/2010/main" val="1062675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12416</TotalTime>
  <Words>1194</Words>
  <Application>Microsoft Office PowerPoint</Application>
  <PresentationFormat>Widescreen</PresentationFormat>
  <Paragraphs>160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 Ababaei</dc:creator>
  <cp:lastModifiedBy>Ahmad Ababaei</cp:lastModifiedBy>
  <cp:revision>448</cp:revision>
  <dcterms:created xsi:type="dcterms:W3CDTF">2019-12-15T09:53:16Z</dcterms:created>
  <dcterms:modified xsi:type="dcterms:W3CDTF">2022-07-11T11:47:34Z</dcterms:modified>
</cp:coreProperties>
</file>