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4" r:id="rId2"/>
    <p:sldId id="349" r:id="rId3"/>
    <p:sldId id="345" r:id="rId4"/>
    <p:sldId id="346" r:id="rId5"/>
    <p:sldId id="347" r:id="rId6"/>
    <p:sldId id="348" r:id="rId7"/>
    <p:sldId id="35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FFF"/>
    <a:srgbClr val="0000FF"/>
    <a:srgbClr val="13D413"/>
    <a:srgbClr val="69E669"/>
    <a:srgbClr val="FF66FF"/>
    <a:srgbClr val="FF99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0207" autoAdjust="0"/>
  </p:normalViewPr>
  <p:slideViewPr>
    <p:cSldViewPr snapToGrid="0">
      <p:cViewPr varScale="1">
        <p:scale>
          <a:sx n="98" d="100"/>
          <a:sy n="98" d="100"/>
        </p:scale>
        <p:origin x="221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401EB-DD15-45F1-98C2-C61005BCBDBB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3798C-5C23-4F3E-9AD2-2E08771EC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2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3798C-5C23-4F3E-9AD2-2E08771ECB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53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3798C-5C23-4F3E-9AD2-2E08771ECB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7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3798C-5C23-4F3E-9AD2-2E08771ECB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88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3798C-5C23-4F3E-9AD2-2E08771ECB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80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3798C-5C23-4F3E-9AD2-2E08771ECB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5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3798C-5C23-4F3E-9AD2-2E08771ECB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07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C3798C-5C23-4F3E-9AD2-2E08771ECB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58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BD64-9FC9-4A89-B113-6AD0C79E84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87BA1-17E2-41AC-99F5-9D60E4236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949AC-AD85-4D87-942B-CBFF3D4F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6472-0E99-44CB-AD71-44DF0884EFD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27E33-FEA2-4F97-A247-95738218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E5893-3E3F-4382-AD80-1913214C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B071-5209-4FC6-849B-BDC6BB42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6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E9CB-E288-4F6F-A4EB-A679226B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FEE9C-A310-4179-8354-17A7DCF81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6A70-C9C4-46CD-AAF5-1B8FBBD2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6472-0E99-44CB-AD71-44DF0884EFD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F1B4-E66A-4439-A3B4-ED54096F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DBB7-03E3-4AFB-972F-3E4EC39C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B071-5209-4FC6-849B-BDC6BB42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0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1555-9250-4D0B-8F86-5DA2C8AFB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F28D1-A4DB-45E3-975F-79CF46007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5FAA7-B61E-4EA6-881F-2F023E9E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6472-0E99-44CB-AD71-44DF0884EFD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C0EB-E3C5-493D-94BE-D08E1DA4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3A07A-20E1-4000-9ABC-E8272F69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B071-5209-4FC6-849B-BDC6BB42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8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14F9-05DF-4140-B44E-6CD7FA93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42B5-FE6E-431F-BD7E-230AE32E7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E35EC-C0DE-4D57-BD21-790005F3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6472-0E99-44CB-AD71-44DF0884EFD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D7CF0-33F6-43AD-8087-3D9BECBB1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B91A-30F1-4346-B3EC-B34089D9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B071-5209-4FC6-849B-BDC6BB42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4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4135-6B04-48BF-B830-42E0C8F1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E0D70-74CF-4200-85D9-52926843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B3055-1F99-4801-990F-F322356E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6472-0E99-44CB-AD71-44DF0884EFD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5602-8EA8-4055-B259-F7DE7D72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8B144-52BC-4A1B-B883-D3420849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B071-5209-4FC6-849B-BDC6BB42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7CF5-8DCE-4EF2-A0D4-E87AC788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CD82A-F9B9-4D87-9F3F-CF6DC6F45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6D3C5-3BBD-4020-BF92-FB4788109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5512C-D588-4CA5-9D3B-C0890C7E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6472-0E99-44CB-AD71-44DF0884EFD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AE643-4DC5-49F0-BBF8-04250C146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E87A0-1263-4040-9506-D1C7FDF4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B071-5209-4FC6-849B-BDC6BB42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0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77C2-C861-415C-82DE-A55B6385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1F993-3423-4DBC-90B6-1971148B6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0EB4-238F-4E4B-AE96-6B2D68091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E93B3E-5DC2-4BFF-90B6-27F8071D3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CDE7C-DAB7-4847-BE60-E5E90FA4C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5FBCE-F103-424A-A38B-3FD587CA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6472-0E99-44CB-AD71-44DF0884EFD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5957B-C52F-4C63-ACFB-9F70DFDF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D7F2F-DE32-4D9A-8757-8E918BFC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B071-5209-4FC6-849B-BDC6BB42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F606-662A-4C2E-8C8B-966CD13B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B186B-F931-47A4-B529-F702AF2E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6472-0E99-44CB-AD71-44DF0884EFD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5432B-570E-49B6-969E-D2C6080B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F82BB-A7F0-4840-9BAF-CE6762F8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B071-5209-4FC6-849B-BDC6BB42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5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F7FE5-CB63-4C1F-ACC3-D12BD1823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6472-0E99-44CB-AD71-44DF0884EFD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6AED3-F928-42BA-B362-1A0C8A09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94053-63F3-447A-A503-A1A086C4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B071-5209-4FC6-849B-BDC6BB42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8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DEBF-EC6E-4AB9-B927-9014E90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F79F-E5D8-4C64-9998-7CE0B3CA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490C1-6D98-466D-A645-7313BB331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9C65B-30C6-4480-AFFD-2FFF1DB0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6472-0E99-44CB-AD71-44DF0884EFD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7E224-2B2F-43F9-9AD6-61B0A8262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B9ADF-3EEE-4AA7-B777-DB4F857F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B071-5209-4FC6-849B-BDC6BB42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8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281A-B002-4345-A7FE-875EC6C0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DB674-70D5-4B9E-AA18-507B4DBC8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BFCC1-DF45-42B6-BC80-FECC2F7E8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D1526-D2AA-4EF3-A908-0E0F65EB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6472-0E99-44CB-AD71-44DF0884EFD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D9E9E-2AA9-4AB4-A969-9BC8205C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A9A2C-8754-4B53-8D53-4D60B67B6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0B071-5209-4FC6-849B-BDC6BB42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A0D3E9-64BA-4463-BA40-2CB1E79C9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7908A-D7B8-46E5-8DE6-74CA916AB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43A3-C9A3-4CCE-92CF-409E7973A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A6472-0E99-44CB-AD71-44DF0884EFD0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61D0-5EFD-431F-AC11-1B7A447C9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9676-C34B-4184-9437-11C5F2861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B071-5209-4FC6-849B-BDC6BB429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hmad.ababaei@imgw.p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09E9DFD-E0B1-4E90-9193-357E91B83EFD}"/>
              </a:ext>
            </a:extLst>
          </p:cNvPr>
          <p:cNvSpPr txBox="1"/>
          <p:nvPr/>
        </p:nvSpPr>
        <p:spPr>
          <a:xfrm>
            <a:off x="418430" y="782895"/>
            <a:ext cx="25942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assumptions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6EC03BB-5C1D-4176-A848-3CCCB1387D82}"/>
              </a:ext>
            </a:extLst>
          </p:cNvPr>
          <p:cNvSpPr txBox="1"/>
          <p:nvPr/>
        </p:nvSpPr>
        <p:spPr>
          <a:xfrm>
            <a:off x="822960" y="198120"/>
            <a:ext cx="105460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in Stokes regime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F086EB-963C-4210-941F-697C8E92F37C}"/>
              </a:ext>
            </a:extLst>
          </p:cNvPr>
          <p:cNvSpPr txBox="1"/>
          <p:nvPr/>
        </p:nvSpPr>
        <p:spPr>
          <a:xfrm>
            <a:off x="418429" y="1560937"/>
            <a:ext cx="9970171" cy="4402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Stokes regime (</a:t>
            </a:r>
            <a:r>
              <a:rPr lang="en-U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/D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0):</a:t>
            </a:r>
          </a:p>
          <a:p>
            <a:pPr marL="914400" indent="-342900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Inertial advection terms in N‒S (</a:t>
            </a:r>
            <a:r>
              <a:rPr 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v·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∇</a:t>
            </a:r>
            <a:r>
              <a:rPr 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are negligible compared with viscous terms</a:t>
            </a:r>
          </a:p>
          <a:p>
            <a:pPr marL="914400" indent="-342900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Inertial time-dependent term in N‒S (∂</a:t>
            </a:r>
            <a:r>
              <a:rPr 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/∂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negligible compared with viscous terms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domain is of an unbounded size:</a:t>
            </a:r>
          </a:p>
          <a:p>
            <a:pPr marL="914400" indent="-342900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semi-infinite for particle‒wall interaction</a:t>
            </a:r>
          </a:p>
          <a:p>
            <a:pPr marL="914400" indent="-342900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for particle‒particle interaction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surrounding incompressible viscous flow is quiescent at infinity: large distances from the particle(s)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E51DD-8934-1FCF-A5B7-05A80B114C4E}"/>
              </a:ext>
            </a:extLst>
          </p:cNvPr>
          <p:cNvSpPr txBox="1"/>
          <p:nvPr/>
        </p:nvSpPr>
        <p:spPr>
          <a:xfrm>
            <a:off x="1871784" y="6334780"/>
            <a:ext cx="84484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Note: These are some stuff from a report I wrote on hydrodynamic interaction between two rigid spherical particles. There can be errors/mistakes/exception cases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here. (let me know if you found one: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ahmad.ababaei@imgw.pl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33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09E9DFD-E0B1-4E90-9193-357E91B83EFD}"/>
              </a:ext>
            </a:extLst>
          </p:cNvPr>
          <p:cNvSpPr txBox="1"/>
          <p:nvPr/>
        </p:nvSpPr>
        <p:spPr>
          <a:xfrm>
            <a:off x="418430" y="782895"/>
            <a:ext cx="4340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Particle‒wall interaction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E6EF1F-D87E-4D04-BBD8-9EFDA990C3A5}"/>
              </a:ext>
            </a:extLst>
          </p:cNvPr>
          <p:cNvGrpSpPr/>
          <p:nvPr/>
        </p:nvGrpSpPr>
        <p:grpSpPr>
          <a:xfrm>
            <a:off x="1698078" y="1582467"/>
            <a:ext cx="3189895" cy="2286000"/>
            <a:chOff x="979599" y="2282013"/>
            <a:chExt cx="3189895" cy="228600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0F701CB-8A24-4984-AFCC-D428C16AF2C3}"/>
                </a:ext>
              </a:extLst>
            </p:cNvPr>
            <p:cNvSpPr txBox="1"/>
            <p:nvPr/>
          </p:nvSpPr>
          <p:spPr>
            <a:xfrm>
              <a:off x="979599" y="2283678"/>
              <a:ext cx="9575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I</a:t>
              </a:r>
            </a:p>
          </p:txBody>
        </p:sp>
        <p:sp>
          <p:nvSpPr>
            <p:cNvPr id="36" name="TextBox 59">
              <a:extLst>
                <a:ext uri="{FF2B5EF4-FFF2-40B4-BE49-F238E27FC236}">
                  <a16:creationId xmlns:a16="http://schemas.microsoft.com/office/drawing/2014/main" id="{00BED633-8F7E-4B58-AA44-DBEA80DB5FC2}"/>
                </a:ext>
              </a:extLst>
            </p:cNvPr>
            <p:cNvSpPr txBox="1"/>
            <p:nvPr/>
          </p:nvSpPr>
          <p:spPr>
            <a:xfrm>
              <a:off x="3249148" y="2956029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V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9F015AE-B597-4C85-8A91-0957B57E3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3744" y="2875466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AC139E-2BB3-4F93-ACAE-3F79866EDFE5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2857353" y="3424106"/>
              <a:ext cx="7315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8503A2-4E69-4A11-BE0A-D66E3683153E}"/>
                </a:ext>
              </a:extLst>
            </p:cNvPr>
            <p:cNvSpPr/>
            <p:nvPr/>
          </p:nvSpPr>
          <p:spPr>
            <a:xfrm>
              <a:off x="4123775" y="2282013"/>
              <a:ext cx="45719" cy="2286000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59">
              <a:extLst>
                <a:ext uri="{FF2B5EF4-FFF2-40B4-BE49-F238E27FC236}">
                  <a16:creationId xmlns:a16="http://schemas.microsoft.com/office/drawing/2014/main" id="{7894B944-C1EE-48A0-8641-C415F43ED863}"/>
                </a:ext>
              </a:extLst>
            </p:cNvPr>
            <p:cNvSpPr txBox="1"/>
            <p:nvPr/>
          </p:nvSpPr>
          <p:spPr>
            <a:xfrm>
              <a:off x="2003774" y="3437454"/>
              <a:ext cx="563547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</a:t>
              </a:r>
              <a:r>
                <a:rPr lang="en-US" sz="8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kern="120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I</a:t>
              </a:r>
              <a:endPara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EA264B-6296-4F23-8247-F522BE1621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9646" y="3437454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4B2828-4D4C-4064-BF73-0D165F596B50}"/>
              </a:ext>
            </a:extLst>
          </p:cNvPr>
          <p:cNvGrpSpPr/>
          <p:nvPr/>
        </p:nvGrpSpPr>
        <p:grpSpPr>
          <a:xfrm>
            <a:off x="1698078" y="3940181"/>
            <a:ext cx="3189895" cy="2374117"/>
            <a:chOff x="979599" y="2193896"/>
            <a:chExt cx="3189895" cy="237411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7D90D49-5B4A-4B45-97E3-61BCD44AA724}"/>
                </a:ext>
              </a:extLst>
            </p:cNvPr>
            <p:cNvSpPr txBox="1"/>
            <p:nvPr/>
          </p:nvSpPr>
          <p:spPr>
            <a:xfrm>
              <a:off x="979599" y="2193896"/>
              <a:ext cx="11436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II</a:t>
              </a:r>
            </a:p>
          </p:txBody>
        </p:sp>
        <p:sp>
          <p:nvSpPr>
            <p:cNvPr id="79" name="TextBox 59">
              <a:extLst>
                <a:ext uri="{FF2B5EF4-FFF2-40B4-BE49-F238E27FC236}">
                  <a16:creationId xmlns:a16="http://schemas.microsoft.com/office/drawing/2014/main" id="{53614114-DA9F-4ECB-8DC5-9DBA719F8137}"/>
                </a:ext>
              </a:extLst>
            </p:cNvPr>
            <p:cNvSpPr txBox="1"/>
            <p:nvPr/>
          </p:nvSpPr>
          <p:spPr>
            <a:xfrm>
              <a:off x="985790" y="2978889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V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A5D69BF-D03F-4EB4-B6CC-A370095620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3744" y="2875466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DF63741-F3B3-4DD5-8F00-6D0D30ABB57A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 flipH="1">
              <a:off x="982224" y="3446966"/>
              <a:ext cx="7315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B5941C5-475A-44E8-BF96-3FCE8E3427F8}"/>
                </a:ext>
              </a:extLst>
            </p:cNvPr>
            <p:cNvSpPr/>
            <p:nvPr/>
          </p:nvSpPr>
          <p:spPr>
            <a:xfrm>
              <a:off x="4123775" y="2282013"/>
              <a:ext cx="45719" cy="2286000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59">
              <a:extLst>
                <a:ext uri="{FF2B5EF4-FFF2-40B4-BE49-F238E27FC236}">
                  <a16:creationId xmlns:a16="http://schemas.microsoft.com/office/drawing/2014/main" id="{3E1482F0-0F40-4D92-80DA-618D58CCA58E}"/>
                </a:ext>
              </a:extLst>
            </p:cNvPr>
            <p:cNvSpPr txBox="1"/>
            <p:nvPr/>
          </p:nvSpPr>
          <p:spPr>
            <a:xfrm>
              <a:off x="2003774" y="3437454"/>
              <a:ext cx="563547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</a:t>
              </a:r>
              <a:r>
                <a:rPr lang="en-US" sz="8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kern="1200" baseline="30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II</a:t>
              </a:r>
              <a:endParaRPr lang="en-US" sz="24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AD359ED-39CE-494D-A143-23485CDE7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9646" y="3437454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59">
            <a:extLst>
              <a:ext uri="{FF2B5EF4-FFF2-40B4-BE49-F238E27FC236}">
                <a16:creationId xmlns:a16="http://schemas.microsoft.com/office/drawing/2014/main" id="{85462DEA-C0F5-4A33-BDFB-38DB7336D241}"/>
              </a:ext>
            </a:extLst>
          </p:cNvPr>
          <p:cNvSpPr txBox="1"/>
          <p:nvPr/>
        </p:nvSpPr>
        <p:spPr>
          <a:xfrm>
            <a:off x="6408219" y="2966553"/>
            <a:ext cx="34937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</a:t>
            </a:r>
            <a:r>
              <a:rPr lang="en-US" sz="32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|F</a:t>
            </a:r>
            <a:r>
              <a:rPr lang="en-US" sz="10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kern="12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  </a:t>
            </a:r>
            <a:r>
              <a:rPr lang="en-US" sz="5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□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|F</a:t>
            </a:r>
            <a:r>
              <a:rPr lang="en-US" sz="10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kern="12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II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</a:t>
            </a:r>
            <a:b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a) &gt;    b) =   c) &lt;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C6D8E9-3B75-4E9D-92C1-2FD0A542AA6B}"/>
              </a:ext>
            </a:extLst>
          </p:cNvPr>
          <p:cNvCxnSpPr/>
          <p:nvPr/>
        </p:nvCxnSpPr>
        <p:spPr>
          <a:xfrm flipH="1">
            <a:off x="1363372" y="3945469"/>
            <a:ext cx="412923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8434E624-45CA-453E-8034-F867D91A1FA4}"/>
              </a:ext>
            </a:extLst>
          </p:cNvPr>
          <p:cNvSpPr txBox="1"/>
          <p:nvPr/>
        </p:nvSpPr>
        <p:spPr>
          <a:xfrm>
            <a:off x="1337338" y="5880731"/>
            <a:ext cx="3318774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to the wall is the same in both cases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85A8A68-487B-4B98-9FE0-7E0DBEF84C96}"/>
              </a:ext>
            </a:extLst>
          </p:cNvPr>
          <p:cNvSpPr txBox="1"/>
          <p:nvPr/>
        </p:nvSpPr>
        <p:spPr>
          <a:xfrm>
            <a:off x="5944958" y="4933754"/>
            <a:ext cx="442029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Q1: The magnitude of the drag force in which case is larger?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A306E3-BC5F-4A72-A411-B2C99CF903E0}"/>
              </a:ext>
            </a:extLst>
          </p:cNvPr>
          <p:cNvSpPr txBox="1"/>
          <p:nvPr/>
        </p:nvSpPr>
        <p:spPr>
          <a:xfrm>
            <a:off x="5944958" y="1582467"/>
            <a:ext cx="4420298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particle moving towards or away from an infinite rigid plane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DB2EEA-F57C-A1C9-B7AB-1C6A4B1642C9}"/>
              </a:ext>
            </a:extLst>
          </p:cNvPr>
          <p:cNvSpPr txBox="1"/>
          <p:nvPr/>
        </p:nvSpPr>
        <p:spPr>
          <a:xfrm>
            <a:off x="822960" y="198120"/>
            <a:ext cx="105460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in Stokes regime</a:t>
            </a:r>
          </a:p>
        </p:txBody>
      </p:sp>
    </p:spTree>
    <p:extLst>
      <p:ext uri="{BB962C8B-B14F-4D97-AF65-F5344CB8AC3E}">
        <p14:creationId xmlns:p14="http://schemas.microsoft.com/office/powerpoint/2010/main" val="276897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09E9DFD-E0B1-4E90-9193-357E91B83EFD}"/>
              </a:ext>
            </a:extLst>
          </p:cNvPr>
          <p:cNvSpPr txBox="1"/>
          <p:nvPr/>
        </p:nvSpPr>
        <p:spPr>
          <a:xfrm>
            <a:off x="418430" y="782895"/>
            <a:ext cx="4340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Particle‒wall interaction</a:t>
            </a:r>
          </a:p>
        </p:txBody>
      </p:sp>
      <p:sp>
        <p:nvSpPr>
          <p:cNvPr id="97" name="TextBox 59">
            <a:extLst>
              <a:ext uri="{FF2B5EF4-FFF2-40B4-BE49-F238E27FC236}">
                <a16:creationId xmlns:a16="http://schemas.microsoft.com/office/drawing/2014/main" id="{85462DEA-C0F5-4A33-BDFB-38DB7336D241}"/>
              </a:ext>
            </a:extLst>
          </p:cNvPr>
          <p:cNvSpPr txBox="1"/>
          <p:nvPr/>
        </p:nvSpPr>
        <p:spPr>
          <a:xfrm>
            <a:off x="5824627" y="2244060"/>
            <a:ext cx="46572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</a:t>
            </a:r>
            <a:r>
              <a:rPr lang="en-US" sz="32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a) upwards ↑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	b) downwards ↓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Q3: </a:t>
            </a:r>
            <a:r>
              <a:rPr lang="en-US" sz="32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a) CW ↻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	b) CCW ↺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96C72C-D467-47B8-AA61-A93EA6859782}"/>
              </a:ext>
            </a:extLst>
          </p:cNvPr>
          <p:cNvGrpSpPr/>
          <p:nvPr/>
        </p:nvGrpSpPr>
        <p:grpSpPr>
          <a:xfrm>
            <a:off x="1917811" y="2294371"/>
            <a:ext cx="2569168" cy="2391844"/>
            <a:chOff x="406644" y="1534464"/>
            <a:chExt cx="2569168" cy="2391844"/>
          </a:xfrm>
        </p:grpSpPr>
        <p:sp>
          <p:nvSpPr>
            <p:cNvPr id="36" name="TextBox 59">
              <a:extLst>
                <a:ext uri="{FF2B5EF4-FFF2-40B4-BE49-F238E27FC236}">
                  <a16:creationId xmlns:a16="http://schemas.microsoft.com/office/drawing/2014/main" id="{00BED633-8F7E-4B58-AA44-DBEA80DB5FC2}"/>
                </a:ext>
              </a:extLst>
            </p:cNvPr>
            <p:cNvSpPr txBox="1"/>
            <p:nvPr/>
          </p:nvSpPr>
          <p:spPr>
            <a:xfrm>
              <a:off x="1252720" y="1880891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V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9F015AE-B597-4C85-8A91-0957B57E3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86224" y="2714728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AC139E-2BB3-4F93-ACAE-3F79866EDFE5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H="1" flipV="1">
              <a:off x="1741101" y="1983208"/>
              <a:ext cx="0" cy="731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8503A2-4E69-4A11-BE0A-D66E3683153E}"/>
                </a:ext>
              </a:extLst>
            </p:cNvPr>
            <p:cNvSpPr/>
            <p:nvPr/>
          </p:nvSpPr>
          <p:spPr>
            <a:xfrm>
              <a:off x="2930093" y="1534464"/>
              <a:ext cx="45719" cy="2286000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59">
              <a:extLst>
                <a:ext uri="{FF2B5EF4-FFF2-40B4-BE49-F238E27FC236}">
                  <a16:creationId xmlns:a16="http://schemas.microsoft.com/office/drawing/2014/main" id="{7894B944-C1EE-48A0-8641-C415F43ED863}"/>
                </a:ext>
              </a:extLst>
            </p:cNvPr>
            <p:cNvSpPr txBox="1"/>
            <p:nvPr/>
          </p:nvSpPr>
          <p:spPr>
            <a:xfrm>
              <a:off x="1395111" y="3393138"/>
              <a:ext cx="1037209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i="1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EA264B-6296-4F23-8247-F522BE162167}"/>
                </a:ext>
              </a:extLst>
            </p:cNvPr>
            <p:cNvCxnSpPr>
              <a:cxnSpLocks/>
            </p:cNvCxnSpPr>
            <p:nvPr/>
          </p:nvCxnSpPr>
          <p:spPr>
            <a:xfrm>
              <a:off x="1741101" y="301351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76D5970A-B8EB-42B8-AEB5-48EB966DF745}"/>
                </a:ext>
              </a:extLst>
            </p:cNvPr>
            <p:cNvSpPr/>
            <p:nvPr/>
          </p:nvSpPr>
          <p:spPr>
            <a:xfrm>
              <a:off x="1055438" y="2646148"/>
              <a:ext cx="1280160" cy="1280160"/>
            </a:xfrm>
            <a:prstGeom prst="arc">
              <a:avLst>
                <a:gd name="adj1" fmla="val 7979902"/>
                <a:gd name="adj2" fmla="val 13826692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stealth" w="med" len="lg"/>
              <a:tailEnd type="stealth" w="med" len="lg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id="{A2AEE60A-0263-4145-B932-A8E6E4902F5F}"/>
                </a:ext>
              </a:extLst>
            </p:cNvPr>
            <p:cNvSpPr txBox="1"/>
            <p:nvPr/>
          </p:nvSpPr>
          <p:spPr>
            <a:xfrm>
              <a:off x="406644" y="3011908"/>
              <a:ext cx="1037209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T</a:t>
              </a:r>
              <a:r>
                <a:rPr lang="en-US" sz="2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33D55F4-3C68-476D-88EB-41B2CF55125B}"/>
              </a:ext>
            </a:extLst>
          </p:cNvPr>
          <p:cNvSpPr txBox="1"/>
          <p:nvPr/>
        </p:nvSpPr>
        <p:spPr>
          <a:xfrm>
            <a:off x="2746211" y="5349155"/>
            <a:ext cx="6156831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Q2: Will the particle accelerate or decelerate?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Q3: Will the particle start to rotate CW or CCW?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BDFB3F-AD12-4FB6-B5AA-E4CE85C6432C}"/>
              </a:ext>
            </a:extLst>
          </p:cNvPr>
          <p:cNvSpPr txBox="1"/>
          <p:nvPr/>
        </p:nvSpPr>
        <p:spPr>
          <a:xfrm>
            <a:off x="418431" y="1465314"/>
            <a:ext cx="3525056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particle translating along an infinite rigid plane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9810D-1565-9A7F-080E-6746DD663383}"/>
              </a:ext>
            </a:extLst>
          </p:cNvPr>
          <p:cNvSpPr txBox="1"/>
          <p:nvPr/>
        </p:nvSpPr>
        <p:spPr>
          <a:xfrm>
            <a:off x="822960" y="198120"/>
            <a:ext cx="105460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in Stokes regime</a:t>
            </a:r>
          </a:p>
        </p:txBody>
      </p:sp>
    </p:spTree>
    <p:extLst>
      <p:ext uri="{BB962C8B-B14F-4D97-AF65-F5344CB8AC3E}">
        <p14:creationId xmlns:p14="http://schemas.microsoft.com/office/powerpoint/2010/main" val="364845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09E9DFD-E0B1-4E90-9193-357E91B83EFD}"/>
              </a:ext>
            </a:extLst>
          </p:cNvPr>
          <p:cNvSpPr txBox="1"/>
          <p:nvPr/>
        </p:nvSpPr>
        <p:spPr>
          <a:xfrm>
            <a:off x="418430" y="782895"/>
            <a:ext cx="4340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Particle‒wall interaction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4C324-C994-4DDA-ABAF-ED6388211577}"/>
              </a:ext>
            </a:extLst>
          </p:cNvPr>
          <p:cNvGrpSpPr/>
          <p:nvPr/>
        </p:nvGrpSpPr>
        <p:grpSpPr>
          <a:xfrm>
            <a:off x="1917811" y="2294371"/>
            <a:ext cx="2569168" cy="2286000"/>
            <a:chOff x="1917811" y="2294371"/>
            <a:chExt cx="2569168" cy="2286000"/>
          </a:xfrm>
        </p:grpSpPr>
        <p:sp>
          <p:nvSpPr>
            <p:cNvPr id="36" name="TextBox 59">
              <a:extLst>
                <a:ext uri="{FF2B5EF4-FFF2-40B4-BE49-F238E27FC236}">
                  <a16:creationId xmlns:a16="http://schemas.microsoft.com/office/drawing/2014/main" id="{00BED633-8F7E-4B58-AA44-DBEA80DB5FC2}"/>
                </a:ext>
              </a:extLst>
            </p:cNvPr>
            <p:cNvSpPr txBox="1"/>
            <p:nvPr/>
          </p:nvSpPr>
          <p:spPr>
            <a:xfrm>
              <a:off x="3036822" y="2491402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l-GR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Ω</a:t>
              </a:r>
              <a:endPara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9F015AE-B597-4C85-8A91-0957B57E3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97391" y="3089623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8503A2-4E69-4A11-BE0A-D66E3683153E}"/>
                </a:ext>
              </a:extLst>
            </p:cNvPr>
            <p:cNvSpPr/>
            <p:nvPr/>
          </p:nvSpPr>
          <p:spPr>
            <a:xfrm>
              <a:off x="4441260" y="2294371"/>
              <a:ext cx="45719" cy="2286000"/>
            </a:xfrm>
            <a:prstGeom prst="rect">
              <a:avLst/>
            </a:prstGeom>
            <a:pattFill prst="wd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59">
              <a:extLst>
                <a:ext uri="{FF2B5EF4-FFF2-40B4-BE49-F238E27FC236}">
                  <a16:creationId xmlns:a16="http://schemas.microsoft.com/office/drawing/2014/main" id="{7894B944-C1EE-48A0-8641-C415F43ED863}"/>
                </a:ext>
              </a:extLst>
            </p:cNvPr>
            <p:cNvSpPr txBox="1"/>
            <p:nvPr/>
          </p:nvSpPr>
          <p:spPr>
            <a:xfrm>
              <a:off x="2906278" y="3768033"/>
              <a:ext cx="1037209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EA264B-6296-4F23-8247-F522BE162167}"/>
                </a:ext>
              </a:extLst>
            </p:cNvPr>
            <p:cNvCxnSpPr>
              <a:cxnSpLocks/>
            </p:cNvCxnSpPr>
            <p:nvPr/>
          </p:nvCxnSpPr>
          <p:spPr>
            <a:xfrm>
              <a:off x="3252268" y="3388410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76D5970A-B8EB-42B8-AEB5-48EB966DF745}"/>
                </a:ext>
              </a:extLst>
            </p:cNvPr>
            <p:cNvSpPr/>
            <p:nvPr/>
          </p:nvSpPr>
          <p:spPr>
            <a:xfrm>
              <a:off x="2566605" y="3021043"/>
              <a:ext cx="1280160" cy="1280160"/>
            </a:xfrm>
            <a:prstGeom prst="arc">
              <a:avLst>
                <a:gd name="adj1" fmla="val 7979902"/>
                <a:gd name="adj2" fmla="val 13826692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stealth" w="med" len="lg"/>
              <a:tailEnd type="stealth" w="med" len="lg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TextBox 59">
              <a:extLst>
                <a:ext uri="{FF2B5EF4-FFF2-40B4-BE49-F238E27FC236}">
                  <a16:creationId xmlns:a16="http://schemas.microsoft.com/office/drawing/2014/main" id="{A2AEE60A-0263-4145-B932-A8E6E4902F5F}"/>
                </a:ext>
              </a:extLst>
            </p:cNvPr>
            <p:cNvSpPr txBox="1"/>
            <p:nvPr/>
          </p:nvSpPr>
          <p:spPr>
            <a:xfrm>
              <a:off x="1917811" y="3386803"/>
              <a:ext cx="1037209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T</a:t>
              </a:r>
              <a:r>
                <a:rPr lang="en-US" sz="2400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7A2B34F-971A-4167-8321-D475EDF3A524}"/>
                </a:ext>
              </a:extLst>
            </p:cNvPr>
            <p:cNvSpPr/>
            <p:nvPr/>
          </p:nvSpPr>
          <p:spPr>
            <a:xfrm>
              <a:off x="2612188" y="2913945"/>
              <a:ext cx="1280160" cy="1280160"/>
            </a:xfrm>
            <a:prstGeom prst="arc">
              <a:avLst>
                <a:gd name="adj1" fmla="val 14349518"/>
                <a:gd name="adj2" fmla="val 18221729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lg"/>
              <a:tailEnd type="stealth" w="lg" len="lg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FBE9D30-392E-4073-B128-B145481C80F4}"/>
              </a:ext>
            </a:extLst>
          </p:cNvPr>
          <p:cNvSpPr txBox="1"/>
          <p:nvPr/>
        </p:nvSpPr>
        <p:spPr>
          <a:xfrm>
            <a:off x="2110320" y="5158944"/>
            <a:ext cx="742861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Q4: Will the particle start to move upwards or downwards?</a:t>
            </a:r>
          </a:p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Q5: Will the particle rotate faster or slower?</a:t>
            </a:r>
          </a:p>
        </p:txBody>
      </p:sp>
      <p:sp>
        <p:nvSpPr>
          <p:cNvPr id="15" name="TextBox 59">
            <a:extLst>
              <a:ext uri="{FF2B5EF4-FFF2-40B4-BE49-F238E27FC236}">
                <a16:creationId xmlns:a16="http://schemas.microsoft.com/office/drawing/2014/main" id="{26B50B02-7BE7-4392-8315-F233BBF53469}"/>
              </a:ext>
            </a:extLst>
          </p:cNvPr>
          <p:cNvSpPr txBox="1"/>
          <p:nvPr/>
        </p:nvSpPr>
        <p:spPr>
          <a:xfrm>
            <a:off x="5824627" y="2244060"/>
            <a:ext cx="465728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Q4: </a:t>
            </a:r>
            <a:r>
              <a:rPr lang="en-US" sz="32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a) upwards ↑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	b) downwards ↓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Q5: </a:t>
            </a:r>
            <a:r>
              <a:rPr lang="en-US" sz="32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a) CW ↻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	b) CCW ↺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C54F66-949E-4241-BE3A-072AD4FFA9B4}"/>
              </a:ext>
            </a:extLst>
          </p:cNvPr>
          <p:cNvSpPr txBox="1"/>
          <p:nvPr/>
        </p:nvSpPr>
        <p:spPr>
          <a:xfrm>
            <a:off x="418431" y="1463374"/>
            <a:ext cx="3229544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particle rotating along an infinite rigid plane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0D9494-9BA5-A883-4F47-B3AF37A5C17B}"/>
              </a:ext>
            </a:extLst>
          </p:cNvPr>
          <p:cNvSpPr txBox="1"/>
          <p:nvPr/>
        </p:nvSpPr>
        <p:spPr>
          <a:xfrm>
            <a:off x="822960" y="198120"/>
            <a:ext cx="105460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in Stokes regime</a:t>
            </a:r>
          </a:p>
        </p:txBody>
      </p:sp>
    </p:spTree>
    <p:extLst>
      <p:ext uri="{BB962C8B-B14F-4D97-AF65-F5344CB8AC3E}">
        <p14:creationId xmlns:p14="http://schemas.microsoft.com/office/powerpoint/2010/main" val="145887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09E9DFD-E0B1-4E90-9193-357E91B83EFD}"/>
              </a:ext>
            </a:extLst>
          </p:cNvPr>
          <p:cNvSpPr txBox="1"/>
          <p:nvPr/>
        </p:nvSpPr>
        <p:spPr>
          <a:xfrm>
            <a:off x="418430" y="782895"/>
            <a:ext cx="4340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Particle‒particle interaction</a:t>
            </a:r>
          </a:p>
        </p:txBody>
      </p:sp>
      <p:sp>
        <p:nvSpPr>
          <p:cNvPr id="97" name="TextBox 59">
            <a:extLst>
              <a:ext uri="{FF2B5EF4-FFF2-40B4-BE49-F238E27FC236}">
                <a16:creationId xmlns:a16="http://schemas.microsoft.com/office/drawing/2014/main" id="{85462DEA-C0F5-4A33-BDFB-38DB7336D241}"/>
              </a:ext>
            </a:extLst>
          </p:cNvPr>
          <p:cNvSpPr txBox="1"/>
          <p:nvPr/>
        </p:nvSpPr>
        <p:spPr>
          <a:xfrm>
            <a:off x="6561436" y="1133379"/>
            <a:ext cx="349377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Q6: </a:t>
            </a:r>
            <a:r>
              <a:rPr lang="en-US" sz="32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|F</a:t>
            </a:r>
            <a:r>
              <a:rPr lang="en-US" sz="32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  </a:t>
            </a:r>
            <a:r>
              <a:rPr lang="en-US" sz="5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□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32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|F</a:t>
            </a:r>
            <a:r>
              <a:rPr lang="en-US" sz="32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</a:t>
            </a:r>
            <a:b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a) &gt;    b) =   c) &lt;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F5F35D-1228-47E4-AFDF-F5214AC1ED23}"/>
              </a:ext>
            </a:extLst>
          </p:cNvPr>
          <p:cNvGrpSpPr/>
          <p:nvPr/>
        </p:nvGrpSpPr>
        <p:grpSpPr>
          <a:xfrm>
            <a:off x="600698" y="2744811"/>
            <a:ext cx="3975999" cy="1925678"/>
            <a:chOff x="1222855" y="2166088"/>
            <a:chExt cx="3975999" cy="1925678"/>
          </a:xfrm>
        </p:grpSpPr>
        <p:sp>
          <p:nvSpPr>
            <p:cNvPr id="36" name="TextBox 59">
              <a:extLst>
                <a:ext uri="{FF2B5EF4-FFF2-40B4-BE49-F238E27FC236}">
                  <a16:creationId xmlns:a16="http://schemas.microsoft.com/office/drawing/2014/main" id="{00BED633-8F7E-4B58-AA44-DBEA80DB5FC2}"/>
                </a:ext>
              </a:extLst>
            </p:cNvPr>
            <p:cNvSpPr txBox="1"/>
            <p:nvPr/>
          </p:nvSpPr>
          <p:spPr>
            <a:xfrm>
              <a:off x="2758259" y="2246651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V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9F015AE-B597-4C85-8A91-0957B57E3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22855" y="2166088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AC139E-2BB3-4F93-ACAE-3F79866EDFE5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2366464" y="2714728"/>
              <a:ext cx="7315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59">
              <a:extLst>
                <a:ext uri="{FF2B5EF4-FFF2-40B4-BE49-F238E27FC236}">
                  <a16:creationId xmlns:a16="http://schemas.microsoft.com/office/drawing/2014/main" id="{7894B944-C1EE-48A0-8641-C415F43ED863}"/>
                </a:ext>
              </a:extLst>
            </p:cNvPr>
            <p:cNvSpPr txBox="1"/>
            <p:nvPr/>
          </p:nvSpPr>
          <p:spPr>
            <a:xfrm>
              <a:off x="1512886" y="2714728"/>
              <a:ext cx="563547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DEA264B-6296-4F23-8247-F522BE1621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8757" y="2728076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59">
              <a:extLst>
                <a:ext uri="{FF2B5EF4-FFF2-40B4-BE49-F238E27FC236}">
                  <a16:creationId xmlns:a16="http://schemas.microsoft.com/office/drawing/2014/main" id="{621F6982-4E3C-41C7-96BA-93AD4AC01CEC}"/>
                </a:ext>
              </a:extLst>
            </p:cNvPr>
            <p:cNvSpPr txBox="1"/>
            <p:nvPr/>
          </p:nvSpPr>
          <p:spPr>
            <a:xfrm>
              <a:off x="4859129" y="2246651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V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3AF74A-6CAD-454D-B441-C66FFFBB4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3725" y="2166088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E92078E-0CE4-4BED-AA56-E13C25F27D13}"/>
                </a:ext>
              </a:extLst>
            </p:cNvPr>
            <p:cNvCxnSpPr>
              <a:cxnSpLocks/>
              <a:stCxn id="32" idx="6"/>
            </p:cNvCxnSpPr>
            <p:nvPr/>
          </p:nvCxnSpPr>
          <p:spPr>
            <a:xfrm flipV="1">
              <a:off x="4467334" y="2714728"/>
              <a:ext cx="7315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59">
              <a:extLst>
                <a:ext uri="{FF2B5EF4-FFF2-40B4-BE49-F238E27FC236}">
                  <a16:creationId xmlns:a16="http://schemas.microsoft.com/office/drawing/2014/main" id="{7963DFC7-632B-4183-8232-09E987B7F624}"/>
                </a:ext>
              </a:extLst>
            </p:cNvPr>
            <p:cNvSpPr txBox="1"/>
            <p:nvPr/>
          </p:nvSpPr>
          <p:spPr>
            <a:xfrm>
              <a:off x="3613756" y="2714728"/>
              <a:ext cx="563547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F38411D-5488-46F4-AE89-0325BC081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59627" y="2728076"/>
              <a:ext cx="457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59">
              <a:extLst>
                <a:ext uri="{FF2B5EF4-FFF2-40B4-BE49-F238E27FC236}">
                  <a16:creationId xmlns:a16="http://schemas.microsoft.com/office/drawing/2014/main" id="{3A83BCF2-48DF-4F1A-B99D-8E6F9FB494F3}"/>
                </a:ext>
              </a:extLst>
            </p:cNvPr>
            <p:cNvSpPr txBox="1"/>
            <p:nvPr/>
          </p:nvSpPr>
          <p:spPr>
            <a:xfrm>
              <a:off x="2356316" y="3623689"/>
              <a:ext cx="1143609" cy="46807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r>
                <a:rPr lang="en-US" sz="2400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 = </a:t>
              </a: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a</a:t>
              </a:r>
              <a:r>
                <a:rPr lang="en-US" sz="2400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2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FB63863-1D3A-4538-8FBB-886F70ACAADB}"/>
              </a:ext>
            </a:extLst>
          </p:cNvPr>
          <p:cNvSpPr txBox="1"/>
          <p:nvPr/>
        </p:nvSpPr>
        <p:spPr>
          <a:xfrm>
            <a:off x="6040658" y="3111990"/>
            <a:ext cx="4535329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Q6: The magnitude of the force acting on which particle is larger?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3C89F-7EE7-4C72-BC9F-14EAE46BB950}"/>
              </a:ext>
            </a:extLst>
          </p:cNvPr>
          <p:cNvSpPr txBox="1"/>
          <p:nvPr/>
        </p:nvSpPr>
        <p:spPr>
          <a:xfrm>
            <a:off x="418430" y="1579187"/>
            <a:ext cx="434053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pair of particles following each other along their line of centers</a:t>
            </a:r>
          </a:p>
        </p:txBody>
      </p:sp>
      <p:sp>
        <p:nvSpPr>
          <p:cNvPr id="19" name="TextBox 59">
            <a:extLst>
              <a:ext uri="{FF2B5EF4-FFF2-40B4-BE49-F238E27FC236}">
                <a16:creationId xmlns:a16="http://schemas.microsoft.com/office/drawing/2014/main" id="{2C3D76E2-CE39-4546-B748-BF2A47D9710C}"/>
              </a:ext>
            </a:extLst>
          </p:cNvPr>
          <p:cNvSpPr txBox="1"/>
          <p:nvPr/>
        </p:nvSpPr>
        <p:spPr>
          <a:xfrm>
            <a:off x="418430" y="4851947"/>
            <a:ext cx="11405270" cy="18257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Hint:	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&amp;  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22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l-GR" sz="2400" i="1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αα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The viscous drag acting on particle </a:t>
            </a:r>
            <a:r>
              <a:rPr lang="el-GR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due to its translation at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l-GR" sz="2400" i="1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next to the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non-moving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spherical particle </a:t>
            </a:r>
            <a:r>
              <a:rPr lang="el-GR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β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(= 3 ‒ </a:t>
            </a:r>
            <a:r>
              <a:rPr lang="el-GR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l-GR" sz="2400" i="1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αβ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The disturbance due the translation of particle </a:t>
            </a:r>
            <a:r>
              <a:rPr lang="el-GR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β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at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</a:t>
            </a:r>
            <a:r>
              <a:rPr lang="el-GR" sz="2400" i="1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β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felt by particle </a:t>
            </a:r>
            <a:r>
              <a:rPr lang="el-GR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α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(= 3 ‒ </a:t>
            </a:r>
            <a:r>
              <a:rPr lang="el-GR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β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362D97-0304-6CBD-CAA3-4ADE98DB7C6E}"/>
              </a:ext>
            </a:extLst>
          </p:cNvPr>
          <p:cNvSpPr txBox="1"/>
          <p:nvPr/>
        </p:nvSpPr>
        <p:spPr>
          <a:xfrm>
            <a:off x="822960" y="198120"/>
            <a:ext cx="105460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in Stokes regime</a:t>
            </a:r>
          </a:p>
        </p:txBody>
      </p:sp>
    </p:spTree>
    <p:extLst>
      <p:ext uri="{BB962C8B-B14F-4D97-AF65-F5344CB8AC3E}">
        <p14:creationId xmlns:p14="http://schemas.microsoft.com/office/powerpoint/2010/main" val="25116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09E9DFD-E0B1-4E90-9193-357E91B83EFD}"/>
              </a:ext>
            </a:extLst>
          </p:cNvPr>
          <p:cNvSpPr txBox="1"/>
          <p:nvPr/>
        </p:nvSpPr>
        <p:spPr>
          <a:xfrm>
            <a:off x="418430" y="782895"/>
            <a:ext cx="4340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Particle‒particle interaction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00D2AF-188D-474B-B703-7911215BA06A}"/>
              </a:ext>
            </a:extLst>
          </p:cNvPr>
          <p:cNvGrpSpPr/>
          <p:nvPr/>
        </p:nvGrpSpPr>
        <p:grpSpPr>
          <a:xfrm>
            <a:off x="418430" y="1311722"/>
            <a:ext cx="4029759" cy="1945544"/>
            <a:chOff x="1082908" y="2024414"/>
            <a:chExt cx="4029759" cy="1945544"/>
          </a:xfrm>
        </p:grpSpPr>
        <p:sp>
          <p:nvSpPr>
            <p:cNvPr id="36" name="TextBox 59">
              <a:extLst>
                <a:ext uri="{FF2B5EF4-FFF2-40B4-BE49-F238E27FC236}">
                  <a16:creationId xmlns:a16="http://schemas.microsoft.com/office/drawing/2014/main" id="{00BED633-8F7E-4B58-AA44-DBEA80DB5FC2}"/>
                </a:ext>
              </a:extLst>
            </p:cNvPr>
            <p:cNvSpPr txBox="1"/>
            <p:nvPr/>
          </p:nvSpPr>
          <p:spPr>
            <a:xfrm>
              <a:off x="2385244" y="2055167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V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9F015AE-B597-4C85-8A91-0957B57E3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5076" y="2781238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7AC139E-2BB3-4F93-ACAE-3F79866EDFE5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H="1" flipV="1">
              <a:off x="2825449" y="2049718"/>
              <a:ext cx="0" cy="731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30CF64F4-E68A-47D4-885C-066F5D608ED2}"/>
                </a:ext>
              </a:extLst>
            </p:cNvPr>
            <p:cNvSpPr txBox="1"/>
            <p:nvPr/>
          </p:nvSpPr>
          <p:spPr>
            <a:xfrm>
              <a:off x="4089226" y="2055167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V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A996C8-6A5C-469C-9E21-E187773B69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058" y="2781238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1F89359-C527-473D-98E6-8680310356BF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4529431" y="2049718"/>
              <a:ext cx="0" cy="731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D7B003-CADA-4E19-A4C0-F2AF5A9B623D}"/>
                </a:ext>
              </a:extLst>
            </p:cNvPr>
            <p:cNvSpPr txBox="1"/>
            <p:nvPr/>
          </p:nvSpPr>
          <p:spPr>
            <a:xfrm>
              <a:off x="1082908" y="2024414"/>
              <a:ext cx="9575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I</a:t>
              </a:r>
            </a:p>
          </p:txBody>
        </p: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A25AA6CB-890F-480D-857F-9D8E415087DD}"/>
                </a:ext>
              </a:extLst>
            </p:cNvPr>
            <p:cNvSpPr txBox="1"/>
            <p:nvPr/>
          </p:nvSpPr>
          <p:spPr>
            <a:xfrm>
              <a:off x="2478640" y="3500790"/>
              <a:ext cx="1037209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6D388BB-1E29-4F6E-B4CE-BB3E69BAD37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630" y="3121167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2F735DDC-8053-4122-80C8-DCDEF5B14464}"/>
                </a:ext>
              </a:extLst>
            </p:cNvPr>
            <p:cNvSpPr/>
            <p:nvPr/>
          </p:nvSpPr>
          <p:spPr>
            <a:xfrm>
              <a:off x="2140030" y="2689798"/>
              <a:ext cx="1280160" cy="1280160"/>
            </a:xfrm>
            <a:prstGeom prst="arc">
              <a:avLst>
                <a:gd name="adj1" fmla="val 7979902"/>
                <a:gd name="adj2" fmla="val 13826692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stealth" w="med" len="lg"/>
              <a:tailEnd type="stealth" w="med" len="lg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TextBox 59">
              <a:extLst>
                <a:ext uri="{FF2B5EF4-FFF2-40B4-BE49-F238E27FC236}">
                  <a16:creationId xmlns:a16="http://schemas.microsoft.com/office/drawing/2014/main" id="{E5903977-2AD7-43CD-87AF-7152685980D0}"/>
                </a:ext>
              </a:extLst>
            </p:cNvPr>
            <p:cNvSpPr txBox="1"/>
            <p:nvPr/>
          </p:nvSpPr>
          <p:spPr>
            <a:xfrm>
              <a:off x="1411168" y="3063013"/>
              <a:ext cx="1037209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T</a:t>
              </a:r>
              <a:r>
                <a:rPr lang="en-US" sz="2400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4B087C-47F3-4697-8F6A-637F00A93E55}"/>
              </a:ext>
            </a:extLst>
          </p:cNvPr>
          <p:cNvCxnSpPr/>
          <p:nvPr/>
        </p:nvCxnSpPr>
        <p:spPr>
          <a:xfrm flipH="1">
            <a:off x="448072" y="3419025"/>
            <a:ext cx="412923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9F2E21-B1C5-4A7F-89CD-CC3D91940B5C}"/>
              </a:ext>
            </a:extLst>
          </p:cNvPr>
          <p:cNvGrpSpPr/>
          <p:nvPr/>
        </p:nvGrpSpPr>
        <p:grpSpPr>
          <a:xfrm>
            <a:off x="418430" y="3493321"/>
            <a:ext cx="4029759" cy="2733661"/>
            <a:chOff x="1082908" y="2024414"/>
            <a:chExt cx="4029759" cy="2733661"/>
          </a:xfrm>
        </p:grpSpPr>
        <p:sp>
          <p:nvSpPr>
            <p:cNvPr id="54" name="TextBox 59">
              <a:extLst>
                <a:ext uri="{FF2B5EF4-FFF2-40B4-BE49-F238E27FC236}">
                  <a16:creationId xmlns:a16="http://schemas.microsoft.com/office/drawing/2014/main" id="{AB4C71EA-64D6-4CC4-8EF6-D1272147301A}"/>
                </a:ext>
              </a:extLst>
            </p:cNvPr>
            <p:cNvSpPr txBox="1"/>
            <p:nvPr/>
          </p:nvSpPr>
          <p:spPr>
            <a:xfrm>
              <a:off x="2385244" y="2055167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V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70E3810-1CF7-47A7-934A-3CB349ED5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5076" y="2781238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28BA8EB-CEDA-4C17-A556-3AE6A0B1AF7E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 flipH="1" flipV="1">
              <a:off x="2825449" y="2049718"/>
              <a:ext cx="0" cy="731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9">
              <a:extLst>
                <a:ext uri="{FF2B5EF4-FFF2-40B4-BE49-F238E27FC236}">
                  <a16:creationId xmlns:a16="http://schemas.microsoft.com/office/drawing/2014/main" id="{AA7BC6C2-75A4-4560-A757-3B4713649A6E}"/>
                </a:ext>
              </a:extLst>
            </p:cNvPr>
            <p:cNvSpPr txBox="1"/>
            <p:nvPr/>
          </p:nvSpPr>
          <p:spPr>
            <a:xfrm>
              <a:off x="4089226" y="4289998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V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C3DC97D-4A31-4DAC-A434-D1F0577E3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058" y="2781238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907B9A5-1B8C-4F1A-9353-74A302F1BDDB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>
              <a:off x="4540863" y="3924238"/>
              <a:ext cx="0" cy="7315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B54CD9-C25C-4D29-BC78-A539ADFD5CAA}"/>
                </a:ext>
              </a:extLst>
            </p:cNvPr>
            <p:cNvSpPr txBox="1"/>
            <p:nvPr/>
          </p:nvSpPr>
          <p:spPr>
            <a:xfrm>
              <a:off x="1082908" y="2024414"/>
              <a:ext cx="114360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Case II</a:t>
              </a:r>
            </a:p>
          </p:txBody>
        </p:sp>
        <p:sp>
          <p:nvSpPr>
            <p:cNvPr id="61" name="TextBox 59">
              <a:extLst>
                <a:ext uri="{FF2B5EF4-FFF2-40B4-BE49-F238E27FC236}">
                  <a16:creationId xmlns:a16="http://schemas.microsoft.com/office/drawing/2014/main" id="{6006FD62-FBB8-4C23-ABDA-B4D7BEE576E8}"/>
                </a:ext>
              </a:extLst>
            </p:cNvPr>
            <p:cNvSpPr txBox="1"/>
            <p:nvPr/>
          </p:nvSpPr>
          <p:spPr>
            <a:xfrm>
              <a:off x="2478640" y="3500790"/>
              <a:ext cx="1037209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24753FC-D9E9-4CD1-9BEE-FC08674EC7D6}"/>
                </a:ext>
              </a:extLst>
            </p:cNvPr>
            <p:cNvCxnSpPr>
              <a:cxnSpLocks/>
            </p:cNvCxnSpPr>
            <p:nvPr/>
          </p:nvCxnSpPr>
          <p:spPr>
            <a:xfrm>
              <a:off x="2824630" y="3121167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35FE2BE0-5F89-4045-8F8A-802AEB4F418C}"/>
                </a:ext>
              </a:extLst>
            </p:cNvPr>
            <p:cNvSpPr/>
            <p:nvPr/>
          </p:nvSpPr>
          <p:spPr>
            <a:xfrm>
              <a:off x="2140030" y="2689798"/>
              <a:ext cx="1280160" cy="1280160"/>
            </a:xfrm>
            <a:prstGeom prst="arc">
              <a:avLst>
                <a:gd name="adj1" fmla="val 7979902"/>
                <a:gd name="adj2" fmla="val 13826692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stealth" w="med" len="lg"/>
              <a:tailEnd type="stealth" w="med" len="lg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TextBox 59">
              <a:extLst>
                <a:ext uri="{FF2B5EF4-FFF2-40B4-BE49-F238E27FC236}">
                  <a16:creationId xmlns:a16="http://schemas.microsoft.com/office/drawing/2014/main" id="{8B67F48E-1154-402A-8109-6C3A5150ADF3}"/>
                </a:ext>
              </a:extLst>
            </p:cNvPr>
            <p:cNvSpPr txBox="1"/>
            <p:nvPr/>
          </p:nvSpPr>
          <p:spPr>
            <a:xfrm>
              <a:off x="1411168" y="3063013"/>
              <a:ext cx="1037209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T</a:t>
              </a:r>
              <a:r>
                <a:rPr lang="en-US" sz="2400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0" name="TextBox 59">
            <a:extLst>
              <a:ext uri="{FF2B5EF4-FFF2-40B4-BE49-F238E27FC236}">
                <a16:creationId xmlns:a16="http://schemas.microsoft.com/office/drawing/2014/main" id="{0E73E69D-1A67-470E-9589-BBFDEBF30065}"/>
              </a:ext>
            </a:extLst>
          </p:cNvPr>
          <p:cNvSpPr txBox="1"/>
          <p:nvPr/>
        </p:nvSpPr>
        <p:spPr>
          <a:xfrm>
            <a:off x="8949275" y="2781727"/>
            <a:ext cx="2958633" cy="2657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Q11: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  </a:t>
            </a:r>
            <a:r>
              <a:rPr lang="en-US" sz="4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□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</a:t>
            </a:r>
            <a:b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a) &gt;    b) =   c) &lt;</a:t>
            </a:r>
          </a:p>
          <a:p>
            <a:pPr algn="ctr">
              <a:spcAft>
                <a:spcPts val="800"/>
              </a:spcAft>
            </a:pPr>
            <a:b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Q12: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|T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  </a:t>
            </a:r>
            <a:r>
              <a:rPr lang="en-US" sz="4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□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|T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</a:t>
            </a:r>
            <a:b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a) &gt;    b) =   c) &lt;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2" name="Table 11">
            <a:extLst>
              <a:ext uri="{FF2B5EF4-FFF2-40B4-BE49-F238E27FC236}">
                <a16:creationId xmlns:a16="http://schemas.microsoft.com/office/drawing/2014/main" id="{F82E20EC-CCAD-44BB-98DA-C8A59F544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94868"/>
              </p:ext>
            </p:extLst>
          </p:nvPr>
        </p:nvGraphicFramePr>
        <p:xfrm>
          <a:off x="4901398" y="1265962"/>
          <a:ext cx="366294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520">
                  <a:extLst>
                    <a:ext uri="{9D8B030D-6E8A-4147-A177-3AD203B41FA5}">
                      <a16:colId xmlns:a16="http://schemas.microsoft.com/office/drawing/2014/main" val="796310477"/>
                    </a:ext>
                  </a:extLst>
                </a:gridCol>
                <a:gridCol w="2276424">
                  <a:extLst>
                    <a:ext uri="{9D8B030D-6E8A-4147-A177-3AD203B41FA5}">
                      <a16:colId xmlns:a16="http://schemas.microsoft.com/office/drawing/2014/main" val="235795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Q7: </a:t>
                      </a:r>
                      <a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2400" b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upwards ↑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1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downwards ↓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152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Q8: </a:t>
                      </a:r>
                      <a:r>
                        <a:rPr lang="en-US" sz="24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CW ↻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5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CCW ↺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090351"/>
                  </a:ext>
                </a:extLst>
              </a:tr>
            </a:tbl>
          </a:graphicData>
        </a:graphic>
      </p:graphicFrame>
      <p:graphicFrame>
        <p:nvGraphicFramePr>
          <p:cNvPr id="43" name="Table 11">
            <a:extLst>
              <a:ext uri="{FF2B5EF4-FFF2-40B4-BE49-F238E27FC236}">
                <a16:creationId xmlns:a16="http://schemas.microsoft.com/office/drawing/2014/main" id="{5AF06AAB-51B3-4D14-BC77-58F7FCC74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13664"/>
              </p:ext>
            </p:extLst>
          </p:nvPr>
        </p:nvGraphicFramePr>
        <p:xfrm>
          <a:off x="4901397" y="3601792"/>
          <a:ext cx="366294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7159">
                  <a:extLst>
                    <a:ext uri="{9D8B030D-6E8A-4147-A177-3AD203B41FA5}">
                      <a16:colId xmlns:a16="http://schemas.microsoft.com/office/drawing/2014/main" val="796310477"/>
                    </a:ext>
                  </a:extLst>
                </a:gridCol>
                <a:gridCol w="2185786">
                  <a:extLst>
                    <a:ext uri="{9D8B030D-6E8A-4147-A177-3AD203B41FA5}">
                      <a16:colId xmlns:a16="http://schemas.microsoft.com/office/drawing/2014/main" val="235795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Q9: </a:t>
                      </a:r>
                      <a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2400" b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upwards ↑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1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downwards ↓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152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Q10: </a:t>
                      </a:r>
                      <a:r>
                        <a:rPr lang="en-US" sz="24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CW ↻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5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CCW ↺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090351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FDFB493B-F706-4030-A28D-12807FB90E15}"/>
              </a:ext>
            </a:extLst>
          </p:cNvPr>
          <p:cNvSpPr txBox="1"/>
          <p:nvPr/>
        </p:nvSpPr>
        <p:spPr>
          <a:xfrm>
            <a:off x="8949275" y="1261389"/>
            <a:ext cx="29586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pair of particles translating normal to their line of centers</a:t>
            </a:r>
          </a:p>
        </p:txBody>
      </p:sp>
      <p:sp>
        <p:nvSpPr>
          <p:cNvPr id="46" name="TextBox 59">
            <a:extLst>
              <a:ext uri="{FF2B5EF4-FFF2-40B4-BE49-F238E27FC236}">
                <a16:creationId xmlns:a16="http://schemas.microsoft.com/office/drawing/2014/main" id="{4478B5BF-4487-4233-A05F-9A4B926DB173}"/>
              </a:ext>
            </a:extLst>
          </p:cNvPr>
          <p:cNvSpPr txBox="1"/>
          <p:nvPr/>
        </p:nvSpPr>
        <p:spPr>
          <a:xfrm>
            <a:off x="4901397" y="5758874"/>
            <a:ext cx="3662945" cy="8560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Note: due to symmetry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i="1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400" i="1" kern="1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are equal for particles</a:t>
            </a:r>
            <a:endParaRPr lang="en-US" sz="2400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1DF915-EFB2-4E2E-B020-922767233960}"/>
              </a:ext>
            </a:extLst>
          </p:cNvPr>
          <p:cNvSpPr txBox="1"/>
          <p:nvPr/>
        </p:nvSpPr>
        <p:spPr>
          <a:xfrm>
            <a:off x="727143" y="5775735"/>
            <a:ext cx="2676077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is the same in both cases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30D4C7-B4FA-436E-FB3C-FFEEC38F769B}"/>
              </a:ext>
            </a:extLst>
          </p:cNvPr>
          <p:cNvSpPr txBox="1"/>
          <p:nvPr/>
        </p:nvSpPr>
        <p:spPr>
          <a:xfrm>
            <a:off x="822960" y="198120"/>
            <a:ext cx="105460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in Stokes regime</a:t>
            </a:r>
          </a:p>
        </p:txBody>
      </p:sp>
      <p:sp>
        <p:nvSpPr>
          <p:cNvPr id="48" name="TextBox 59">
            <a:extLst>
              <a:ext uri="{FF2B5EF4-FFF2-40B4-BE49-F238E27FC236}">
                <a16:creationId xmlns:a16="http://schemas.microsoft.com/office/drawing/2014/main" id="{E65E9313-FFB9-B083-BA4C-45D5F3BCD8CF}"/>
              </a:ext>
            </a:extLst>
          </p:cNvPr>
          <p:cNvSpPr txBox="1"/>
          <p:nvPr/>
        </p:nvSpPr>
        <p:spPr>
          <a:xfrm>
            <a:off x="8949275" y="5758874"/>
            <a:ext cx="2958633" cy="8560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Hint:	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b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&amp;	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12 </a:t>
            </a:r>
            <a:endParaRPr lang="en-US" sz="2400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9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09E9DFD-E0B1-4E90-9193-357E91B83EFD}"/>
              </a:ext>
            </a:extLst>
          </p:cNvPr>
          <p:cNvSpPr txBox="1"/>
          <p:nvPr/>
        </p:nvSpPr>
        <p:spPr>
          <a:xfrm>
            <a:off x="418430" y="782895"/>
            <a:ext cx="4340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Particle‒particle interaction</a:t>
            </a:r>
          </a:p>
        </p:txBody>
      </p:sp>
      <p:sp>
        <p:nvSpPr>
          <p:cNvPr id="97" name="TextBox 59">
            <a:extLst>
              <a:ext uri="{FF2B5EF4-FFF2-40B4-BE49-F238E27FC236}">
                <a16:creationId xmlns:a16="http://schemas.microsoft.com/office/drawing/2014/main" id="{85462DEA-C0F5-4A33-BDFB-38DB7336D241}"/>
              </a:ext>
            </a:extLst>
          </p:cNvPr>
          <p:cNvSpPr txBox="1"/>
          <p:nvPr/>
        </p:nvSpPr>
        <p:spPr>
          <a:xfrm>
            <a:off x="8949275" y="2781727"/>
            <a:ext cx="2958633" cy="2657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Q17: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  </a:t>
            </a:r>
            <a:r>
              <a:rPr lang="en-US" sz="4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□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|F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</a:t>
            </a:r>
            <a:b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a) &gt;    b) =   c) &lt;</a:t>
            </a:r>
          </a:p>
          <a:p>
            <a:pPr algn="ctr">
              <a:spcAft>
                <a:spcPts val="800"/>
              </a:spcAft>
            </a:pPr>
            <a:b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Q18: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|T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  </a:t>
            </a:r>
            <a:r>
              <a:rPr lang="en-US" sz="4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□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|T</a:t>
            </a:r>
            <a: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</a:t>
            </a:r>
            <a:b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a) &gt;    b) =   c) &lt;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D7B003-CADA-4E19-A4C0-F2AF5A9B623D}"/>
              </a:ext>
            </a:extLst>
          </p:cNvPr>
          <p:cNvSpPr txBox="1"/>
          <p:nvPr/>
        </p:nvSpPr>
        <p:spPr>
          <a:xfrm>
            <a:off x="418430" y="1311722"/>
            <a:ext cx="9575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4B087C-47F3-4697-8F6A-637F00A93E55}"/>
              </a:ext>
            </a:extLst>
          </p:cNvPr>
          <p:cNvCxnSpPr/>
          <p:nvPr/>
        </p:nvCxnSpPr>
        <p:spPr>
          <a:xfrm flipH="1">
            <a:off x="448072" y="3419025"/>
            <a:ext cx="412923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B54CD9-C25C-4D29-BC78-A539ADFD5CAA}"/>
              </a:ext>
            </a:extLst>
          </p:cNvPr>
          <p:cNvSpPr txBox="1"/>
          <p:nvPr/>
        </p:nvSpPr>
        <p:spPr>
          <a:xfrm>
            <a:off x="418430" y="3493321"/>
            <a:ext cx="1143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II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E122AB88-DE3E-473D-B2E7-5B9DB4CC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626960"/>
              </p:ext>
            </p:extLst>
          </p:nvPr>
        </p:nvGraphicFramePr>
        <p:xfrm>
          <a:off x="4901398" y="1265962"/>
          <a:ext cx="3662944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6520">
                  <a:extLst>
                    <a:ext uri="{9D8B030D-6E8A-4147-A177-3AD203B41FA5}">
                      <a16:colId xmlns:a16="http://schemas.microsoft.com/office/drawing/2014/main" val="796310477"/>
                    </a:ext>
                  </a:extLst>
                </a:gridCol>
                <a:gridCol w="2276424">
                  <a:extLst>
                    <a:ext uri="{9D8B030D-6E8A-4147-A177-3AD203B41FA5}">
                      <a16:colId xmlns:a16="http://schemas.microsoft.com/office/drawing/2014/main" val="235795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Q13: </a:t>
                      </a:r>
                      <a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2400" b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upwards ↑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1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downwards ↓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152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Q14: </a:t>
                      </a:r>
                      <a:r>
                        <a:rPr lang="en-US" sz="24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CW ↻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5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CCW ↺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090351"/>
                  </a:ext>
                </a:extLst>
              </a:tr>
            </a:tbl>
          </a:graphicData>
        </a:graphic>
      </p:graphicFrame>
      <p:graphicFrame>
        <p:nvGraphicFramePr>
          <p:cNvPr id="69" name="Table 11">
            <a:extLst>
              <a:ext uri="{FF2B5EF4-FFF2-40B4-BE49-F238E27FC236}">
                <a16:creationId xmlns:a16="http://schemas.microsoft.com/office/drawing/2014/main" id="{CE7F41AC-7058-4F30-BC9E-DD8F40551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27708"/>
              </p:ext>
            </p:extLst>
          </p:nvPr>
        </p:nvGraphicFramePr>
        <p:xfrm>
          <a:off x="4901397" y="3601792"/>
          <a:ext cx="366294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7159">
                  <a:extLst>
                    <a:ext uri="{9D8B030D-6E8A-4147-A177-3AD203B41FA5}">
                      <a16:colId xmlns:a16="http://schemas.microsoft.com/office/drawing/2014/main" val="796310477"/>
                    </a:ext>
                  </a:extLst>
                </a:gridCol>
                <a:gridCol w="2185786">
                  <a:extLst>
                    <a:ext uri="{9D8B030D-6E8A-4147-A177-3AD203B41FA5}">
                      <a16:colId xmlns:a16="http://schemas.microsoft.com/office/drawing/2014/main" val="235795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Q15: </a:t>
                      </a:r>
                      <a:r>
                        <a:rPr kumimoji="0" 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sz="2400" b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sz="2400" b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 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upwards ↑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310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downwards ↓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1523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Q16: </a:t>
                      </a:r>
                      <a:r>
                        <a:rPr lang="en-US" sz="2400" i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2400" kern="120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400" baseline="30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a) CW ↻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8532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b) CCW ↺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809035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6FB09F8F-2859-4918-B8A1-927139BC9A7F}"/>
              </a:ext>
            </a:extLst>
          </p:cNvPr>
          <p:cNvSpPr txBox="1"/>
          <p:nvPr/>
        </p:nvSpPr>
        <p:spPr>
          <a:xfrm>
            <a:off x="8949275" y="1261389"/>
            <a:ext cx="295863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pair of particles rotating normal to their line of centers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E01583-7D09-4F60-85B6-044961CD0FC7}"/>
              </a:ext>
            </a:extLst>
          </p:cNvPr>
          <p:cNvGrpSpPr/>
          <p:nvPr/>
        </p:nvGrpSpPr>
        <p:grpSpPr>
          <a:xfrm>
            <a:off x="746690" y="1506867"/>
            <a:ext cx="3769774" cy="1750399"/>
            <a:chOff x="746690" y="1506867"/>
            <a:chExt cx="3769774" cy="175039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9F015AE-B597-4C85-8A91-0957B57E3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0598" y="2068546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A996C8-6A5C-469C-9E21-E187773B69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4580" y="2068546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TextBox 59">
              <a:extLst>
                <a:ext uri="{FF2B5EF4-FFF2-40B4-BE49-F238E27FC236}">
                  <a16:creationId xmlns:a16="http://schemas.microsoft.com/office/drawing/2014/main" id="{A25AA6CB-890F-480D-857F-9D8E415087DD}"/>
                </a:ext>
              </a:extLst>
            </p:cNvPr>
            <p:cNvSpPr txBox="1"/>
            <p:nvPr/>
          </p:nvSpPr>
          <p:spPr>
            <a:xfrm>
              <a:off x="1814162" y="2788098"/>
              <a:ext cx="1037209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6D388BB-1E29-4F6E-B4CE-BB3E69BAD37D}"/>
                </a:ext>
              </a:extLst>
            </p:cNvPr>
            <p:cNvCxnSpPr>
              <a:cxnSpLocks/>
            </p:cNvCxnSpPr>
            <p:nvPr/>
          </p:nvCxnSpPr>
          <p:spPr>
            <a:xfrm>
              <a:off x="2160152" y="240847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2F735DDC-8053-4122-80C8-DCDEF5B14464}"/>
                </a:ext>
              </a:extLst>
            </p:cNvPr>
            <p:cNvSpPr/>
            <p:nvPr/>
          </p:nvSpPr>
          <p:spPr>
            <a:xfrm>
              <a:off x="1475552" y="1977106"/>
              <a:ext cx="1280160" cy="1280160"/>
            </a:xfrm>
            <a:prstGeom prst="arc">
              <a:avLst>
                <a:gd name="adj1" fmla="val 7979902"/>
                <a:gd name="adj2" fmla="val 13826692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stealth" w="med" len="lg"/>
              <a:tailEnd type="stealth" w="med" len="lg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TextBox 59">
              <a:extLst>
                <a:ext uri="{FF2B5EF4-FFF2-40B4-BE49-F238E27FC236}">
                  <a16:creationId xmlns:a16="http://schemas.microsoft.com/office/drawing/2014/main" id="{E5903977-2AD7-43CD-87AF-7152685980D0}"/>
                </a:ext>
              </a:extLst>
            </p:cNvPr>
            <p:cNvSpPr txBox="1"/>
            <p:nvPr/>
          </p:nvSpPr>
          <p:spPr>
            <a:xfrm>
              <a:off x="746690" y="2350321"/>
              <a:ext cx="1037209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T</a:t>
              </a:r>
              <a:r>
                <a:rPr lang="en-US" sz="2400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59">
              <a:extLst>
                <a:ext uri="{FF2B5EF4-FFF2-40B4-BE49-F238E27FC236}">
                  <a16:creationId xmlns:a16="http://schemas.microsoft.com/office/drawing/2014/main" id="{4B978E4E-52A5-49D0-885A-F794AC112B8E}"/>
                </a:ext>
              </a:extLst>
            </p:cNvPr>
            <p:cNvSpPr txBox="1"/>
            <p:nvPr/>
          </p:nvSpPr>
          <p:spPr>
            <a:xfrm>
              <a:off x="1945769" y="1508954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l-GR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Ω</a:t>
              </a:r>
              <a:endPara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91A6433C-4D2F-4299-B936-2C5E8DC5DA17}"/>
                </a:ext>
              </a:extLst>
            </p:cNvPr>
            <p:cNvSpPr/>
            <p:nvPr/>
          </p:nvSpPr>
          <p:spPr>
            <a:xfrm>
              <a:off x="1520072" y="1949998"/>
              <a:ext cx="1280160" cy="1280160"/>
            </a:xfrm>
            <a:prstGeom prst="arc">
              <a:avLst>
                <a:gd name="adj1" fmla="val 14349518"/>
                <a:gd name="adj2" fmla="val 18221729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lg"/>
              <a:tailEnd type="stealth" w="lg" len="lg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TextBox 59">
              <a:extLst>
                <a:ext uri="{FF2B5EF4-FFF2-40B4-BE49-F238E27FC236}">
                  <a16:creationId xmlns:a16="http://schemas.microsoft.com/office/drawing/2014/main" id="{5828B646-4B84-45FD-914E-86965A0C5E33}"/>
                </a:ext>
              </a:extLst>
            </p:cNvPr>
            <p:cNvSpPr txBox="1"/>
            <p:nvPr/>
          </p:nvSpPr>
          <p:spPr>
            <a:xfrm>
              <a:off x="3652165" y="1506867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l-GR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Ω</a:t>
              </a:r>
              <a:endPara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ADB22E9-ACC6-47D4-9617-9809CC4F2954}"/>
                </a:ext>
              </a:extLst>
            </p:cNvPr>
            <p:cNvSpPr/>
            <p:nvPr/>
          </p:nvSpPr>
          <p:spPr>
            <a:xfrm>
              <a:off x="3236304" y="1947826"/>
              <a:ext cx="1280160" cy="1280160"/>
            </a:xfrm>
            <a:prstGeom prst="arc">
              <a:avLst>
                <a:gd name="adj1" fmla="val 14349518"/>
                <a:gd name="adj2" fmla="val 18221729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lg"/>
              <a:tailEnd type="stealth" w="lg" len="lg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DE89D8C-46B2-484B-8CDC-15C953D9F4FA}"/>
              </a:ext>
            </a:extLst>
          </p:cNvPr>
          <p:cNvGrpSpPr/>
          <p:nvPr/>
        </p:nvGrpSpPr>
        <p:grpSpPr>
          <a:xfrm>
            <a:off x="746690" y="3690364"/>
            <a:ext cx="3769774" cy="1750399"/>
            <a:chOff x="746690" y="1506867"/>
            <a:chExt cx="3769774" cy="1750399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2B6B605-0074-4A14-B6B5-70F5EB841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0598" y="2068546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D77EA39-DA9F-4D23-82E1-DE8AD0D7F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4580" y="2068546"/>
              <a:ext cx="1143609" cy="11430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 prstMaterial="matte">
              <a:bevelT w="571500" h="571500"/>
              <a:bevelB w="571500" h="5715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TextBox 59">
              <a:extLst>
                <a:ext uri="{FF2B5EF4-FFF2-40B4-BE49-F238E27FC236}">
                  <a16:creationId xmlns:a16="http://schemas.microsoft.com/office/drawing/2014/main" id="{188E9800-2AC8-40DD-92DD-14D1094FB6AB}"/>
                </a:ext>
              </a:extLst>
            </p:cNvPr>
            <p:cNvSpPr txBox="1"/>
            <p:nvPr/>
          </p:nvSpPr>
          <p:spPr>
            <a:xfrm>
              <a:off x="1814162" y="2788098"/>
              <a:ext cx="1037209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A92CC83-2AC7-4463-A2A5-D5B75404C46D}"/>
                </a:ext>
              </a:extLst>
            </p:cNvPr>
            <p:cNvCxnSpPr>
              <a:cxnSpLocks/>
            </p:cNvCxnSpPr>
            <p:nvPr/>
          </p:nvCxnSpPr>
          <p:spPr>
            <a:xfrm>
              <a:off x="2160152" y="240847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F4667A09-603E-4AE4-858A-11F342D80840}"/>
                </a:ext>
              </a:extLst>
            </p:cNvPr>
            <p:cNvSpPr/>
            <p:nvPr/>
          </p:nvSpPr>
          <p:spPr>
            <a:xfrm>
              <a:off x="1475552" y="1977106"/>
              <a:ext cx="1280160" cy="1280160"/>
            </a:xfrm>
            <a:prstGeom prst="arc">
              <a:avLst>
                <a:gd name="adj1" fmla="val 7979902"/>
                <a:gd name="adj2" fmla="val 13826692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stealth" w="med" len="lg"/>
              <a:tailEnd type="stealth" w="med" len="lg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TextBox 59">
              <a:extLst>
                <a:ext uri="{FF2B5EF4-FFF2-40B4-BE49-F238E27FC236}">
                  <a16:creationId xmlns:a16="http://schemas.microsoft.com/office/drawing/2014/main" id="{2C84B72F-A242-4D91-9618-FBA7A3B0DD5D}"/>
                </a:ext>
              </a:extLst>
            </p:cNvPr>
            <p:cNvSpPr txBox="1"/>
            <p:nvPr/>
          </p:nvSpPr>
          <p:spPr>
            <a:xfrm>
              <a:off x="746690" y="2350321"/>
              <a:ext cx="1037209" cy="460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T</a:t>
              </a:r>
              <a:r>
                <a:rPr lang="en-US" sz="2400" kern="1200" baseline="-250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r>
                <a:rPr lang="en-US" sz="2400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?</a:t>
              </a:r>
              <a:endParaRPr lang="en-US" sz="24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TextBox 59">
              <a:extLst>
                <a:ext uri="{FF2B5EF4-FFF2-40B4-BE49-F238E27FC236}">
                  <a16:creationId xmlns:a16="http://schemas.microsoft.com/office/drawing/2014/main" id="{77063C66-7913-403B-993A-621CEA0FFB52}"/>
                </a:ext>
              </a:extLst>
            </p:cNvPr>
            <p:cNvSpPr txBox="1"/>
            <p:nvPr/>
          </p:nvSpPr>
          <p:spPr>
            <a:xfrm>
              <a:off x="1945769" y="1508954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l-GR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Ω</a:t>
              </a:r>
              <a:endPara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1B76093A-3F4E-46C5-AB2E-3C59EC3E235C}"/>
                </a:ext>
              </a:extLst>
            </p:cNvPr>
            <p:cNvSpPr/>
            <p:nvPr/>
          </p:nvSpPr>
          <p:spPr>
            <a:xfrm>
              <a:off x="1520072" y="1949998"/>
              <a:ext cx="1280160" cy="1280160"/>
            </a:xfrm>
            <a:prstGeom prst="arc">
              <a:avLst>
                <a:gd name="adj1" fmla="val 14349518"/>
                <a:gd name="adj2" fmla="val 18221729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lg"/>
              <a:tailEnd type="stealth" w="lg" len="lg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59">
              <a:extLst>
                <a:ext uri="{FF2B5EF4-FFF2-40B4-BE49-F238E27FC236}">
                  <a16:creationId xmlns:a16="http://schemas.microsoft.com/office/drawing/2014/main" id="{71AD4ED6-71AB-48C9-835E-5133374F7402}"/>
                </a:ext>
              </a:extLst>
            </p:cNvPr>
            <p:cNvSpPr txBox="1"/>
            <p:nvPr/>
          </p:nvSpPr>
          <p:spPr>
            <a:xfrm>
              <a:off x="3652165" y="1506867"/>
              <a:ext cx="339725" cy="468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l-GR" sz="2400" i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Arial" panose="020B0604020202020204" pitchFamily="34" charset="0"/>
                </a:rPr>
                <a:t>Ω</a:t>
              </a:r>
              <a:endParaRPr lang="en-US" sz="24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AD0F1087-710E-4337-92E1-2215E081DA87}"/>
                </a:ext>
              </a:extLst>
            </p:cNvPr>
            <p:cNvSpPr/>
            <p:nvPr/>
          </p:nvSpPr>
          <p:spPr>
            <a:xfrm flipH="1">
              <a:off x="3236304" y="1947826"/>
              <a:ext cx="1280160" cy="1280160"/>
            </a:xfrm>
            <a:prstGeom prst="arc">
              <a:avLst>
                <a:gd name="adj1" fmla="val 14349518"/>
                <a:gd name="adj2" fmla="val 18221729"/>
              </a:avLst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lg"/>
              <a:tailEnd type="stealth" w="lg" len="lg"/>
            </a:ln>
            <a:effectLst/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4968C57-8A29-4583-94A6-599970204EF1}"/>
              </a:ext>
            </a:extLst>
          </p:cNvPr>
          <p:cNvSpPr txBox="1"/>
          <p:nvPr/>
        </p:nvSpPr>
        <p:spPr>
          <a:xfrm>
            <a:off x="1250659" y="5777391"/>
            <a:ext cx="2676077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is the same in both cases</a:t>
            </a:r>
          </a:p>
        </p:txBody>
      </p:sp>
      <p:sp>
        <p:nvSpPr>
          <p:cNvPr id="36" name="TextBox 59">
            <a:extLst>
              <a:ext uri="{FF2B5EF4-FFF2-40B4-BE49-F238E27FC236}">
                <a16:creationId xmlns:a16="http://schemas.microsoft.com/office/drawing/2014/main" id="{BA30D4C9-01B9-40DD-A41E-D2F1C7679155}"/>
              </a:ext>
            </a:extLst>
          </p:cNvPr>
          <p:cNvSpPr txBox="1"/>
          <p:nvPr/>
        </p:nvSpPr>
        <p:spPr>
          <a:xfrm>
            <a:off x="4901397" y="5758874"/>
            <a:ext cx="3662945" cy="8560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Note: due to symmetry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i="1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&amp; </a:t>
            </a:r>
            <a:r>
              <a:rPr lang="en-US" sz="2400" i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400" i="1" kern="120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are equal for particles</a:t>
            </a:r>
            <a:endParaRPr lang="en-US" sz="2400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7B49B8-DD39-CC10-DB2D-168F6A22AFEF}"/>
              </a:ext>
            </a:extLst>
          </p:cNvPr>
          <p:cNvSpPr txBox="1"/>
          <p:nvPr/>
        </p:nvSpPr>
        <p:spPr>
          <a:xfrm>
            <a:off x="822960" y="198120"/>
            <a:ext cx="1054608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in Stokes regime</a:t>
            </a:r>
          </a:p>
        </p:txBody>
      </p:sp>
      <p:sp>
        <p:nvSpPr>
          <p:cNvPr id="43" name="TextBox 59">
            <a:extLst>
              <a:ext uri="{FF2B5EF4-FFF2-40B4-BE49-F238E27FC236}">
                <a16:creationId xmlns:a16="http://schemas.microsoft.com/office/drawing/2014/main" id="{C59AE156-7304-5AF1-1DE5-270A9866180E}"/>
              </a:ext>
            </a:extLst>
          </p:cNvPr>
          <p:cNvSpPr txBox="1"/>
          <p:nvPr/>
        </p:nvSpPr>
        <p:spPr>
          <a:xfrm>
            <a:off x="8949275" y="5758874"/>
            <a:ext cx="2958633" cy="85606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Hint:	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12</a:t>
            </a:r>
            <a:br>
              <a:rPr lang="en-US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&amp;	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11</a:t>
            </a:r>
            <a:r>
              <a:rPr lang="en-US" sz="2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+ </a:t>
            </a:r>
            <a:r>
              <a:rPr lang="en-US" sz="24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400" kern="12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12 </a:t>
            </a:r>
            <a:endParaRPr lang="en-US" sz="2400" baseline="-25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3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11992</TotalTime>
  <Words>797</Words>
  <Application>Microsoft Office PowerPoint</Application>
  <PresentationFormat>Widescreen</PresentationFormat>
  <Paragraphs>126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Ababaei</dc:creator>
  <cp:lastModifiedBy>Ahmad Ababaei</cp:lastModifiedBy>
  <cp:revision>437</cp:revision>
  <dcterms:created xsi:type="dcterms:W3CDTF">2019-12-15T09:53:16Z</dcterms:created>
  <dcterms:modified xsi:type="dcterms:W3CDTF">2022-07-11T11:42:26Z</dcterms:modified>
</cp:coreProperties>
</file>