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7" r:id="rId2"/>
  </p:sldIdLst>
  <p:sldSz cx="9144000" cy="5143500" type="screen16x9"/>
  <p:notesSz cx="6858000" cy="9144000"/>
  <p:embeddedFontLst>
    <p:embeddedFont>
      <p:font typeface="Open Sans" panose="020B060603050402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20ROG\Documents\Personal%20Development\Data%20analytics\NanaDegree\Adebukola_Abadariki_Project_NYS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20ROG\Documents\Personal%20Development\Data%20analytics\NanaDegree\Adebukola_Abadariki_Project_NYS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[Adebukola_Abadariki_Project_NYSE.xlsx]Summary Stats for Energy!PivotTable8</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50" dirty="0"/>
              <a:t>Revenue</a:t>
            </a:r>
            <a:r>
              <a:rPr lang="en-US" sz="1050" baseline="0" dirty="0"/>
              <a:t> Generation Trend in Energy Industry</a:t>
            </a:r>
            <a:endParaRPr lang="en-US" sz="105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'Summary Stats for Energy'!$G$128:$G$129</c:f>
              <c:strCache>
                <c:ptCount val="1"/>
                <c:pt idx="0">
                  <c:v>2012</c:v>
                </c:pt>
              </c:strCache>
            </c:strRef>
          </c:tx>
          <c:spPr>
            <a:solidFill>
              <a:schemeClr val="accent1"/>
            </a:solidFill>
            <a:ln>
              <a:noFill/>
            </a:ln>
            <a:effectLst/>
          </c:spPr>
          <c:invertIfNegative val="0"/>
          <c:cat>
            <c:strRef>
              <c:f>'Summary Stats for Energy'!$F$130</c:f>
              <c:strCache>
                <c:ptCount val="1"/>
                <c:pt idx="0">
                  <c:v>Total</c:v>
                </c:pt>
              </c:strCache>
            </c:strRef>
          </c:cat>
          <c:val>
            <c:numRef>
              <c:f>'Summary Stats for Energy'!$G$130</c:f>
              <c:numCache>
                <c:formatCode>0.00</c:formatCode>
                <c:ptCount val="1"/>
                <c:pt idx="0">
                  <c:v>1251426753000</c:v>
                </c:pt>
              </c:numCache>
            </c:numRef>
          </c:val>
          <c:extLst>
            <c:ext xmlns:c16="http://schemas.microsoft.com/office/drawing/2014/chart" uri="{C3380CC4-5D6E-409C-BE32-E72D297353CC}">
              <c16:uniqueId val="{00000000-0339-42F3-8212-3F53AECB4E75}"/>
            </c:ext>
          </c:extLst>
        </c:ser>
        <c:ser>
          <c:idx val="1"/>
          <c:order val="1"/>
          <c:tx>
            <c:strRef>
              <c:f>'Summary Stats for Energy'!$H$128:$H$129</c:f>
              <c:strCache>
                <c:ptCount val="1"/>
                <c:pt idx="0">
                  <c:v>2013</c:v>
                </c:pt>
              </c:strCache>
            </c:strRef>
          </c:tx>
          <c:spPr>
            <a:solidFill>
              <a:schemeClr val="accent2"/>
            </a:solidFill>
            <a:ln>
              <a:noFill/>
            </a:ln>
            <a:effectLst/>
          </c:spPr>
          <c:invertIfNegative val="0"/>
          <c:cat>
            <c:strRef>
              <c:f>'Summary Stats for Energy'!$F$130</c:f>
              <c:strCache>
                <c:ptCount val="1"/>
                <c:pt idx="0">
                  <c:v>Total</c:v>
                </c:pt>
              </c:strCache>
            </c:strRef>
          </c:cat>
          <c:val>
            <c:numRef>
              <c:f>'Summary Stats for Energy'!$H$130</c:f>
              <c:numCache>
                <c:formatCode>0.00</c:formatCode>
                <c:ptCount val="1"/>
                <c:pt idx="0">
                  <c:v>1343144975000</c:v>
                </c:pt>
              </c:numCache>
            </c:numRef>
          </c:val>
          <c:extLst>
            <c:ext xmlns:c16="http://schemas.microsoft.com/office/drawing/2014/chart" uri="{C3380CC4-5D6E-409C-BE32-E72D297353CC}">
              <c16:uniqueId val="{00000001-0339-42F3-8212-3F53AECB4E75}"/>
            </c:ext>
          </c:extLst>
        </c:ser>
        <c:ser>
          <c:idx val="2"/>
          <c:order val="2"/>
          <c:tx>
            <c:strRef>
              <c:f>'Summary Stats for Energy'!$I$128:$I$129</c:f>
              <c:strCache>
                <c:ptCount val="1"/>
                <c:pt idx="0">
                  <c:v>2014</c:v>
                </c:pt>
              </c:strCache>
            </c:strRef>
          </c:tx>
          <c:spPr>
            <a:solidFill>
              <a:schemeClr val="accent3"/>
            </a:solidFill>
            <a:ln>
              <a:noFill/>
            </a:ln>
            <a:effectLst/>
          </c:spPr>
          <c:invertIfNegative val="0"/>
          <c:cat>
            <c:strRef>
              <c:f>'Summary Stats for Energy'!$F$130</c:f>
              <c:strCache>
                <c:ptCount val="1"/>
                <c:pt idx="0">
                  <c:v>Total</c:v>
                </c:pt>
              </c:strCache>
            </c:strRef>
          </c:cat>
          <c:val>
            <c:numRef>
              <c:f>'Summary Stats for Energy'!$I$130</c:f>
              <c:numCache>
                <c:formatCode>0.00</c:formatCode>
                <c:ptCount val="1"/>
                <c:pt idx="0">
                  <c:v>1311915971000</c:v>
                </c:pt>
              </c:numCache>
            </c:numRef>
          </c:val>
          <c:extLst>
            <c:ext xmlns:c16="http://schemas.microsoft.com/office/drawing/2014/chart" uri="{C3380CC4-5D6E-409C-BE32-E72D297353CC}">
              <c16:uniqueId val="{00000002-0339-42F3-8212-3F53AECB4E75}"/>
            </c:ext>
          </c:extLst>
        </c:ser>
        <c:ser>
          <c:idx val="3"/>
          <c:order val="3"/>
          <c:tx>
            <c:strRef>
              <c:f>'Summary Stats for Energy'!$J$128:$J$129</c:f>
              <c:strCache>
                <c:ptCount val="1"/>
                <c:pt idx="0">
                  <c:v>2015</c:v>
                </c:pt>
              </c:strCache>
            </c:strRef>
          </c:tx>
          <c:spPr>
            <a:solidFill>
              <a:srgbClr val="FF0000"/>
            </a:solidFill>
            <a:ln>
              <a:noFill/>
            </a:ln>
            <a:effectLst/>
          </c:spPr>
          <c:invertIfNegative val="0"/>
          <c:cat>
            <c:strRef>
              <c:f>'Summary Stats for Energy'!$F$130</c:f>
              <c:strCache>
                <c:ptCount val="1"/>
                <c:pt idx="0">
                  <c:v>Total</c:v>
                </c:pt>
              </c:strCache>
            </c:strRef>
          </c:cat>
          <c:val>
            <c:numRef>
              <c:f>'Summary Stats for Energy'!$J$130</c:f>
              <c:numCache>
                <c:formatCode>0.00</c:formatCode>
                <c:ptCount val="1"/>
                <c:pt idx="0">
                  <c:v>861802498000</c:v>
                </c:pt>
              </c:numCache>
            </c:numRef>
          </c:val>
          <c:extLst>
            <c:ext xmlns:c16="http://schemas.microsoft.com/office/drawing/2014/chart" uri="{C3380CC4-5D6E-409C-BE32-E72D297353CC}">
              <c16:uniqueId val="{00000003-0339-42F3-8212-3F53AECB4E75}"/>
            </c:ext>
          </c:extLst>
        </c:ser>
        <c:dLbls>
          <c:showLegendKey val="0"/>
          <c:showVal val="0"/>
          <c:showCatName val="0"/>
          <c:showSerName val="0"/>
          <c:showPercent val="0"/>
          <c:showBubbleSize val="0"/>
        </c:dLbls>
        <c:gapWidth val="219"/>
        <c:overlap val="-27"/>
        <c:axId val="1138390687"/>
        <c:axId val="1138392351"/>
      </c:barChart>
      <c:catAx>
        <c:axId val="1138390687"/>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Time</a:t>
                </a:r>
                <a:r>
                  <a:rPr lang="en-US" baseline="0" dirty="0"/>
                  <a:t> Period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138392351"/>
        <c:crosses val="autoZero"/>
        <c:auto val="1"/>
        <c:lblAlgn val="ctr"/>
        <c:lblOffset val="100"/>
        <c:noMultiLvlLbl val="0"/>
      </c:catAx>
      <c:valAx>
        <c:axId val="11383923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3906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[Adebukola_Abadariki_Project_NYSE.xlsx]Summary Stastictics for TelCo !PivotTable7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50" b="0" i="0" baseline="0" dirty="0">
                <a:effectLst/>
              </a:rPr>
              <a:t>Revenue Generation Trend in Telecommunication Industry</a:t>
            </a:r>
            <a:endParaRPr lang="en-US" sz="9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'Summary Stastictics for TelCo '!$G$24:$G$25</c:f>
              <c:strCache>
                <c:ptCount val="1"/>
                <c:pt idx="0">
                  <c:v>2012</c:v>
                </c:pt>
              </c:strCache>
            </c:strRef>
          </c:tx>
          <c:spPr>
            <a:solidFill>
              <a:schemeClr val="accent1"/>
            </a:solidFill>
            <a:ln>
              <a:noFill/>
            </a:ln>
            <a:effectLst/>
          </c:spPr>
          <c:invertIfNegative val="0"/>
          <c:cat>
            <c:strRef>
              <c:f>'Summary Stastictics for TelCo '!$F$26</c:f>
              <c:strCache>
                <c:ptCount val="1"/>
                <c:pt idx="0">
                  <c:v>Total</c:v>
                </c:pt>
              </c:strCache>
            </c:strRef>
          </c:cat>
          <c:val>
            <c:numRef>
              <c:f>'Summary Stastictics for TelCo '!$G$26</c:f>
              <c:numCache>
                <c:formatCode>0.00</c:formatCode>
                <c:ptCount val="1"/>
                <c:pt idx="0">
                  <c:v>273043853000</c:v>
                </c:pt>
              </c:numCache>
            </c:numRef>
          </c:val>
          <c:extLst>
            <c:ext xmlns:c16="http://schemas.microsoft.com/office/drawing/2014/chart" uri="{C3380CC4-5D6E-409C-BE32-E72D297353CC}">
              <c16:uniqueId val="{00000000-5735-41F7-9018-64EC7A043C61}"/>
            </c:ext>
          </c:extLst>
        </c:ser>
        <c:ser>
          <c:idx val="1"/>
          <c:order val="1"/>
          <c:tx>
            <c:strRef>
              <c:f>'Summary Stastictics for TelCo '!$H$24:$H$25</c:f>
              <c:strCache>
                <c:ptCount val="1"/>
                <c:pt idx="0">
                  <c:v>2013</c:v>
                </c:pt>
              </c:strCache>
            </c:strRef>
          </c:tx>
          <c:spPr>
            <a:solidFill>
              <a:schemeClr val="accent2"/>
            </a:solidFill>
            <a:ln>
              <a:noFill/>
            </a:ln>
            <a:effectLst/>
          </c:spPr>
          <c:invertIfNegative val="0"/>
          <c:cat>
            <c:strRef>
              <c:f>'Summary Stastictics for TelCo '!$F$26</c:f>
              <c:strCache>
                <c:ptCount val="1"/>
                <c:pt idx="0">
                  <c:v>Total</c:v>
                </c:pt>
              </c:strCache>
            </c:strRef>
          </c:cat>
          <c:val>
            <c:numRef>
              <c:f>'Summary Stastictics for TelCo '!$H$26</c:f>
              <c:numCache>
                <c:formatCode>0.00</c:formatCode>
                <c:ptCount val="1"/>
                <c:pt idx="0">
                  <c:v>278472000000</c:v>
                </c:pt>
              </c:numCache>
            </c:numRef>
          </c:val>
          <c:extLst>
            <c:ext xmlns:c16="http://schemas.microsoft.com/office/drawing/2014/chart" uri="{C3380CC4-5D6E-409C-BE32-E72D297353CC}">
              <c16:uniqueId val="{00000001-5735-41F7-9018-64EC7A043C61}"/>
            </c:ext>
          </c:extLst>
        </c:ser>
        <c:ser>
          <c:idx val="2"/>
          <c:order val="2"/>
          <c:tx>
            <c:strRef>
              <c:f>'Summary Stastictics for TelCo '!$I$24:$I$25</c:f>
              <c:strCache>
                <c:ptCount val="1"/>
                <c:pt idx="0">
                  <c:v>2014</c:v>
                </c:pt>
              </c:strCache>
            </c:strRef>
          </c:tx>
          <c:spPr>
            <a:solidFill>
              <a:schemeClr val="accent3"/>
            </a:solidFill>
            <a:ln>
              <a:noFill/>
            </a:ln>
            <a:effectLst/>
          </c:spPr>
          <c:invertIfNegative val="0"/>
          <c:cat>
            <c:strRef>
              <c:f>'Summary Stastictics for TelCo '!$F$26</c:f>
              <c:strCache>
                <c:ptCount val="1"/>
                <c:pt idx="0">
                  <c:v>Total</c:v>
                </c:pt>
              </c:strCache>
            </c:strRef>
          </c:cat>
          <c:val>
            <c:numRef>
              <c:f>'Summary Stastictics for TelCo '!$I$26</c:f>
              <c:numCache>
                <c:formatCode>0.00</c:formatCode>
                <c:ptCount val="1"/>
                <c:pt idx="0">
                  <c:v>289106000000</c:v>
                </c:pt>
              </c:numCache>
            </c:numRef>
          </c:val>
          <c:extLst>
            <c:ext xmlns:c16="http://schemas.microsoft.com/office/drawing/2014/chart" uri="{C3380CC4-5D6E-409C-BE32-E72D297353CC}">
              <c16:uniqueId val="{00000002-5735-41F7-9018-64EC7A043C61}"/>
            </c:ext>
          </c:extLst>
        </c:ser>
        <c:ser>
          <c:idx val="3"/>
          <c:order val="3"/>
          <c:tx>
            <c:strRef>
              <c:f>'Summary Stastictics for TelCo '!$J$24:$J$25</c:f>
              <c:strCache>
                <c:ptCount val="1"/>
                <c:pt idx="0">
                  <c:v>2015</c:v>
                </c:pt>
              </c:strCache>
            </c:strRef>
          </c:tx>
          <c:spPr>
            <a:solidFill>
              <a:srgbClr val="FF0000"/>
            </a:solidFill>
            <a:ln>
              <a:noFill/>
            </a:ln>
            <a:effectLst/>
          </c:spPr>
          <c:invertIfNegative val="0"/>
          <c:cat>
            <c:strRef>
              <c:f>'Summary Stastictics for TelCo '!$F$26</c:f>
              <c:strCache>
                <c:ptCount val="1"/>
                <c:pt idx="0">
                  <c:v>Total</c:v>
                </c:pt>
              </c:strCache>
            </c:strRef>
          </c:cat>
          <c:val>
            <c:numRef>
              <c:f>'Summary Stastictics for TelCo '!$J$26</c:f>
              <c:numCache>
                <c:formatCode>0.00</c:formatCode>
                <c:ptCount val="1"/>
                <c:pt idx="0">
                  <c:v>310126000000</c:v>
                </c:pt>
              </c:numCache>
            </c:numRef>
          </c:val>
          <c:extLst>
            <c:ext xmlns:c16="http://schemas.microsoft.com/office/drawing/2014/chart" uri="{C3380CC4-5D6E-409C-BE32-E72D297353CC}">
              <c16:uniqueId val="{00000003-5735-41F7-9018-64EC7A043C61}"/>
            </c:ext>
          </c:extLst>
        </c:ser>
        <c:dLbls>
          <c:showLegendKey val="0"/>
          <c:showVal val="0"/>
          <c:showCatName val="0"/>
          <c:showSerName val="0"/>
          <c:showPercent val="0"/>
          <c:showBubbleSize val="0"/>
        </c:dLbls>
        <c:gapWidth val="219"/>
        <c:overlap val="-27"/>
        <c:axId val="1368956655"/>
        <c:axId val="1368937103"/>
      </c:barChart>
      <c:catAx>
        <c:axId val="1368956655"/>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Time Period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368937103"/>
        <c:crosses val="autoZero"/>
        <c:auto val="1"/>
        <c:lblAlgn val="ctr"/>
        <c:lblOffset val="100"/>
        <c:noMultiLvlLbl val="0"/>
      </c:catAx>
      <c:valAx>
        <c:axId val="13689371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Revenue Generated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9566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7051609" y="795600"/>
            <a:ext cx="2092391" cy="4247455"/>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750" dirty="0">
                <a:latin typeface="Open Sans"/>
                <a:ea typeface="Open Sans"/>
                <a:cs typeface="Open Sans"/>
                <a:sym typeface="Open Sans"/>
              </a:rPr>
              <a:t>The data shows that the trend in both industry is dissimilar. While the telecommunication industry seems to experience a boom with time. The energy industry seems to have peaked in 2013 and has not been able to generate as much revenue since. However, it seems that companies in the energy sector are able to generate higher revenue.</a:t>
            </a:r>
            <a:br>
              <a:rPr lang="en-US" sz="750" dirty="0">
                <a:latin typeface="Open Sans"/>
                <a:ea typeface="Open Sans"/>
                <a:cs typeface="Open Sans"/>
                <a:sym typeface="Open Sans"/>
              </a:rPr>
            </a:br>
            <a:r>
              <a:rPr lang="en-US" sz="750" dirty="0">
                <a:latin typeface="Open Sans"/>
                <a:ea typeface="Open Sans"/>
                <a:cs typeface="Open Sans"/>
                <a:sym typeface="Open Sans"/>
              </a:rPr>
              <a:t>In the least productive year of energy (2015), they had more resources generated than the most productive year (2015) for telecoms.</a:t>
            </a:r>
            <a:br>
              <a:rPr lang="en-US" sz="750" dirty="0">
                <a:latin typeface="Open Sans"/>
                <a:ea typeface="Open Sans"/>
                <a:cs typeface="Open Sans"/>
                <a:sym typeface="Open Sans"/>
              </a:rPr>
            </a:br>
            <a:br>
              <a:rPr lang="en-US" sz="750" dirty="0">
                <a:latin typeface="Open Sans"/>
                <a:ea typeface="Open Sans"/>
                <a:cs typeface="Open Sans"/>
                <a:sym typeface="Open Sans"/>
              </a:rPr>
            </a:br>
            <a:r>
              <a:rPr lang="en-US" sz="750" dirty="0">
                <a:latin typeface="Open Sans"/>
                <a:ea typeface="Open Sans"/>
                <a:cs typeface="Open Sans"/>
                <a:sym typeface="Open Sans"/>
              </a:rPr>
              <a:t>This is consistent with the summary statistics as the mean of revenue generated in energy industry 121,695,414,900 &gt; mean 57,537,392,650 in the Telecoms Sector.)</a:t>
            </a:r>
            <a:br>
              <a:rPr lang="en-US" sz="750" dirty="0">
                <a:latin typeface="Open Sans"/>
                <a:ea typeface="Open Sans"/>
                <a:cs typeface="Open Sans"/>
                <a:sym typeface="Open Sans"/>
              </a:rPr>
            </a:br>
            <a:br>
              <a:rPr lang="en-US" sz="750" dirty="0">
                <a:latin typeface="Open Sans"/>
                <a:ea typeface="Open Sans"/>
                <a:cs typeface="Open Sans"/>
                <a:sym typeface="Open Sans"/>
              </a:rPr>
            </a:br>
            <a:r>
              <a:rPr lang="en-US" sz="750" dirty="0">
                <a:latin typeface="Open Sans"/>
                <a:ea typeface="Open Sans"/>
                <a:cs typeface="Open Sans"/>
                <a:sym typeface="Open Sans"/>
              </a:rPr>
              <a:t>The standard dev of Energy sector (156,925,892,616.24) is also higher than Telecoms (60,144,628,766). Meaning the energy companies are likely more variable.</a:t>
            </a:r>
          </a:p>
          <a:p>
            <a:pPr marL="0" lvl="0" indent="0" algn="l" rtl="0">
              <a:spcBef>
                <a:spcPts val="0"/>
              </a:spcBef>
              <a:spcAft>
                <a:spcPts val="1600"/>
              </a:spcAft>
              <a:buNone/>
            </a:pPr>
            <a:r>
              <a:rPr lang="en-US" sz="750" dirty="0">
                <a:latin typeface="Open Sans"/>
                <a:ea typeface="Open Sans"/>
                <a:cs typeface="Open Sans"/>
                <a:sym typeface="Open Sans"/>
              </a:rPr>
              <a:t>The range of the energy sector is higher than telecoms (448,721,884,000 &gt; 142,039,000,000). This could mean that resource generated by energy companies is more likely to fluctuate than resource generated by telecoms companies</a:t>
            </a:r>
            <a:endParaRPr sz="750" dirty="0">
              <a:latin typeface="Open Sans"/>
              <a:ea typeface="Open Sans"/>
              <a:cs typeface="Open Sans"/>
              <a:sym typeface="Open Sans"/>
            </a:endParaRPr>
          </a:p>
        </p:txBody>
      </p:sp>
      <p:sp>
        <p:nvSpPr>
          <p:cNvPr id="60" name="Google Shape;60;p14"/>
          <p:cNvSpPr/>
          <p:nvPr/>
        </p:nvSpPr>
        <p:spPr>
          <a:xfrm>
            <a:off x="49499" y="795600"/>
            <a:ext cx="6933191" cy="434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Does the Energy and Telecom Sector Generate reveneue with similar Trend</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A5C36DA7-6028-44FE-A792-31653EACB7AD}"/>
              </a:ext>
            </a:extLst>
          </p:cNvPr>
          <p:cNvGraphicFramePr>
            <a:graphicFrameLocks/>
          </p:cNvGraphicFramePr>
          <p:nvPr>
            <p:extLst>
              <p:ext uri="{D42A27DB-BD31-4B8C-83A1-F6EECF244321}">
                <p14:modId xmlns:p14="http://schemas.microsoft.com/office/powerpoint/2010/main" val="3988617469"/>
              </p:ext>
            </p:extLst>
          </p:nvPr>
        </p:nvGraphicFramePr>
        <p:xfrm>
          <a:off x="36504" y="901457"/>
          <a:ext cx="3621601" cy="20036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795DDA2B-8324-4241-889B-A9622F79DD3A}"/>
              </a:ext>
            </a:extLst>
          </p:cNvPr>
          <p:cNvGraphicFramePr>
            <a:graphicFrameLocks/>
          </p:cNvGraphicFramePr>
          <p:nvPr>
            <p:extLst>
              <p:ext uri="{D42A27DB-BD31-4B8C-83A1-F6EECF244321}">
                <p14:modId xmlns:p14="http://schemas.microsoft.com/office/powerpoint/2010/main" val="2943310352"/>
              </p:ext>
            </p:extLst>
          </p:nvPr>
        </p:nvGraphicFramePr>
        <p:xfrm>
          <a:off x="2355273" y="3039433"/>
          <a:ext cx="4440381" cy="200362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210</Words>
  <Application>Microsoft Office PowerPoint</Application>
  <PresentationFormat>On-screen Show (16:9)</PresentationFormat>
  <Paragraphs>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Open Sans</vt:lpstr>
      <vt:lpstr>Arial</vt:lpstr>
      <vt:lpstr>Simple Light</vt:lpstr>
      <vt:lpstr>  Does the Energy and Telecom Sector Generate reveneue with similar 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 ROG</dc:creator>
  <cp:lastModifiedBy>Adebukola Abadariki</cp:lastModifiedBy>
  <cp:revision>10</cp:revision>
  <dcterms:modified xsi:type="dcterms:W3CDTF">2023-07-05T02:59:21Z</dcterms:modified>
</cp:coreProperties>
</file>