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14"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20ROG\Downloads\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20ROG\Downloads\results%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20ROG\Downloads\results%20(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20ROG\Downloads\results%20(2).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RENTAL</a:t>
            </a:r>
            <a:r>
              <a:rPr lang="en-US" baseline="0" dirty="0"/>
              <a:t> </a:t>
            </a:r>
            <a:r>
              <a:rPr lang="en-US" dirty="0"/>
              <a:t>PERFORMANCE</a:t>
            </a:r>
            <a:r>
              <a:rPr lang="en-US" baseline="0" dirty="0"/>
              <a:t> OF STORES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results!$C$1</c:f>
              <c:strCache>
                <c:ptCount val="1"/>
                <c:pt idx="0">
                  <c:v>Store_1</c:v>
                </c:pt>
              </c:strCache>
            </c:strRef>
          </c:tx>
          <c:spPr>
            <a:solidFill>
              <a:schemeClr val="accent1"/>
            </a:solidFill>
            <a:ln>
              <a:noFill/>
            </a:ln>
            <a:effectLst/>
          </c:spPr>
          <c:invertIfNegative val="0"/>
          <c:cat>
            <c:multiLvlStrRef>
              <c:f>results!$A$2:$B$6</c:f>
              <c:multiLvlStrCache>
                <c:ptCount val="5"/>
                <c:lvl>
                  <c:pt idx="0">
                    <c:v>May      </c:v>
                  </c:pt>
                  <c:pt idx="1">
                    <c:v>June     </c:v>
                  </c:pt>
                  <c:pt idx="2">
                    <c:v>July     </c:v>
                  </c:pt>
                  <c:pt idx="3">
                    <c:v>August   </c:v>
                  </c:pt>
                  <c:pt idx="4">
                    <c:v>February </c:v>
                  </c:pt>
                </c:lvl>
                <c:lvl>
                  <c:pt idx="0">
                    <c:v>2005</c:v>
                  </c:pt>
                  <c:pt idx="1">
                    <c:v>2005</c:v>
                  </c:pt>
                  <c:pt idx="2">
                    <c:v>2005</c:v>
                  </c:pt>
                  <c:pt idx="3">
                    <c:v>2005</c:v>
                  </c:pt>
                  <c:pt idx="4">
                    <c:v>2006</c:v>
                  </c:pt>
                </c:lvl>
              </c:multiLvlStrCache>
            </c:multiLvlStrRef>
          </c:cat>
          <c:val>
            <c:numRef>
              <c:f>results!$C$2:$C$6</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8BBC-4DF1-923B-DFC106E9E9C6}"/>
            </c:ext>
          </c:extLst>
        </c:ser>
        <c:ser>
          <c:idx val="1"/>
          <c:order val="1"/>
          <c:tx>
            <c:strRef>
              <c:f>results!$D$1</c:f>
              <c:strCache>
                <c:ptCount val="1"/>
                <c:pt idx="0">
                  <c:v>Store_2</c:v>
                </c:pt>
              </c:strCache>
            </c:strRef>
          </c:tx>
          <c:spPr>
            <a:solidFill>
              <a:schemeClr val="accent2"/>
            </a:solidFill>
            <a:ln>
              <a:noFill/>
            </a:ln>
            <a:effectLst/>
          </c:spPr>
          <c:invertIfNegative val="0"/>
          <c:cat>
            <c:multiLvlStrRef>
              <c:f>results!$A$2:$B$6</c:f>
              <c:multiLvlStrCache>
                <c:ptCount val="5"/>
                <c:lvl>
                  <c:pt idx="0">
                    <c:v>May      </c:v>
                  </c:pt>
                  <c:pt idx="1">
                    <c:v>June     </c:v>
                  </c:pt>
                  <c:pt idx="2">
                    <c:v>July     </c:v>
                  </c:pt>
                  <c:pt idx="3">
                    <c:v>August   </c:v>
                  </c:pt>
                  <c:pt idx="4">
                    <c:v>February </c:v>
                  </c:pt>
                </c:lvl>
                <c:lvl>
                  <c:pt idx="0">
                    <c:v>2005</c:v>
                  </c:pt>
                  <c:pt idx="1">
                    <c:v>2005</c:v>
                  </c:pt>
                  <c:pt idx="2">
                    <c:v>2005</c:v>
                  </c:pt>
                  <c:pt idx="3">
                    <c:v>2005</c:v>
                  </c:pt>
                  <c:pt idx="4">
                    <c:v>2006</c:v>
                  </c:pt>
                </c:lvl>
              </c:multiLvlStrCache>
            </c:multiLvlStrRef>
          </c:cat>
          <c:val>
            <c:numRef>
              <c:f>results!$D$2:$D$6</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8BBC-4DF1-923B-DFC106E9E9C6}"/>
            </c:ext>
          </c:extLst>
        </c:ser>
        <c:dLbls>
          <c:showLegendKey val="0"/>
          <c:showVal val="0"/>
          <c:showCatName val="0"/>
          <c:showSerName val="0"/>
          <c:showPercent val="0"/>
          <c:showBubbleSize val="0"/>
        </c:dLbls>
        <c:gapWidth val="219"/>
        <c:overlap val="-27"/>
        <c:axId val="2095042031"/>
        <c:axId val="2095034543"/>
      </c:barChart>
      <c:catAx>
        <c:axId val="20950420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r>
                  <a:rPr lang="en-US" baseline="0" dirty="0"/>
                  <a:t> and Month</a:t>
                </a:r>
                <a:endParaRPr lang="en-US" dirty="0"/>
              </a:p>
            </c:rich>
          </c:tx>
          <c:layout>
            <c:manualLayout>
              <c:xMode val="edge"/>
              <c:yMode val="edge"/>
              <c:x val="0.49330234908915122"/>
              <c:y val="0.8000470509537275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034543"/>
        <c:crosses val="autoZero"/>
        <c:auto val="1"/>
        <c:lblAlgn val="ctr"/>
        <c:lblOffset val="100"/>
        <c:noMultiLvlLbl val="0"/>
      </c:catAx>
      <c:valAx>
        <c:axId val="2095034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Rentals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042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Peformance</a:t>
            </a:r>
            <a:r>
              <a:rPr lang="en-US" baseline="0"/>
              <a:t> of Movies in the Family Category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(1)'!$B$1</c:f>
              <c:strCache>
                <c:ptCount val="1"/>
                <c:pt idx="0">
                  <c:v>total_rental_count</c:v>
                </c:pt>
              </c:strCache>
            </c:strRef>
          </c:tx>
          <c:spPr>
            <a:solidFill>
              <a:schemeClr val="accent1"/>
            </a:solidFill>
            <a:ln>
              <a:noFill/>
            </a:ln>
            <a:effectLst/>
          </c:spPr>
          <c:invertIfNegative val="0"/>
          <c:cat>
            <c:strRef>
              <c:f>'results (1)'!$A$2:$A$7</c:f>
              <c:strCache>
                <c:ptCount val="6"/>
                <c:pt idx="0">
                  <c:v>Animation</c:v>
                </c:pt>
                <c:pt idx="1">
                  <c:v>Family</c:v>
                </c:pt>
                <c:pt idx="2">
                  <c:v>Children</c:v>
                </c:pt>
                <c:pt idx="3">
                  <c:v>Comedy</c:v>
                </c:pt>
                <c:pt idx="4">
                  <c:v>Classics</c:v>
                </c:pt>
                <c:pt idx="5">
                  <c:v>Music</c:v>
                </c:pt>
              </c:strCache>
            </c:strRef>
          </c:cat>
          <c:val>
            <c:numRef>
              <c:f>'results (1)'!$B$2:$B$7</c:f>
              <c:numCache>
                <c:formatCode>General</c:formatCode>
                <c:ptCount val="6"/>
                <c:pt idx="0">
                  <c:v>1166</c:v>
                </c:pt>
                <c:pt idx="1">
                  <c:v>1096</c:v>
                </c:pt>
                <c:pt idx="2">
                  <c:v>945</c:v>
                </c:pt>
                <c:pt idx="3">
                  <c:v>941</c:v>
                </c:pt>
                <c:pt idx="4">
                  <c:v>939</c:v>
                </c:pt>
                <c:pt idx="5">
                  <c:v>830</c:v>
                </c:pt>
              </c:numCache>
            </c:numRef>
          </c:val>
          <c:extLst>
            <c:ext xmlns:c16="http://schemas.microsoft.com/office/drawing/2014/chart" uri="{C3380CC4-5D6E-409C-BE32-E72D297353CC}">
              <c16:uniqueId val="{00000000-72B2-4120-9998-C87C5E8B3C77}"/>
            </c:ext>
          </c:extLst>
        </c:ser>
        <c:dLbls>
          <c:showLegendKey val="0"/>
          <c:showVal val="0"/>
          <c:showCatName val="0"/>
          <c:showSerName val="0"/>
          <c:showPercent val="0"/>
          <c:showBubbleSize val="0"/>
        </c:dLbls>
        <c:gapWidth val="219"/>
        <c:overlap val="-27"/>
        <c:axId val="2007136271"/>
        <c:axId val="2007125871"/>
      </c:barChart>
      <c:catAx>
        <c:axId val="20071362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125871"/>
        <c:crosses val="autoZero"/>
        <c:auto val="1"/>
        <c:lblAlgn val="ctr"/>
        <c:lblOffset val="100"/>
        <c:noMultiLvlLbl val="0"/>
      </c:catAx>
      <c:valAx>
        <c:axId val="200712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Rentals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1362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Revenue Generating Actor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(3)'!$J$1</c:f>
              <c:strCache>
                <c:ptCount val="1"/>
                <c:pt idx="0">
                  <c:v>revenue_per_movie</c:v>
                </c:pt>
              </c:strCache>
            </c:strRef>
          </c:tx>
          <c:spPr>
            <a:solidFill>
              <a:schemeClr val="accent1"/>
            </a:solidFill>
            <a:ln>
              <a:noFill/>
            </a:ln>
            <a:effectLst/>
          </c:spPr>
          <c:invertIfNegative val="0"/>
          <c:cat>
            <c:strRef>
              <c:f>'results (3)'!$I$2:$I$11</c:f>
              <c:strCache>
                <c:ptCount val="10"/>
                <c:pt idx="0">
                  <c:v>Chris Depp</c:v>
                </c:pt>
                <c:pt idx="1">
                  <c:v>Kirsten Paltrow</c:v>
                </c:pt>
                <c:pt idx="2">
                  <c:v>Nick Degeneres</c:v>
                </c:pt>
                <c:pt idx="3">
                  <c:v>Bette Nicholson</c:v>
                </c:pt>
                <c:pt idx="4">
                  <c:v>Milla Keitel</c:v>
                </c:pt>
                <c:pt idx="5">
                  <c:v>Ben Harris</c:v>
                </c:pt>
                <c:pt idx="6">
                  <c:v>Dan Streep</c:v>
                </c:pt>
                <c:pt idx="7">
                  <c:v>Rita Reynolds</c:v>
                </c:pt>
                <c:pt idx="8">
                  <c:v>Ed Mansfield</c:v>
                </c:pt>
                <c:pt idx="9">
                  <c:v>Chris Bridges</c:v>
                </c:pt>
              </c:strCache>
            </c:strRef>
          </c:cat>
          <c:val>
            <c:numRef>
              <c:f>'results (3)'!$J$2:$J$11</c:f>
              <c:numCache>
                <c:formatCode>General</c:formatCode>
                <c:ptCount val="10"/>
                <c:pt idx="0">
                  <c:v>4.6868904593639504</c:v>
                </c:pt>
                <c:pt idx="1">
                  <c:v>4.6724557522123797</c:v>
                </c:pt>
                <c:pt idx="2">
                  <c:v>4.6401369863013597</c:v>
                </c:pt>
                <c:pt idx="3">
                  <c:v>4.5680286738351201</c:v>
                </c:pt>
                <c:pt idx="4">
                  <c:v>4.5653023255813903</c:v>
                </c:pt>
                <c:pt idx="5">
                  <c:v>4.56105095541401</c:v>
                </c:pt>
                <c:pt idx="6">
                  <c:v>4.5440830449826901</c:v>
                </c:pt>
                <c:pt idx="7">
                  <c:v>4.5382993197278898</c:v>
                </c:pt>
                <c:pt idx="8">
                  <c:v>4.4907112970711198</c:v>
                </c:pt>
                <c:pt idx="9">
                  <c:v>4.4892757660167097</c:v>
                </c:pt>
              </c:numCache>
            </c:numRef>
          </c:val>
          <c:extLst>
            <c:ext xmlns:c16="http://schemas.microsoft.com/office/drawing/2014/chart" uri="{C3380CC4-5D6E-409C-BE32-E72D297353CC}">
              <c16:uniqueId val="{00000000-C082-4F16-AEAB-615F215DE1C5}"/>
            </c:ext>
          </c:extLst>
        </c:ser>
        <c:dLbls>
          <c:showLegendKey val="0"/>
          <c:showVal val="0"/>
          <c:showCatName val="0"/>
          <c:showSerName val="0"/>
          <c:showPercent val="0"/>
          <c:showBubbleSize val="0"/>
        </c:dLbls>
        <c:gapWidth val="182"/>
        <c:axId val="1986729375"/>
        <c:axId val="1986721887"/>
      </c:barChart>
      <c:catAx>
        <c:axId val="19867293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Actor</a:t>
                </a:r>
                <a:r>
                  <a:rPr lang="en-US" baseline="0"/>
                  <a:t> Name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721887"/>
        <c:crosses val="autoZero"/>
        <c:auto val="1"/>
        <c:lblAlgn val="ctr"/>
        <c:lblOffset val="100"/>
        <c:noMultiLvlLbl val="0"/>
      </c:catAx>
      <c:valAx>
        <c:axId val="19867218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 per Movie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729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Staff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(2)'!$C$9</c:f>
              <c:strCache>
                <c:ptCount val="1"/>
                <c:pt idx="0">
                  <c:v>revenue_per_customer</c:v>
                </c:pt>
              </c:strCache>
            </c:strRef>
          </c:tx>
          <c:spPr>
            <a:solidFill>
              <a:schemeClr val="accent1"/>
            </a:solidFill>
            <a:ln>
              <a:noFill/>
            </a:ln>
            <a:effectLst/>
          </c:spPr>
          <c:invertIfNegative val="0"/>
          <c:cat>
            <c:strRef>
              <c:f>'results (2)'!$B$10:$B$11</c:f>
              <c:strCache>
                <c:ptCount val="2"/>
                <c:pt idx="0">
                  <c:v>Jon Stephens</c:v>
                </c:pt>
                <c:pt idx="1">
                  <c:v>Mike Hillyer</c:v>
                </c:pt>
              </c:strCache>
            </c:strRef>
          </c:cat>
          <c:val>
            <c:numRef>
              <c:f>'results (2)'!$C$10:$C$11</c:f>
              <c:numCache>
                <c:formatCode>General</c:formatCode>
                <c:ptCount val="2"/>
                <c:pt idx="0">
                  <c:v>51.852954924874702</c:v>
                </c:pt>
                <c:pt idx="1">
                  <c:v>50.5043739565943</c:v>
                </c:pt>
              </c:numCache>
            </c:numRef>
          </c:val>
          <c:extLst>
            <c:ext xmlns:c16="http://schemas.microsoft.com/office/drawing/2014/chart" uri="{C3380CC4-5D6E-409C-BE32-E72D297353CC}">
              <c16:uniqueId val="{00000000-5156-4100-B533-62DD36A459B3}"/>
            </c:ext>
          </c:extLst>
        </c:ser>
        <c:dLbls>
          <c:showLegendKey val="0"/>
          <c:showVal val="0"/>
          <c:showCatName val="0"/>
          <c:showSerName val="0"/>
          <c:showPercent val="0"/>
          <c:showBubbleSize val="0"/>
        </c:dLbls>
        <c:gapWidth val="182"/>
        <c:axId val="2014724319"/>
        <c:axId val="2014727231"/>
      </c:barChart>
      <c:catAx>
        <c:axId val="201472431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Staff Name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727231"/>
        <c:crosses val="autoZero"/>
        <c:auto val="1"/>
        <c:lblAlgn val="ctr"/>
        <c:lblOffset val="100"/>
        <c:noMultiLvlLbl val="0"/>
      </c:catAx>
      <c:valAx>
        <c:axId val="20147272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 in dollar per customer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7243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SELECT  DATE_PART('year', </a:t>
            </a:r>
            <a:r>
              <a:rPr lang="en-US" dirty="0" err="1"/>
              <a:t>r.rental_date</a:t>
            </a:r>
            <a:r>
              <a:rPr lang="en-US" dirty="0"/>
              <a:t>) </a:t>
            </a:r>
            <a:r>
              <a:rPr lang="en-US" dirty="0" err="1"/>
              <a:t>rental_year</a:t>
            </a:r>
            <a:r>
              <a:rPr lang="en-US" dirty="0"/>
              <a:t>,</a:t>
            </a:r>
          </a:p>
          <a:p>
            <a:pPr marL="0" lvl="0" indent="0" rtl="0">
              <a:spcBef>
                <a:spcPts val="0"/>
              </a:spcBef>
              <a:spcAft>
                <a:spcPts val="0"/>
              </a:spcAft>
              <a:buNone/>
            </a:pPr>
            <a:r>
              <a:rPr lang="en-US" dirty="0"/>
              <a:t>        TO_CHAR(</a:t>
            </a:r>
            <a:r>
              <a:rPr lang="en-US" dirty="0" err="1"/>
              <a:t>r.rental_date</a:t>
            </a:r>
            <a:r>
              <a:rPr lang="en-US" dirty="0"/>
              <a:t>, 'Month') </a:t>
            </a:r>
            <a:r>
              <a:rPr lang="en-US" dirty="0" err="1"/>
              <a:t>rental_month</a:t>
            </a:r>
            <a:r>
              <a:rPr lang="en-US" dirty="0"/>
              <a:t>,</a:t>
            </a:r>
          </a:p>
          <a:p>
            <a:pPr marL="0" lvl="0" indent="0" rtl="0">
              <a:spcBef>
                <a:spcPts val="0"/>
              </a:spcBef>
              <a:spcAft>
                <a:spcPts val="0"/>
              </a:spcAft>
              <a:buNone/>
            </a:pPr>
            <a:r>
              <a:rPr lang="en-US" dirty="0"/>
              <a:t>        </a:t>
            </a:r>
            <a:r>
              <a:rPr lang="en-US" dirty="0" err="1"/>
              <a:t>s.store_id</a:t>
            </a:r>
            <a:r>
              <a:rPr lang="en-US" dirty="0"/>
              <a:t>, COUNT(</a:t>
            </a:r>
            <a:r>
              <a:rPr lang="en-US" dirty="0" err="1"/>
              <a:t>r.rental_id</a:t>
            </a:r>
            <a:r>
              <a:rPr lang="en-US" dirty="0"/>
              <a:t>) </a:t>
            </a:r>
            <a:r>
              <a:rPr lang="en-US" dirty="0" err="1"/>
              <a:t>count_rentals</a:t>
            </a:r>
            <a:endParaRPr lang="en-US" dirty="0"/>
          </a:p>
          <a:p>
            <a:pPr marL="0" lvl="0" indent="0" rtl="0">
              <a:spcBef>
                <a:spcPts val="0"/>
              </a:spcBef>
              <a:spcAft>
                <a:spcPts val="0"/>
              </a:spcAft>
              <a:buNone/>
            </a:pPr>
            <a:r>
              <a:rPr lang="en-US" dirty="0"/>
              <a:t>  FROM  store s</a:t>
            </a:r>
          </a:p>
          <a:p>
            <a:pPr marL="0" lvl="0" indent="0" rtl="0">
              <a:spcBef>
                <a:spcPts val="0"/>
              </a:spcBef>
              <a:spcAft>
                <a:spcPts val="0"/>
              </a:spcAft>
              <a:buNone/>
            </a:pPr>
            <a:r>
              <a:rPr lang="en-US" dirty="0"/>
              <a:t>  JOIN  staff </a:t>
            </a:r>
            <a:r>
              <a:rPr lang="en-US" dirty="0" err="1"/>
              <a:t>stf</a:t>
            </a:r>
            <a:endParaRPr lang="en-US" dirty="0"/>
          </a:p>
          <a:p>
            <a:pPr marL="0" lvl="0" indent="0" rtl="0">
              <a:spcBef>
                <a:spcPts val="0"/>
              </a:spcBef>
              <a:spcAft>
                <a:spcPts val="0"/>
              </a:spcAft>
              <a:buNone/>
            </a:pPr>
            <a:r>
              <a:rPr lang="en-US" dirty="0"/>
              <a:t>    ON  </a:t>
            </a:r>
            <a:r>
              <a:rPr lang="en-US" dirty="0" err="1"/>
              <a:t>s.store_id</a:t>
            </a:r>
            <a:r>
              <a:rPr lang="en-US" dirty="0"/>
              <a:t> = </a:t>
            </a:r>
            <a:r>
              <a:rPr lang="en-US" dirty="0" err="1"/>
              <a:t>stf.store_id</a:t>
            </a:r>
            <a:endParaRPr lang="en-US" dirty="0"/>
          </a:p>
          <a:p>
            <a:pPr marL="0" lvl="0" indent="0" rtl="0">
              <a:spcBef>
                <a:spcPts val="0"/>
              </a:spcBef>
              <a:spcAft>
                <a:spcPts val="0"/>
              </a:spcAft>
              <a:buNone/>
            </a:pPr>
            <a:r>
              <a:rPr lang="en-US" dirty="0"/>
              <a:t>  JOIN  rental r</a:t>
            </a:r>
          </a:p>
          <a:p>
            <a:pPr marL="0" lvl="0" indent="0" rtl="0">
              <a:spcBef>
                <a:spcPts val="0"/>
              </a:spcBef>
              <a:spcAft>
                <a:spcPts val="0"/>
              </a:spcAft>
              <a:buNone/>
            </a:pPr>
            <a:r>
              <a:rPr lang="en-US" dirty="0"/>
              <a:t>    ON  </a:t>
            </a:r>
            <a:r>
              <a:rPr lang="en-US" dirty="0" err="1"/>
              <a:t>stf.staff_id</a:t>
            </a:r>
            <a:r>
              <a:rPr lang="en-US" dirty="0"/>
              <a:t> = </a:t>
            </a:r>
            <a:r>
              <a:rPr lang="en-US" dirty="0" err="1"/>
              <a:t>r.staff_id</a:t>
            </a:r>
            <a:endParaRPr lang="en-US" dirty="0"/>
          </a:p>
          <a:p>
            <a:pPr marL="0" lvl="0" indent="0" rtl="0">
              <a:spcBef>
                <a:spcPts val="0"/>
              </a:spcBef>
              <a:spcAft>
                <a:spcPts val="0"/>
              </a:spcAft>
              <a:buNone/>
            </a:pPr>
            <a:r>
              <a:rPr lang="en-US" dirty="0"/>
              <a:t> GROUP  BY 1, 2, 3</a:t>
            </a:r>
          </a:p>
          <a:p>
            <a:pPr marL="0" lvl="0" indent="0" rtl="0">
              <a:spcBef>
                <a:spcPts val="0"/>
              </a:spcBef>
              <a:spcAft>
                <a:spcPts val="0"/>
              </a:spcAft>
              <a:buNone/>
            </a:pPr>
            <a:r>
              <a:rPr lang="en-US" dirty="0"/>
              <a:t> ORDER  BY 4 DESC</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With T1 as (SELECT </a:t>
            </a:r>
            <a:r>
              <a:rPr lang="en-US" dirty="0" err="1"/>
              <a:t>Initcap</a:t>
            </a:r>
            <a:r>
              <a:rPr lang="en-US" dirty="0"/>
              <a:t>(</a:t>
            </a:r>
            <a:r>
              <a:rPr lang="en-US" dirty="0" err="1"/>
              <a:t>f.title</a:t>
            </a:r>
            <a:r>
              <a:rPr lang="en-US" dirty="0"/>
              <a:t>) AS Title, c.name AS </a:t>
            </a:r>
            <a:r>
              <a:rPr lang="en-US" dirty="0" err="1"/>
              <a:t>Category_name</a:t>
            </a:r>
            <a:r>
              <a:rPr lang="en-US" dirty="0"/>
              <a:t>, Count(</a:t>
            </a:r>
            <a:r>
              <a:rPr lang="en-US" dirty="0" err="1"/>
              <a:t>r.rental_id</a:t>
            </a:r>
            <a:r>
              <a:rPr lang="en-US" dirty="0"/>
              <a:t>) AS </a:t>
            </a:r>
            <a:r>
              <a:rPr lang="en-US" dirty="0" err="1"/>
              <a:t>Rental_count</a:t>
            </a:r>
            <a:endParaRPr lang="en-US" dirty="0"/>
          </a:p>
          <a:p>
            <a:pPr marL="0" lvl="0" indent="0" rtl="0">
              <a:spcBef>
                <a:spcPts val="0"/>
              </a:spcBef>
              <a:spcAft>
                <a:spcPts val="0"/>
              </a:spcAft>
              <a:buNone/>
            </a:pPr>
            <a:r>
              <a:rPr lang="en-US" dirty="0"/>
              <a:t>FROM film f</a:t>
            </a:r>
          </a:p>
          <a:p>
            <a:pPr marL="0" lvl="0" indent="0" rtl="0">
              <a:spcBef>
                <a:spcPts val="0"/>
              </a:spcBef>
              <a:spcAft>
                <a:spcPts val="0"/>
              </a:spcAft>
              <a:buNone/>
            </a:pPr>
            <a:r>
              <a:rPr lang="en-US" dirty="0"/>
              <a:t>JOIN </a:t>
            </a:r>
            <a:r>
              <a:rPr lang="en-US" dirty="0" err="1"/>
              <a:t>film_category</a:t>
            </a:r>
            <a:r>
              <a:rPr lang="en-US" dirty="0"/>
              <a:t> fc ON </a:t>
            </a:r>
            <a:r>
              <a:rPr lang="en-US" dirty="0" err="1"/>
              <a:t>f.film_id</a:t>
            </a:r>
            <a:r>
              <a:rPr lang="en-US" dirty="0"/>
              <a:t> = </a:t>
            </a:r>
            <a:r>
              <a:rPr lang="en-US" dirty="0" err="1"/>
              <a:t>fc.film_id</a:t>
            </a:r>
            <a:endParaRPr lang="en-US" dirty="0"/>
          </a:p>
          <a:p>
            <a:pPr marL="0" lvl="0" indent="0" rtl="0">
              <a:spcBef>
                <a:spcPts val="0"/>
              </a:spcBef>
              <a:spcAft>
                <a:spcPts val="0"/>
              </a:spcAft>
              <a:buNone/>
            </a:pPr>
            <a:r>
              <a:rPr lang="en-US" dirty="0"/>
              <a:t>JOIN category c ON </a:t>
            </a:r>
            <a:r>
              <a:rPr lang="en-US" dirty="0" err="1"/>
              <a:t>fc.category_id</a:t>
            </a:r>
            <a:r>
              <a:rPr lang="en-US" dirty="0"/>
              <a:t> = </a:t>
            </a:r>
            <a:r>
              <a:rPr lang="en-US" dirty="0" err="1"/>
              <a:t>c.category_id</a:t>
            </a:r>
            <a:endParaRPr lang="en-US" dirty="0"/>
          </a:p>
          <a:p>
            <a:pPr marL="0" lvl="0" indent="0" rtl="0">
              <a:spcBef>
                <a:spcPts val="0"/>
              </a:spcBef>
              <a:spcAft>
                <a:spcPts val="0"/>
              </a:spcAft>
              <a:buNone/>
            </a:pPr>
            <a:r>
              <a:rPr lang="en-US" dirty="0"/>
              <a:t>JOIN inventory </a:t>
            </a:r>
            <a:r>
              <a:rPr lang="en-US" dirty="0" err="1"/>
              <a:t>i</a:t>
            </a:r>
            <a:r>
              <a:rPr lang="en-US" dirty="0"/>
              <a:t> ON </a:t>
            </a:r>
            <a:r>
              <a:rPr lang="en-US" dirty="0" err="1"/>
              <a:t>i.film_id</a:t>
            </a:r>
            <a:r>
              <a:rPr lang="en-US" dirty="0"/>
              <a:t> = </a:t>
            </a:r>
            <a:r>
              <a:rPr lang="en-US" dirty="0" err="1"/>
              <a:t>f.film_id</a:t>
            </a:r>
            <a:endParaRPr lang="en-US" dirty="0"/>
          </a:p>
          <a:p>
            <a:pPr marL="0" lvl="0" indent="0" rtl="0">
              <a:spcBef>
                <a:spcPts val="0"/>
              </a:spcBef>
              <a:spcAft>
                <a:spcPts val="0"/>
              </a:spcAft>
              <a:buNone/>
            </a:pPr>
            <a:r>
              <a:rPr lang="en-US" dirty="0"/>
              <a:t>JOIN rental r ON </a:t>
            </a:r>
            <a:r>
              <a:rPr lang="en-US" dirty="0" err="1"/>
              <a:t>i.inventory_id</a:t>
            </a:r>
            <a:r>
              <a:rPr lang="en-US" dirty="0"/>
              <a:t> = </a:t>
            </a:r>
            <a:r>
              <a:rPr lang="en-US" dirty="0" err="1"/>
              <a:t>r.inventory_id</a:t>
            </a:r>
            <a:endParaRPr lang="en-US" dirty="0"/>
          </a:p>
          <a:p>
            <a:pPr marL="0" lvl="0" indent="0" rtl="0">
              <a:spcBef>
                <a:spcPts val="0"/>
              </a:spcBef>
              <a:spcAft>
                <a:spcPts val="0"/>
              </a:spcAft>
              <a:buNone/>
            </a:pPr>
            <a:r>
              <a:rPr lang="en-US" dirty="0"/>
              <a:t>WHERE c.name IN ('Animation', 'Children', 'Classics', 'Comedy', 'Family', 'Music')</a:t>
            </a:r>
          </a:p>
          <a:p>
            <a:pPr marL="0" lvl="0" indent="0" rtl="0">
              <a:spcBef>
                <a:spcPts val="0"/>
              </a:spcBef>
              <a:spcAft>
                <a:spcPts val="0"/>
              </a:spcAft>
              <a:buNone/>
            </a:pPr>
            <a:r>
              <a:rPr lang="en-US" dirty="0"/>
              <a:t>GROUP BY 1, 2</a:t>
            </a:r>
          </a:p>
          <a:p>
            <a:pPr marL="0" lvl="0" indent="0" rtl="0">
              <a:spcBef>
                <a:spcPts val="0"/>
              </a:spcBef>
              <a:spcAft>
                <a:spcPts val="0"/>
              </a:spcAft>
              <a:buNone/>
            </a:pPr>
            <a:r>
              <a:rPr lang="en-US" dirty="0"/>
              <a:t>ORDER BY 2, 1)</a:t>
            </a:r>
          </a:p>
          <a:p>
            <a:pPr marL="0" lvl="0" indent="0" rtl="0">
              <a:spcBef>
                <a:spcPts val="0"/>
              </a:spcBef>
              <a:spcAft>
                <a:spcPts val="0"/>
              </a:spcAft>
              <a:buNone/>
            </a:pPr>
            <a:endParaRPr lang="en-US" dirty="0"/>
          </a:p>
          <a:p>
            <a:pPr marL="0" lvl="0" indent="0" rtl="0">
              <a:spcBef>
                <a:spcPts val="0"/>
              </a:spcBef>
              <a:spcAft>
                <a:spcPts val="0"/>
              </a:spcAft>
              <a:buNone/>
            </a:pPr>
            <a:r>
              <a:rPr lang="en-US" dirty="0"/>
              <a:t>Select </a:t>
            </a:r>
            <a:r>
              <a:rPr lang="en-US" dirty="0" err="1"/>
              <a:t>Category_name</a:t>
            </a:r>
            <a:r>
              <a:rPr lang="en-US" dirty="0"/>
              <a:t>, sum(</a:t>
            </a:r>
            <a:r>
              <a:rPr lang="en-US" dirty="0" err="1"/>
              <a:t>rental_count</a:t>
            </a:r>
            <a:r>
              <a:rPr lang="en-US" dirty="0"/>
              <a:t>) </a:t>
            </a:r>
            <a:r>
              <a:rPr lang="en-US" dirty="0" err="1"/>
              <a:t>Total_Rental_count</a:t>
            </a:r>
            <a:endParaRPr lang="en-US" dirty="0"/>
          </a:p>
          <a:p>
            <a:pPr marL="0" lvl="0" indent="0" rtl="0">
              <a:spcBef>
                <a:spcPts val="0"/>
              </a:spcBef>
              <a:spcAft>
                <a:spcPts val="0"/>
              </a:spcAft>
              <a:buNone/>
            </a:pPr>
            <a:r>
              <a:rPr lang="en-US" dirty="0"/>
              <a:t>From T1</a:t>
            </a:r>
          </a:p>
          <a:p>
            <a:pPr marL="0" lvl="0" indent="0" rtl="0">
              <a:spcBef>
                <a:spcPts val="0"/>
              </a:spcBef>
              <a:spcAft>
                <a:spcPts val="0"/>
              </a:spcAft>
              <a:buNone/>
            </a:pPr>
            <a:r>
              <a:rPr lang="en-US" dirty="0"/>
              <a:t>Group by 1</a:t>
            </a:r>
          </a:p>
          <a:p>
            <a:pPr marL="0" lvl="0" indent="0" rtl="0">
              <a:spcBef>
                <a:spcPts val="0"/>
              </a:spcBef>
              <a:spcAft>
                <a:spcPts val="0"/>
              </a:spcAft>
              <a:buNone/>
            </a:pPr>
            <a:r>
              <a:rPr lang="en-US" dirty="0"/>
              <a:t>Order by 2 Desc</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WITH </a:t>
            </a:r>
            <a:r>
              <a:rPr lang="en-US" dirty="0" err="1"/>
              <a:t>ActorRevenue</a:t>
            </a:r>
            <a:r>
              <a:rPr lang="en-US" dirty="0"/>
              <a:t> AS (</a:t>
            </a:r>
          </a:p>
          <a:p>
            <a:pPr marL="0" lvl="0" indent="0" rtl="0">
              <a:spcBef>
                <a:spcPts val="0"/>
              </a:spcBef>
              <a:spcAft>
                <a:spcPts val="0"/>
              </a:spcAft>
              <a:buNone/>
            </a:pPr>
            <a:r>
              <a:rPr lang="en-US" dirty="0"/>
              <a:t>    SELECT</a:t>
            </a:r>
          </a:p>
          <a:p>
            <a:pPr marL="0" lvl="0" indent="0" rtl="0">
              <a:spcBef>
                <a:spcPts val="0"/>
              </a:spcBef>
              <a:spcAft>
                <a:spcPts val="0"/>
              </a:spcAft>
              <a:buNone/>
            </a:pPr>
            <a:r>
              <a:rPr lang="en-US" dirty="0"/>
              <a:t>        </a:t>
            </a:r>
            <a:r>
              <a:rPr lang="en-US" dirty="0" err="1"/>
              <a:t>a.actor_id</a:t>
            </a:r>
            <a:r>
              <a:rPr lang="en-US" dirty="0"/>
              <a:t>,</a:t>
            </a:r>
          </a:p>
          <a:p>
            <a:pPr marL="0" lvl="0" indent="0" rtl="0">
              <a:spcBef>
                <a:spcPts val="0"/>
              </a:spcBef>
              <a:spcAft>
                <a:spcPts val="0"/>
              </a:spcAft>
              <a:buNone/>
            </a:pPr>
            <a:r>
              <a:rPr lang="en-US" dirty="0"/>
              <a:t>        </a:t>
            </a:r>
            <a:r>
              <a:rPr lang="en-US" dirty="0" err="1"/>
              <a:t>a.first_name</a:t>
            </a:r>
            <a:r>
              <a:rPr lang="en-US" dirty="0"/>
              <a:t>,</a:t>
            </a:r>
          </a:p>
          <a:p>
            <a:pPr marL="0" lvl="0" indent="0" rtl="0">
              <a:spcBef>
                <a:spcPts val="0"/>
              </a:spcBef>
              <a:spcAft>
                <a:spcPts val="0"/>
              </a:spcAft>
              <a:buNone/>
            </a:pPr>
            <a:r>
              <a:rPr lang="en-US" dirty="0"/>
              <a:t>        </a:t>
            </a:r>
            <a:r>
              <a:rPr lang="en-US" dirty="0" err="1"/>
              <a:t>a.last_name</a:t>
            </a:r>
            <a:r>
              <a:rPr lang="en-US" dirty="0"/>
              <a:t>,</a:t>
            </a:r>
          </a:p>
          <a:p>
            <a:pPr marL="0" lvl="0" indent="0" rtl="0">
              <a:spcBef>
                <a:spcPts val="0"/>
              </a:spcBef>
              <a:spcAft>
                <a:spcPts val="0"/>
              </a:spcAft>
              <a:buNone/>
            </a:pPr>
            <a:r>
              <a:rPr lang="en-US" dirty="0"/>
              <a:t>        COUNT(DISTINCT </a:t>
            </a:r>
            <a:r>
              <a:rPr lang="en-US" dirty="0" err="1"/>
              <a:t>r.rental_id</a:t>
            </a:r>
            <a:r>
              <a:rPr lang="en-US" dirty="0"/>
              <a:t>) AS </a:t>
            </a:r>
            <a:r>
              <a:rPr lang="en-US" dirty="0" err="1"/>
              <a:t>movies_rented</a:t>
            </a:r>
            <a:r>
              <a:rPr lang="en-US" dirty="0"/>
              <a:t>,</a:t>
            </a:r>
          </a:p>
          <a:p>
            <a:pPr marL="0" lvl="0" indent="0" rtl="0">
              <a:spcBef>
                <a:spcPts val="0"/>
              </a:spcBef>
              <a:spcAft>
                <a:spcPts val="0"/>
              </a:spcAft>
              <a:buNone/>
            </a:pPr>
            <a:r>
              <a:rPr lang="en-US" dirty="0"/>
              <a:t>        SUM(</a:t>
            </a:r>
            <a:r>
              <a:rPr lang="en-US" dirty="0" err="1"/>
              <a:t>p.amount</a:t>
            </a:r>
            <a:r>
              <a:rPr lang="en-US" dirty="0"/>
              <a:t>) AS </a:t>
            </a:r>
            <a:r>
              <a:rPr lang="en-US" dirty="0" err="1"/>
              <a:t>total_revenue</a:t>
            </a:r>
            <a:r>
              <a:rPr lang="en-US" dirty="0"/>
              <a:t>,</a:t>
            </a:r>
          </a:p>
          <a:p>
            <a:pPr marL="0" lvl="0" indent="0" rtl="0">
              <a:spcBef>
                <a:spcPts val="0"/>
              </a:spcBef>
              <a:spcAft>
                <a:spcPts val="0"/>
              </a:spcAft>
              <a:buNone/>
            </a:pPr>
            <a:r>
              <a:rPr lang="en-US" dirty="0"/>
              <a:t>        SUM(</a:t>
            </a:r>
            <a:r>
              <a:rPr lang="en-US" dirty="0" err="1"/>
              <a:t>p.amount</a:t>
            </a:r>
            <a:r>
              <a:rPr lang="en-US" dirty="0"/>
              <a:t>) / COUNT(DISTINCT </a:t>
            </a:r>
            <a:r>
              <a:rPr lang="en-US" dirty="0" err="1"/>
              <a:t>r.rental_id</a:t>
            </a:r>
            <a:r>
              <a:rPr lang="en-US" dirty="0"/>
              <a:t>) AS </a:t>
            </a:r>
            <a:r>
              <a:rPr lang="en-US" dirty="0" err="1"/>
              <a:t>revenue_per_movie</a:t>
            </a:r>
            <a:endParaRPr lang="en-US" dirty="0"/>
          </a:p>
          <a:p>
            <a:pPr marL="0" lvl="0" indent="0" rtl="0">
              <a:spcBef>
                <a:spcPts val="0"/>
              </a:spcBef>
              <a:spcAft>
                <a:spcPts val="0"/>
              </a:spcAft>
              <a:buNone/>
            </a:pPr>
            <a:r>
              <a:rPr lang="en-US" dirty="0"/>
              <a:t>    FROM</a:t>
            </a:r>
          </a:p>
          <a:p>
            <a:pPr marL="0" lvl="0" indent="0" rtl="0">
              <a:spcBef>
                <a:spcPts val="0"/>
              </a:spcBef>
              <a:spcAft>
                <a:spcPts val="0"/>
              </a:spcAft>
              <a:buNone/>
            </a:pPr>
            <a:r>
              <a:rPr lang="en-US" dirty="0"/>
              <a:t>        Actor a</a:t>
            </a:r>
          </a:p>
          <a:p>
            <a:pPr marL="0" lvl="0" indent="0" rtl="0">
              <a:spcBef>
                <a:spcPts val="0"/>
              </a:spcBef>
              <a:spcAft>
                <a:spcPts val="0"/>
              </a:spcAft>
              <a:buNone/>
            </a:pPr>
            <a:r>
              <a:rPr lang="en-US" dirty="0"/>
              <a:t>    JOIN</a:t>
            </a:r>
          </a:p>
          <a:p>
            <a:pPr marL="0" lvl="0" indent="0" rtl="0">
              <a:spcBef>
                <a:spcPts val="0"/>
              </a:spcBef>
              <a:spcAft>
                <a:spcPts val="0"/>
              </a:spcAft>
              <a:buNone/>
            </a:pPr>
            <a:r>
              <a:rPr lang="en-US" dirty="0"/>
              <a:t>        </a:t>
            </a:r>
            <a:r>
              <a:rPr lang="en-US" dirty="0" err="1"/>
              <a:t>Film_Actor</a:t>
            </a:r>
            <a:r>
              <a:rPr lang="en-US" dirty="0"/>
              <a:t> fa ON </a:t>
            </a:r>
            <a:r>
              <a:rPr lang="en-US" dirty="0" err="1"/>
              <a:t>a.actor_id</a:t>
            </a:r>
            <a:r>
              <a:rPr lang="en-US" dirty="0"/>
              <a:t> = </a:t>
            </a:r>
            <a:r>
              <a:rPr lang="en-US" dirty="0" err="1"/>
              <a:t>fa.actor_id</a:t>
            </a:r>
            <a:endParaRPr lang="en-US" dirty="0"/>
          </a:p>
          <a:p>
            <a:pPr marL="0" lvl="0" indent="0" rtl="0">
              <a:spcBef>
                <a:spcPts val="0"/>
              </a:spcBef>
              <a:spcAft>
                <a:spcPts val="0"/>
              </a:spcAft>
              <a:buNone/>
            </a:pPr>
            <a:r>
              <a:rPr lang="en-US" dirty="0"/>
              <a:t>    JOIN</a:t>
            </a:r>
          </a:p>
          <a:p>
            <a:pPr marL="0" lvl="0" indent="0" rtl="0">
              <a:spcBef>
                <a:spcPts val="0"/>
              </a:spcBef>
              <a:spcAft>
                <a:spcPts val="0"/>
              </a:spcAft>
              <a:buNone/>
            </a:pPr>
            <a:r>
              <a:rPr lang="en-US" dirty="0"/>
              <a:t>        Film f ON </a:t>
            </a:r>
            <a:r>
              <a:rPr lang="en-US" dirty="0" err="1"/>
              <a:t>fa.film_id</a:t>
            </a:r>
            <a:r>
              <a:rPr lang="en-US" dirty="0"/>
              <a:t> = </a:t>
            </a:r>
            <a:r>
              <a:rPr lang="en-US" dirty="0" err="1"/>
              <a:t>f.film_id</a:t>
            </a:r>
            <a:endParaRPr lang="en-US" dirty="0"/>
          </a:p>
          <a:p>
            <a:pPr marL="0" lvl="0" indent="0" rtl="0">
              <a:spcBef>
                <a:spcPts val="0"/>
              </a:spcBef>
              <a:spcAft>
                <a:spcPts val="0"/>
              </a:spcAft>
              <a:buNone/>
            </a:pPr>
            <a:r>
              <a:rPr lang="en-US" dirty="0"/>
              <a:t>    LEFT JOIN</a:t>
            </a:r>
          </a:p>
          <a:p>
            <a:pPr marL="0" lvl="0" indent="0" rtl="0">
              <a:spcBef>
                <a:spcPts val="0"/>
              </a:spcBef>
              <a:spcAft>
                <a:spcPts val="0"/>
              </a:spcAft>
              <a:buNone/>
            </a:pPr>
            <a:r>
              <a:rPr lang="en-US" dirty="0"/>
              <a:t>        Inventory </a:t>
            </a:r>
            <a:r>
              <a:rPr lang="en-US" dirty="0" err="1"/>
              <a:t>i</a:t>
            </a:r>
            <a:r>
              <a:rPr lang="en-US" dirty="0"/>
              <a:t> ON </a:t>
            </a:r>
            <a:r>
              <a:rPr lang="en-US" dirty="0" err="1"/>
              <a:t>f.film_id</a:t>
            </a:r>
            <a:r>
              <a:rPr lang="en-US" dirty="0"/>
              <a:t> = </a:t>
            </a:r>
            <a:r>
              <a:rPr lang="en-US" dirty="0" err="1"/>
              <a:t>i.film_id</a:t>
            </a:r>
            <a:endParaRPr lang="en-US" dirty="0"/>
          </a:p>
          <a:p>
            <a:pPr marL="0" lvl="0" indent="0" rtl="0">
              <a:spcBef>
                <a:spcPts val="0"/>
              </a:spcBef>
              <a:spcAft>
                <a:spcPts val="0"/>
              </a:spcAft>
              <a:buNone/>
            </a:pPr>
            <a:r>
              <a:rPr lang="en-US" dirty="0"/>
              <a:t>    LEFT JOIN</a:t>
            </a:r>
          </a:p>
          <a:p>
            <a:pPr marL="0" lvl="0" indent="0" rtl="0">
              <a:spcBef>
                <a:spcPts val="0"/>
              </a:spcBef>
              <a:spcAft>
                <a:spcPts val="0"/>
              </a:spcAft>
              <a:buNone/>
            </a:pPr>
            <a:r>
              <a:rPr lang="en-US" dirty="0"/>
              <a:t>        Rental r ON </a:t>
            </a:r>
            <a:r>
              <a:rPr lang="en-US" dirty="0" err="1"/>
              <a:t>i.inventory_id</a:t>
            </a:r>
            <a:r>
              <a:rPr lang="en-US" dirty="0"/>
              <a:t> = </a:t>
            </a:r>
            <a:r>
              <a:rPr lang="en-US" dirty="0" err="1"/>
              <a:t>r.inventory_id</a:t>
            </a:r>
            <a:endParaRPr lang="en-US" dirty="0"/>
          </a:p>
          <a:p>
            <a:pPr marL="0" lvl="0" indent="0" rtl="0">
              <a:spcBef>
                <a:spcPts val="0"/>
              </a:spcBef>
              <a:spcAft>
                <a:spcPts val="0"/>
              </a:spcAft>
              <a:buNone/>
            </a:pPr>
            <a:r>
              <a:rPr lang="en-US" dirty="0"/>
              <a:t>    LEFT JOIN</a:t>
            </a:r>
          </a:p>
          <a:p>
            <a:pPr marL="0" lvl="0" indent="0" rtl="0">
              <a:spcBef>
                <a:spcPts val="0"/>
              </a:spcBef>
              <a:spcAft>
                <a:spcPts val="0"/>
              </a:spcAft>
              <a:buNone/>
            </a:pPr>
            <a:r>
              <a:rPr lang="en-US" dirty="0"/>
              <a:t>        Payment p ON </a:t>
            </a:r>
            <a:r>
              <a:rPr lang="en-US" dirty="0" err="1"/>
              <a:t>r.rental_id</a:t>
            </a:r>
            <a:r>
              <a:rPr lang="en-US" dirty="0"/>
              <a:t> = </a:t>
            </a:r>
            <a:r>
              <a:rPr lang="en-US" dirty="0" err="1"/>
              <a:t>p.rental_id</a:t>
            </a:r>
            <a:endParaRPr lang="en-US" dirty="0"/>
          </a:p>
          <a:p>
            <a:pPr marL="0" lvl="0" indent="0" rtl="0">
              <a:spcBef>
                <a:spcPts val="0"/>
              </a:spcBef>
              <a:spcAft>
                <a:spcPts val="0"/>
              </a:spcAft>
              <a:buNone/>
            </a:pPr>
            <a:r>
              <a:rPr lang="en-US" dirty="0"/>
              <a:t>    GROUP BY</a:t>
            </a:r>
          </a:p>
          <a:p>
            <a:pPr marL="0" lvl="0" indent="0" rtl="0">
              <a:spcBef>
                <a:spcPts val="0"/>
              </a:spcBef>
              <a:spcAft>
                <a:spcPts val="0"/>
              </a:spcAft>
              <a:buNone/>
            </a:pPr>
            <a:r>
              <a:rPr lang="en-US" dirty="0"/>
              <a:t>        </a:t>
            </a:r>
            <a:r>
              <a:rPr lang="en-US" dirty="0" err="1"/>
              <a:t>a.actor_id</a:t>
            </a:r>
            <a:r>
              <a:rPr lang="en-US" dirty="0"/>
              <a:t>, </a:t>
            </a:r>
            <a:r>
              <a:rPr lang="en-US" dirty="0" err="1"/>
              <a:t>a.first_name</a:t>
            </a:r>
            <a:r>
              <a:rPr lang="en-US" dirty="0"/>
              <a:t>, </a:t>
            </a:r>
            <a:r>
              <a:rPr lang="en-US" dirty="0" err="1"/>
              <a:t>a.last_name</a:t>
            </a:r>
            <a:endParaRPr lang="en-US" dirty="0"/>
          </a:p>
          <a:p>
            <a:pPr marL="0" lvl="0" indent="0" rtl="0">
              <a:spcBef>
                <a:spcPts val="0"/>
              </a:spcBef>
              <a:spcAft>
                <a:spcPts val="0"/>
              </a:spcAft>
              <a:buNone/>
            </a:pPr>
            <a:r>
              <a:rPr lang="en-US" dirty="0"/>
              <a:t>)</a:t>
            </a:r>
          </a:p>
          <a:p>
            <a:pPr marL="0" lvl="0" indent="0" rtl="0">
              <a:spcBef>
                <a:spcPts val="0"/>
              </a:spcBef>
              <a:spcAft>
                <a:spcPts val="0"/>
              </a:spcAft>
              <a:buNone/>
            </a:pPr>
            <a:r>
              <a:rPr lang="en-US" dirty="0"/>
              <a:t>SELECT</a:t>
            </a:r>
          </a:p>
          <a:p>
            <a:pPr marL="0" lvl="0" indent="0" rtl="0">
              <a:spcBef>
                <a:spcPts val="0"/>
              </a:spcBef>
              <a:spcAft>
                <a:spcPts val="0"/>
              </a:spcAft>
              <a:buNone/>
            </a:pPr>
            <a:r>
              <a:rPr lang="en-US" dirty="0"/>
              <a:t>    </a:t>
            </a:r>
            <a:r>
              <a:rPr lang="en-US" dirty="0" err="1"/>
              <a:t>actor_id</a:t>
            </a:r>
            <a:r>
              <a:rPr lang="en-US" dirty="0"/>
              <a:t>,</a:t>
            </a:r>
          </a:p>
          <a:p>
            <a:pPr marL="0" lvl="0" indent="0" rtl="0">
              <a:spcBef>
                <a:spcPts val="0"/>
              </a:spcBef>
              <a:spcAft>
                <a:spcPts val="0"/>
              </a:spcAft>
              <a:buNone/>
            </a:pPr>
            <a:r>
              <a:rPr lang="en-US" dirty="0"/>
              <a:t>    </a:t>
            </a:r>
            <a:r>
              <a:rPr lang="en-US" dirty="0" err="1"/>
              <a:t>first_name</a:t>
            </a:r>
            <a:r>
              <a:rPr lang="en-US" dirty="0"/>
              <a:t> || ' ' ||</a:t>
            </a:r>
            <a:r>
              <a:rPr lang="en-US" dirty="0" err="1"/>
              <a:t>last_name</a:t>
            </a:r>
            <a:r>
              <a:rPr lang="en-US" dirty="0"/>
              <a:t> Actor,</a:t>
            </a:r>
          </a:p>
          <a:p>
            <a:pPr marL="0" lvl="0" indent="0" rtl="0">
              <a:spcBef>
                <a:spcPts val="0"/>
              </a:spcBef>
              <a:spcAft>
                <a:spcPts val="0"/>
              </a:spcAft>
              <a:buNone/>
            </a:pPr>
            <a:r>
              <a:rPr lang="en-US" dirty="0"/>
              <a:t>    </a:t>
            </a:r>
            <a:r>
              <a:rPr lang="en-US" dirty="0" err="1"/>
              <a:t>movies_rented</a:t>
            </a:r>
            <a:r>
              <a:rPr lang="en-US" dirty="0"/>
              <a:t>,</a:t>
            </a:r>
          </a:p>
          <a:p>
            <a:pPr marL="0" lvl="0" indent="0" rtl="0">
              <a:spcBef>
                <a:spcPts val="0"/>
              </a:spcBef>
              <a:spcAft>
                <a:spcPts val="0"/>
              </a:spcAft>
              <a:buNone/>
            </a:pPr>
            <a:r>
              <a:rPr lang="en-US" dirty="0"/>
              <a:t>    </a:t>
            </a:r>
            <a:r>
              <a:rPr lang="en-US" dirty="0" err="1"/>
              <a:t>total_revenue</a:t>
            </a:r>
            <a:r>
              <a:rPr lang="en-US" dirty="0"/>
              <a:t>,</a:t>
            </a:r>
          </a:p>
          <a:p>
            <a:pPr marL="0" lvl="0" indent="0" rtl="0">
              <a:spcBef>
                <a:spcPts val="0"/>
              </a:spcBef>
              <a:spcAft>
                <a:spcPts val="0"/>
              </a:spcAft>
              <a:buNone/>
            </a:pPr>
            <a:r>
              <a:rPr lang="en-US" dirty="0"/>
              <a:t>    </a:t>
            </a:r>
            <a:r>
              <a:rPr lang="en-US" dirty="0" err="1"/>
              <a:t>revenue_per_movie</a:t>
            </a:r>
            <a:r>
              <a:rPr lang="en-US" dirty="0"/>
              <a:t>,</a:t>
            </a:r>
          </a:p>
          <a:p>
            <a:pPr marL="0" lvl="0" indent="0" rtl="0">
              <a:spcBef>
                <a:spcPts val="0"/>
              </a:spcBef>
              <a:spcAft>
                <a:spcPts val="0"/>
              </a:spcAft>
              <a:buNone/>
            </a:pPr>
            <a:r>
              <a:rPr lang="en-US" dirty="0"/>
              <a:t>    RANK() OVER (ORDER BY </a:t>
            </a:r>
            <a:r>
              <a:rPr lang="en-US" dirty="0" err="1"/>
              <a:t>revenue_per_movie</a:t>
            </a:r>
            <a:r>
              <a:rPr lang="en-US" dirty="0"/>
              <a:t> DESC) AS rank</a:t>
            </a:r>
          </a:p>
          <a:p>
            <a:pPr marL="0" lvl="0" indent="0" rtl="0">
              <a:spcBef>
                <a:spcPts val="0"/>
              </a:spcBef>
              <a:spcAft>
                <a:spcPts val="0"/>
              </a:spcAft>
              <a:buNone/>
            </a:pPr>
            <a:r>
              <a:rPr lang="en-US" dirty="0"/>
              <a:t>FROM</a:t>
            </a:r>
          </a:p>
          <a:p>
            <a:pPr marL="0" lvl="0" indent="0" rtl="0">
              <a:spcBef>
                <a:spcPts val="0"/>
              </a:spcBef>
              <a:spcAft>
                <a:spcPts val="0"/>
              </a:spcAft>
              <a:buNone/>
            </a:pPr>
            <a:r>
              <a:rPr lang="en-US" dirty="0"/>
              <a:t>    </a:t>
            </a:r>
            <a:r>
              <a:rPr lang="en-US" dirty="0" err="1"/>
              <a:t>ActorRevenue</a:t>
            </a:r>
            <a:endParaRPr lang="en-US" dirty="0"/>
          </a:p>
          <a:p>
            <a:pPr marL="0" lvl="0" indent="0" rtl="0">
              <a:spcBef>
                <a:spcPts val="0"/>
              </a:spcBef>
              <a:spcAft>
                <a:spcPts val="0"/>
              </a:spcAft>
              <a:buNone/>
            </a:pPr>
            <a:r>
              <a:rPr lang="en-US" dirty="0"/>
              <a:t>ORDER BY</a:t>
            </a:r>
          </a:p>
          <a:p>
            <a:pPr marL="0" lvl="0" indent="0" rtl="0">
              <a:spcBef>
                <a:spcPts val="0"/>
              </a:spcBef>
              <a:spcAft>
                <a:spcPts val="0"/>
              </a:spcAft>
              <a:buNone/>
            </a:pPr>
            <a:r>
              <a:rPr lang="en-US" dirty="0"/>
              <a:t>    rank</a:t>
            </a:r>
          </a:p>
          <a:p>
            <a:pPr marL="0" lvl="0" indent="0" rtl="0">
              <a:spcBef>
                <a:spcPts val="0"/>
              </a:spcBef>
              <a:spcAft>
                <a:spcPts val="0"/>
              </a:spcAft>
              <a:buNone/>
            </a:pPr>
            <a:r>
              <a:rPr lang="en-US" dirty="0"/>
              <a:t>Limit 10</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WITH </a:t>
            </a:r>
            <a:r>
              <a:rPr lang="en-US" dirty="0" err="1"/>
              <a:t>StaffRevenue</a:t>
            </a:r>
            <a:r>
              <a:rPr lang="en-US" dirty="0"/>
              <a:t> AS (</a:t>
            </a:r>
          </a:p>
          <a:p>
            <a:pPr marL="0" lvl="0" indent="0" rtl="0">
              <a:spcBef>
                <a:spcPts val="0"/>
              </a:spcBef>
              <a:spcAft>
                <a:spcPts val="0"/>
              </a:spcAft>
              <a:buNone/>
            </a:pPr>
            <a:r>
              <a:rPr lang="en-US" dirty="0"/>
              <a:t>    SELECT</a:t>
            </a:r>
          </a:p>
          <a:p>
            <a:pPr marL="0" lvl="0" indent="0" rtl="0">
              <a:spcBef>
                <a:spcPts val="0"/>
              </a:spcBef>
              <a:spcAft>
                <a:spcPts val="0"/>
              </a:spcAft>
              <a:buNone/>
            </a:pPr>
            <a:r>
              <a:rPr lang="en-US" dirty="0"/>
              <a:t>        </a:t>
            </a:r>
            <a:r>
              <a:rPr lang="en-US" dirty="0" err="1"/>
              <a:t>s.staff_id</a:t>
            </a:r>
            <a:r>
              <a:rPr lang="en-US" dirty="0"/>
              <a:t>,</a:t>
            </a:r>
          </a:p>
          <a:p>
            <a:pPr marL="0" lvl="0" indent="0" rtl="0">
              <a:spcBef>
                <a:spcPts val="0"/>
              </a:spcBef>
              <a:spcAft>
                <a:spcPts val="0"/>
              </a:spcAft>
              <a:buNone/>
            </a:pPr>
            <a:r>
              <a:rPr lang="en-US" dirty="0"/>
              <a:t>        CONCAT(</a:t>
            </a:r>
            <a:r>
              <a:rPr lang="en-US" dirty="0" err="1"/>
              <a:t>s.first_name</a:t>
            </a:r>
            <a:r>
              <a:rPr lang="en-US" dirty="0"/>
              <a:t>, ' ', </a:t>
            </a:r>
            <a:r>
              <a:rPr lang="en-US" dirty="0" err="1"/>
              <a:t>s.last_name</a:t>
            </a:r>
            <a:r>
              <a:rPr lang="en-US" dirty="0"/>
              <a:t>) AS </a:t>
            </a:r>
            <a:r>
              <a:rPr lang="en-US" dirty="0" err="1"/>
              <a:t>staff_name</a:t>
            </a:r>
            <a:r>
              <a:rPr lang="en-US" dirty="0"/>
              <a:t>,</a:t>
            </a:r>
          </a:p>
          <a:p>
            <a:pPr marL="0" lvl="0" indent="0" rtl="0">
              <a:spcBef>
                <a:spcPts val="0"/>
              </a:spcBef>
              <a:spcAft>
                <a:spcPts val="0"/>
              </a:spcAft>
              <a:buNone/>
            </a:pPr>
            <a:r>
              <a:rPr lang="en-US" dirty="0"/>
              <a:t>        SUM(</a:t>
            </a:r>
            <a:r>
              <a:rPr lang="en-US" dirty="0" err="1"/>
              <a:t>p.amount</a:t>
            </a:r>
            <a:r>
              <a:rPr lang="en-US" dirty="0"/>
              <a:t>) AS </a:t>
            </a:r>
            <a:r>
              <a:rPr lang="en-US" dirty="0" err="1"/>
              <a:t>total_revenue</a:t>
            </a:r>
            <a:r>
              <a:rPr lang="en-US" dirty="0"/>
              <a:t>,</a:t>
            </a:r>
          </a:p>
          <a:p>
            <a:pPr marL="0" lvl="0" indent="0" rtl="0">
              <a:spcBef>
                <a:spcPts val="0"/>
              </a:spcBef>
              <a:spcAft>
                <a:spcPts val="0"/>
              </a:spcAft>
              <a:buNone/>
            </a:pPr>
            <a:r>
              <a:rPr lang="en-US" dirty="0"/>
              <a:t>        COUNT(DISTINCT </a:t>
            </a:r>
            <a:r>
              <a:rPr lang="en-US" dirty="0" err="1"/>
              <a:t>p.customer_id</a:t>
            </a:r>
            <a:r>
              <a:rPr lang="en-US" dirty="0"/>
              <a:t>) AS </a:t>
            </a:r>
            <a:r>
              <a:rPr lang="en-US" dirty="0" err="1"/>
              <a:t>customer_count</a:t>
            </a:r>
            <a:r>
              <a:rPr lang="en-US" dirty="0"/>
              <a:t>,</a:t>
            </a:r>
          </a:p>
          <a:p>
            <a:pPr marL="0" lvl="0" indent="0" rtl="0">
              <a:spcBef>
                <a:spcPts val="0"/>
              </a:spcBef>
              <a:spcAft>
                <a:spcPts val="0"/>
              </a:spcAft>
              <a:buNone/>
            </a:pPr>
            <a:r>
              <a:rPr lang="en-US" dirty="0"/>
              <a:t>        ROW_NUMBER() OVER (ORDER BY SUM(</a:t>
            </a:r>
            <a:r>
              <a:rPr lang="en-US" dirty="0" err="1"/>
              <a:t>p.amount</a:t>
            </a:r>
            <a:r>
              <a:rPr lang="en-US" dirty="0"/>
              <a:t>) DESC) AS rank</a:t>
            </a:r>
          </a:p>
          <a:p>
            <a:pPr marL="0" lvl="0" indent="0" rtl="0">
              <a:spcBef>
                <a:spcPts val="0"/>
              </a:spcBef>
              <a:spcAft>
                <a:spcPts val="0"/>
              </a:spcAft>
              <a:buNone/>
            </a:pPr>
            <a:r>
              <a:rPr lang="en-US" dirty="0"/>
              <a:t>    FROM</a:t>
            </a:r>
          </a:p>
          <a:p>
            <a:pPr marL="0" lvl="0" indent="0" rtl="0">
              <a:spcBef>
                <a:spcPts val="0"/>
              </a:spcBef>
              <a:spcAft>
                <a:spcPts val="0"/>
              </a:spcAft>
              <a:buNone/>
            </a:pPr>
            <a:r>
              <a:rPr lang="en-US" dirty="0"/>
              <a:t>        Staff s</a:t>
            </a:r>
          </a:p>
          <a:p>
            <a:pPr marL="0" lvl="0" indent="0" rtl="0">
              <a:spcBef>
                <a:spcPts val="0"/>
              </a:spcBef>
              <a:spcAft>
                <a:spcPts val="0"/>
              </a:spcAft>
              <a:buNone/>
            </a:pPr>
            <a:r>
              <a:rPr lang="en-US" dirty="0"/>
              <a:t>    JOIN</a:t>
            </a:r>
          </a:p>
          <a:p>
            <a:pPr marL="0" lvl="0" indent="0" rtl="0">
              <a:spcBef>
                <a:spcPts val="0"/>
              </a:spcBef>
              <a:spcAft>
                <a:spcPts val="0"/>
              </a:spcAft>
              <a:buNone/>
            </a:pPr>
            <a:r>
              <a:rPr lang="en-US" dirty="0"/>
              <a:t>        Payment p ON </a:t>
            </a:r>
            <a:r>
              <a:rPr lang="en-US" dirty="0" err="1"/>
              <a:t>s.staff_id</a:t>
            </a:r>
            <a:r>
              <a:rPr lang="en-US" dirty="0"/>
              <a:t> = </a:t>
            </a:r>
            <a:r>
              <a:rPr lang="en-US" dirty="0" err="1"/>
              <a:t>p.staff_id</a:t>
            </a:r>
            <a:endParaRPr lang="en-US" dirty="0"/>
          </a:p>
          <a:p>
            <a:pPr marL="0" lvl="0" indent="0" rtl="0">
              <a:spcBef>
                <a:spcPts val="0"/>
              </a:spcBef>
              <a:spcAft>
                <a:spcPts val="0"/>
              </a:spcAft>
              <a:buNone/>
            </a:pPr>
            <a:r>
              <a:rPr lang="en-US" dirty="0"/>
              <a:t>    GROUP BY</a:t>
            </a:r>
          </a:p>
          <a:p>
            <a:pPr marL="0" lvl="0" indent="0" rtl="0">
              <a:spcBef>
                <a:spcPts val="0"/>
              </a:spcBef>
              <a:spcAft>
                <a:spcPts val="0"/>
              </a:spcAft>
              <a:buNone/>
            </a:pPr>
            <a:r>
              <a:rPr lang="en-US" dirty="0"/>
              <a:t>        </a:t>
            </a:r>
            <a:r>
              <a:rPr lang="en-US" dirty="0" err="1"/>
              <a:t>s.staff_id</a:t>
            </a:r>
            <a:r>
              <a:rPr lang="en-US" dirty="0"/>
              <a:t>, </a:t>
            </a:r>
            <a:r>
              <a:rPr lang="en-US" dirty="0" err="1"/>
              <a:t>staff_name</a:t>
            </a:r>
            <a:endParaRPr lang="en-US" dirty="0"/>
          </a:p>
          <a:p>
            <a:pPr marL="0" lvl="0" indent="0" rtl="0">
              <a:spcBef>
                <a:spcPts val="0"/>
              </a:spcBef>
              <a:spcAft>
                <a:spcPts val="0"/>
              </a:spcAft>
              <a:buNone/>
            </a:pPr>
            <a:r>
              <a:rPr lang="en-US" dirty="0"/>
              <a:t>)</a:t>
            </a:r>
          </a:p>
          <a:p>
            <a:pPr marL="0" lvl="0" indent="0" rtl="0">
              <a:spcBef>
                <a:spcPts val="0"/>
              </a:spcBef>
              <a:spcAft>
                <a:spcPts val="0"/>
              </a:spcAft>
              <a:buNone/>
            </a:pPr>
            <a:r>
              <a:rPr lang="en-US" dirty="0"/>
              <a:t>SELECT</a:t>
            </a:r>
          </a:p>
          <a:p>
            <a:pPr marL="0" lvl="0" indent="0" rtl="0">
              <a:spcBef>
                <a:spcPts val="0"/>
              </a:spcBef>
              <a:spcAft>
                <a:spcPts val="0"/>
              </a:spcAft>
              <a:buNone/>
            </a:pPr>
            <a:r>
              <a:rPr lang="en-US" dirty="0"/>
              <a:t>    </a:t>
            </a:r>
            <a:r>
              <a:rPr lang="en-US" dirty="0" err="1"/>
              <a:t>staff_id</a:t>
            </a:r>
            <a:r>
              <a:rPr lang="en-US" dirty="0"/>
              <a:t>,</a:t>
            </a:r>
          </a:p>
          <a:p>
            <a:pPr marL="0" lvl="0" indent="0" rtl="0">
              <a:spcBef>
                <a:spcPts val="0"/>
              </a:spcBef>
              <a:spcAft>
                <a:spcPts val="0"/>
              </a:spcAft>
              <a:buNone/>
            </a:pPr>
            <a:r>
              <a:rPr lang="en-US" dirty="0"/>
              <a:t>    </a:t>
            </a:r>
            <a:r>
              <a:rPr lang="en-US" dirty="0" err="1"/>
              <a:t>staff_name</a:t>
            </a:r>
            <a:r>
              <a:rPr lang="en-US" dirty="0"/>
              <a:t>,</a:t>
            </a:r>
          </a:p>
          <a:p>
            <a:pPr marL="0" lvl="0" indent="0" rtl="0">
              <a:spcBef>
                <a:spcPts val="0"/>
              </a:spcBef>
              <a:spcAft>
                <a:spcPts val="0"/>
              </a:spcAft>
              <a:buNone/>
            </a:pPr>
            <a:r>
              <a:rPr lang="en-US" dirty="0"/>
              <a:t>    </a:t>
            </a:r>
            <a:r>
              <a:rPr lang="en-US" dirty="0" err="1"/>
              <a:t>total_revenue</a:t>
            </a:r>
            <a:r>
              <a:rPr lang="en-US" dirty="0"/>
              <a:t>,</a:t>
            </a:r>
          </a:p>
          <a:p>
            <a:pPr marL="0" lvl="0" indent="0" rtl="0">
              <a:spcBef>
                <a:spcPts val="0"/>
              </a:spcBef>
              <a:spcAft>
                <a:spcPts val="0"/>
              </a:spcAft>
              <a:buNone/>
            </a:pPr>
            <a:r>
              <a:rPr lang="en-US" dirty="0"/>
              <a:t>    </a:t>
            </a:r>
            <a:r>
              <a:rPr lang="en-US" dirty="0" err="1"/>
              <a:t>customer_count</a:t>
            </a:r>
            <a:r>
              <a:rPr lang="en-US" dirty="0"/>
              <a:t>,</a:t>
            </a:r>
          </a:p>
          <a:p>
            <a:pPr marL="0" lvl="0" indent="0" rtl="0">
              <a:spcBef>
                <a:spcPts val="0"/>
              </a:spcBef>
              <a:spcAft>
                <a:spcPts val="0"/>
              </a:spcAft>
              <a:buNone/>
            </a:pPr>
            <a:r>
              <a:rPr lang="en-US" dirty="0"/>
              <a:t>    </a:t>
            </a:r>
            <a:r>
              <a:rPr lang="en-US" dirty="0" err="1"/>
              <a:t>total_revenue</a:t>
            </a:r>
            <a:r>
              <a:rPr lang="en-US" dirty="0"/>
              <a:t> / </a:t>
            </a:r>
            <a:r>
              <a:rPr lang="en-US" dirty="0" err="1"/>
              <a:t>customer_count</a:t>
            </a:r>
            <a:r>
              <a:rPr lang="en-US" dirty="0"/>
              <a:t> AS </a:t>
            </a:r>
            <a:r>
              <a:rPr lang="en-US" dirty="0" err="1"/>
              <a:t>revenue_per_customer</a:t>
            </a:r>
            <a:endParaRPr lang="en-US" dirty="0"/>
          </a:p>
          <a:p>
            <a:pPr marL="0" lvl="0" indent="0" rtl="0">
              <a:spcBef>
                <a:spcPts val="0"/>
              </a:spcBef>
              <a:spcAft>
                <a:spcPts val="0"/>
              </a:spcAft>
              <a:buNone/>
            </a:pPr>
            <a:r>
              <a:rPr lang="en-US" dirty="0"/>
              <a:t>FROM </a:t>
            </a:r>
            <a:r>
              <a:rPr lang="en-US" dirty="0" err="1"/>
              <a:t>StaffRevenue</a:t>
            </a:r>
            <a:endParaRPr lang="en-US" dirty="0"/>
          </a:p>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We can see that there is no significant difference in the numbers of rental both stores are doing. Their numbers are quite similar.</a:t>
            </a:r>
            <a:endParaRPr dirty="0">
              <a:latin typeface="Open Sans"/>
              <a:ea typeface="Open Sans"/>
              <a:cs typeface="Open Sans"/>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Is there a significant diffence in rental performance of the stores?</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4ED0AA15-0B9B-472D-97C2-4BFB9BB58576}"/>
              </a:ext>
            </a:extLst>
          </p:cNvPr>
          <p:cNvGraphicFramePr>
            <a:graphicFrameLocks/>
          </p:cNvGraphicFramePr>
          <p:nvPr>
            <p:extLst>
              <p:ext uri="{D42A27DB-BD31-4B8C-83A1-F6EECF244321}">
                <p14:modId xmlns:p14="http://schemas.microsoft.com/office/powerpoint/2010/main" val="3093042155"/>
              </p:ext>
            </p:extLst>
          </p:nvPr>
        </p:nvGraphicFramePr>
        <p:xfrm>
          <a:off x="394500" y="1418450"/>
          <a:ext cx="4550700" cy="30137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We can see from the chart that Animation has the highest number and is the most rented category.</a:t>
            </a:r>
            <a:br>
              <a:rPr lang="en" dirty="0">
                <a:latin typeface="Open Sans"/>
                <a:ea typeface="Open Sans"/>
                <a:cs typeface="Open Sans"/>
                <a:sym typeface="Open Sans"/>
              </a:rPr>
            </a:br>
            <a:br>
              <a:rPr lang="en" dirty="0">
                <a:latin typeface="Open Sans"/>
                <a:ea typeface="Open Sans"/>
                <a:cs typeface="Open Sans"/>
                <a:sym typeface="Open Sans"/>
              </a:rPr>
            </a:br>
            <a:r>
              <a:rPr lang="en" dirty="0">
                <a:latin typeface="Open Sans"/>
                <a:ea typeface="Open Sans"/>
                <a:cs typeface="Open Sans"/>
                <a:sym typeface="Open Sans"/>
              </a:rPr>
              <a:t>Which could mean stores would not be at a loss investing in that category.</a:t>
            </a: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Which “Family Movie” has the highest rental?</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40B29363-E2E6-43A4-95CD-9892711552D4}"/>
              </a:ext>
            </a:extLst>
          </p:cNvPr>
          <p:cNvGraphicFramePr>
            <a:graphicFrameLocks/>
          </p:cNvGraphicFramePr>
          <p:nvPr>
            <p:extLst>
              <p:ext uri="{D42A27DB-BD31-4B8C-83A1-F6EECF244321}">
                <p14:modId xmlns:p14="http://schemas.microsoft.com/office/powerpoint/2010/main" val="2408939000"/>
              </p:ext>
            </p:extLst>
          </p:nvPr>
        </p:nvGraphicFramePr>
        <p:xfrm>
          <a:off x="445264" y="1520774"/>
          <a:ext cx="4459736" cy="28679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This shows us the top 10 actors, with the highest revenue per movies, with chris Depp as number 1. This could be valuable in determining the movies rental companies invest in.</a:t>
            </a:r>
            <a:br>
              <a:rPr lang="en" dirty="0">
                <a:latin typeface="Open Sans"/>
                <a:ea typeface="Open Sans"/>
                <a:cs typeface="Open Sans"/>
                <a:sym typeface="Open Sans"/>
              </a:rPr>
            </a:br>
            <a:br>
              <a:rPr lang="en" dirty="0">
                <a:latin typeface="Open Sans"/>
                <a:ea typeface="Open Sans"/>
                <a:cs typeface="Open Sans"/>
                <a:sym typeface="Open Sans"/>
              </a:rPr>
            </a:br>
            <a:r>
              <a:rPr lang="en" dirty="0">
                <a:latin typeface="Open Sans"/>
                <a:ea typeface="Open Sans"/>
                <a:cs typeface="Open Sans"/>
                <a:sym typeface="Open Sans"/>
              </a:rPr>
              <a:t>It off </a:t>
            </a:r>
            <a:r>
              <a:rPr lang="en">
                <a:latin typeface="Open Sans"/>
                <a:ea typeface="Open Sans"/>
                <a:cs typeface="Open Sans"/>
                <a:sym typeface="Open Sans"/>
              </a:rPr>
              <a:t>course would not </a:t>
            </a:r>
            <a:r>
              <a:rPr lang="en" dirty="0">
                <a:latin typeface="Open Sans"/>
                <a:ea typeface="Open Sans"/>
                <a:cs typeface="Open Sans"/>
                <a:sym typeface="Open Sans"/>
              </a:rPr>
              <a:t>be the only metrics but it is valuable.</a:t>
            </a:r>
            <a:endParaRPr dirty="0">
              <a:latin typeface="Open Sans"/>
              <a:ea typeface="Open Sans"/>
              <a:cs typeface="Open Sans"/>
              <a:sym typeface="Open Sans"/>
            </a:endParaRPr>
          </a:p>
        </p:txBody>
      </p:sp>
      <p:sp>
        <p:nvSpPr>
          <p:cNvPr id="69" name="Shape 69"/>
          <p:cNvSpPr/>
          <p:nvPr/>
        </p:nvSpPr>
        <p:spPr>
          <a:xfrm>
            <a:off x="325725"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rgbClr val="FFFFFF"/>
                </a:solidFill>
                <a:latin typeface="Open Sans"/>
                <a:ea typeface="Open Sans"/>
                <a:cs typeface="Open Sans"/>
                <a:sym typeface="Open Sans"/>
              </a:rPr>
              <a:t>Top actors for high-revenue movie rentals?</a:t>
            </a:r>
          </a:p>
        </p:txBody>
      </p:sp>
      <p:graphicFrame>
        <p:nvGraphicFramePr>
          <p:cNvPr id="5" name="Chart 4">
            <a:extLst>
              <a:ext uri="{FF2B5EF4-FFF2-40B4-BE49-F238E27FC236}">
                <a16:creationId xmlns:a16="http://schemas.microsoft.com/office/drawing/2014/main" id="{FDE63672-33E1-400A-BFA1-A9D13C472EE7}"/>
              </a:ext>
            </a:extLst>
          </p:cNvPr>
          <p:cNvGraphicFramePr>
            <a:graphicFrameLocks/>
          </p:cNvGraphicFramePr>
          <p:nvPr>
            <p:extLst>
              <p:ext uri="{D42A27DB-BD31-4B8C-83A1-F6EECF244321}">
                <p14:modId xmlns:p14="http://schemas.microsoft.com/office/powerpoint/2010/main" val="3689724031"/>
              </p:ext>
            </p:extLst>
          </p:nvPr>
        </p:nvGraphicFramePr>
        <p:xfrm>
          <a:off x="304425" y="1418450"/>
          <a:ext cx="45720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The shows us that Jon stephen is the better performing staff. He makes a little over $1 extra on each customer.</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Who is the better performing staff?</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8E2420D6-458C-432F-8A3C-95F738E263D7}"/>
              </a:ext>
            </a:extLst>
          </p:cNvPr>
          <p:cNvGraphicFramePr>
            <a:graphicFrameLocks/>
          </p:cNvGraphicFramePr>
          <p:nvPr>
            <p:extLst>
              <p:ext uri="{D42A27DB-BD31-4B8C-83A1-F6EECF244321}">
                <p14:modId xmlns:p14="http://schemas.microsoft.com/office/powerpoint/2010/main" val="98223193"/>
              </p:ext>
            </p:extLst>
          </p:nvPr>
        </p:nvGraphicFramePr>
        <p:xfrm>
          <a:off x="344494" y="1418450"/>
          <a:ext cx="4560506"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877</Words>
  <Application>Microsoft Office PowerPoint</Application>
  <PresentationFormat>On-screen Show (16:9)</PresentationFormat>
  <Paragraphs>100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  Is there a significant diffence in rental performance of the stores?</vt:lpstr>
      <vt:lpstr>Which “Family Movie” has the highest rental?</vt:lpstr>
      <vt:lpstr>Top actors for high-revenue movie rentals?</vt:lpstr>
      <vt:lpstr>Who is the better performing 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Is there a significant diffence in the rental performance of the store?</dc:title>
  <dc:creator>ASUS ROG</dc:creator>
  <cp:lastModifiedBy>Adebukola Abadariki</cp:lastModifiedBy>
  <cp:revision>10</cp:revision>
  <dcterms:modified xsi:type="dcterms:W3CDTF">2024-01-15T16:17:00Z</dcterms:modified>
</cp:coreProperties>
</file>