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61C59-200E-4E68-BB0A-A11D9499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240963" cy="30384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ALTELL TRUST </a:t>
            </a:r>
            <a:br>
              <a:rPr lang="en-US" dirty="0"/>
            </a:br>
            <a:r>
              <a:rPr lang="ru-RU" dirty="0"/>
              <a:t>(компания «</a:t>
            </a:r>
            <a:r>
              <a:rPr lang="ru-RU" dirty="0" err="1"/>
              <a:t>АльтЭль</a:t>
            </a:r>
            <a:r>
              <a:rPr lang="ru-RU" dirty="0"/>
              <a:t>»)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EBBD30-B9D4-4616-B7AD-879C583FF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12" y="4405842"/>
            <a:ext cx="3560617" cy="1947333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Подготовил:Чуприна</a:t>
            </a:r>
            <a:r>
              <a:rPr lang="ru-RU" dirty="0">
                <a:solidFill>
                  <a:schemeClr val="tx1"/>
                </a:solidFill>
              </a:rPr>
              <a:t> Д.А</a:t>
            </a:r>
          </a:p>
        </p:txBody>
      </p:sp>
    </p:spTree>
    <p:extLst>
      <p:ext uri="{BB962C8B-B14F-4D97-AF65-F5344CB8AC3E}">
        <p14:creationId xmlns:p14="http://schemas.microsoft.com/office/powerpoint/2010/main" val="9419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/>
          <a:lstStyle/>
          <a:p>
            <a:pPr algn="ctr"/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BF0B5F-6F93-49F3-A3B2-24D88EF4C6BA}"/>
              </a:ext>
            </a:extLst>
          </p:cNvPr>
          <p:cNvSpPr/>
          <p:nvPr/>
        </p:nvSpPr>
        <p:spPr>
          <a:xfrm>
            <a:off x="892031" y="1490872"/>
            <a:ext cx="10894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ALTELL TRUST — сертифицированный модуль доверенной загрузки нового поколения, встроенный в российский UEFI BIOS.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26005E-D21E-492A-B5E3-EAADC32A1DA9}"/>
              </a:ext>
            </a:extLst>
          </p:cNvPr>
          <p:cNvSpPr/>
          <p:nvPr/>
        </p:nvSpPr>
        <p:spPr>
          <a:xfrm>
            <a:off x="892031" y="22661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отличие от аналогов он обладает уникальными характеристиками: </a:t>
            </a:r>
            <a:r>
              <a:rPr lang="ru-RU" dirty="0" err="1"/>
              <a:t>неизвлекаем</a:t>
            </a:r>
            <a:r>
              <a:rPr lang="ru-RU" dirty="0"/>
              <a:t> из защищаемого устройства, может управляться удаленно, поддерживает многофакторную аутентификацию на удаленных AD/LDAP-серверах, а также обеспечивает контроль целостности BIOS. Благодаря наличию стека сетевых протоколов с помощью ALTELL TRUST можно организовать безопасную работу с VDI-инфраструктурами и терминальными сервисами (например, по протоколу RDP/</a:t>
            </a:r>
            <a:r>
              <a:rPr lang="ru-RU" dirty="0" err="1"/>
              <a:t>RemoteFX</a:t>
            </a:r>
            <a:r>
              <a:rPr lang="ru-RU" dirty="0"/>
              <a:t>). Является СЗИ от НСД.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1D8C01-2BD0-42A7-9A22-6F9E325E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42" y="2266125"/>
            <a:ext cx="3771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/>
          <a:lstStyle/>
          <a:p>
            <a:pPr algn="ctr"/>
            <a:r>
              <a:rPr lang="ru-RU" dirty="0"/>
              <a:t>Назначение </a:t>
            </a:r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BF0B5F-6F93-49F3-A3B2-24D88EF4C6BA}"/>
              </a:ext>
            </a:extLst>
          </p:cNvPr>
          <p:cNvSpPr/>
          <p:nvPr/>
        </p:nvSpPr>
        <p:spPr>
          <a:xfrm>
            <a:off x="892031" y="1490872"/>
            <a:ext cx="10894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b="1" dirty="0"/>
              <a:t>ALTELL</a:t>
            </a:r>
            <a:r>
              <a:rPr lang="ru-RU" dirty="0"/>
              <a:t> </a:t>
            </a:r>
            <a:r>
              <a:rPr lang="ru-RU" b="1" dirty="0"/>
              <a:t>TRUST</a:t>
            </a:r>
            <a:r>
              <a:rPr lang="ru-RU" dirty="0"/>
              <a:t> – это электронный замок с удаленным управлением и поддержкой UEFI BIOS, предназначенный для выполнения доверенной загрузки и защиты информации в соответствии с требованиями СЗИ от НСД, </a:t>
            </a:r>
            <a:r>
              <a:rPr lang="ru-RU" dirty="0" err="1"/>
              <a:t>ИСПДн</a:t>
            </a:r>
            <a:r>
              <a:rPr lang="ru-RU" dirty="0"/>
              <a:t>, сто </a:t>
            </a:r>
            <a:r>
              <a:rPr lang="ru-RU" dirty="0" err="1"/>
              <a:t>бр</a:t>
            </a:r>
            <a:r>
              <a:rPr lang="ru-RU" dirty="0"/>
              <a:t> и других отраслевых и государственных стандартов.</a:t>
            </a:r>
          </a:p>
        </p:txBody>
      </p:sp>
      <p:pic>
        <p:nvPicPr>
          <p:cNvPr id="6146" name="Picture 2" descr="https://www.anti-malware.ru/files/products-screenshots/neo_120_b.jpg">
            <a:extLst>
              <a:ext uri="{FF2B5EF4-FFF2-40B4-BE49-F238E27FC236}">
                <a16:creationId xmlns:a16="http://schemas.microsoft.com/office/drawing/2014/main" id="{F812CEC8-8539-4BC0-96DD-37DFC7FD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8889" l="3429" r="94857">
                        <a14:foregroundMark x1="7429" y1="44828" x2="7429" y2="44828"/>
                        <a14:foregroundMark x1="12857" y1="32567" x2="31714" y2="67433"/>
                        <a14:foregroundMark x1="31714" y1="67433" x2="23857" y2="70881"/>
                        <a14:foregroundMark x1="23857" y1="70881" x2="22286" y2="68966"/>
                        <a14:foregroundMark x1="3714" y1="56322" x2="3714" y2="56322"/>
                        <a14:foregroundMark x1="90571" y1="44061" x2="91714" y2="64368"/>
                        <a14:foregroundMark x1="91714" y1="64368" x2="90429" y2="70498"/>
                        <a14:foregroundMark x1="56000" y1="49042" x2="46857" y2="52874"/>
                        <a14:foregroundMark x1="94857" y1="52874" x2="94857" y2="52874"/>
                        <a14:foregroundMark x1="12714" y1="43295" x2="18286" y2="5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397865"/>
            <a:ext cx="7472197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7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/>
          <a:lstStyle/>
          <a:p>
            <a:pPr algn="ctr"/>
            <a:r>
              <a:rPr lang="ru-RU" dirty="0"/>
              <a:t>Архитектура </a:t>
            </a:r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pic>
        <p:nvPicPr>
          <p:cNvPr id="2050" name="Picture 2" descr="https://cm36275.tmweb.ru/upload/medialibrary/722/TRUST_logo_2015_s.png">
            <a:extLst>
              <a:ext uri="{FF2B5EF4-FFF2-40B4-BE49-F238E27FC236}">
                <a16:creationId xmlns:a16="http://schemas.microsoft.com/office/drawing/2014/main" id="{BB2AA191-971D-42AB-896F-612DEC2C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890" y="3537790"/>
            <a:ext cx="3914528" cy="30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EC9863-EC7A-4DEE-BAFB-A23388B9E812}"/>
              </a:ext>
            </a:extLst>
          </p:cNvPr>
          <p:cNvSpPr/>
          <p:nvPr/>
        </p:nvSpPr>
        <p:spPr>
          <a:xfrm>
            <a:off x="1110143" y="1653728"/>
            <a:ext cx="67587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ALTELL TRUST имеет модульную архитектуру. Сам модуль доверенной загрузки устанавливается на защищаемые устройства, заменяя стандартный BIOS материнской платы, расположенный в чипе EEPROM, и обеспечивает доверенную загрузку BIOS, многофакторную аутентификацию до загрузки ОС и соблюдение ролевых политик доступа. Модуль удаленного управления разворачивается на сервере управления и позволяет осуществлять централизованное развертывание и обновление ПО, проводить аудит безопасности и управлять всеми модулями доверенной загрузки из единого центра.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0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/>
          <a:lstStyle/>
          <a:p>
            <a:pPr algn="ctr"/>
            <a:r>
              <a:rPr lang="ru-RU" dirty="0"/>
              <a:t>Возможности </a:t>
            </a:r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EC9863-EC7A-4DEE-BAFB-A23388B9E812}"/>
              </a:ext>
            </a:extLst>
          </p:cNvPr>
          <p:cNvSpPr/>
          <p:nvPr/>
        </p:nvSpPr>
        <p:spPr>
          <a:xfrm>
            <a:off x="1110143" y="1653728"/>
            <a:ext cx="7144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Контроль целостности BIOS, аппаратного и программного окружения, объектов файловой системы;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Многофакторная аутентификация пользователей до загрузки ОС;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Удаленное управление пользователями, конфигурациями, группами устройств, загрузкой обновлений ПО, включением/выключением защищаемых устройств;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Использование в качестве единственного ПО тонкого клиента (</a:t>
            </a:r>
            <a:r>
              <a:rPr lang="ru-RU" dirty="0" err="1"/>
              <a:t>zero</a:t>
            </a:r>
            <a:r>
              <a:rPr lang="ru-RU" dirty="0"/>
              <a:t> </a:t>
            </a:r>
            <a:r>
              <a:rPr lang="ru-RU" dirty="0" err="1"/>
              <a:t>client</a:t>
            </a:r>
            <a:r>
              <a:rPr lang="ru-RU" dirty="0"/>
              <a:t>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Встроенный стек сетевых протоколов;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Централизованный сбор событий безопасности;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Доверенная загрузка виртуальных сред.</a:t>
            </a:r>
          </a:p>
        </p:txBody>
      </p:sp>
      <p:pic>
        <p:nvPicPr>
          <p:cNvPr id="3076" name="Picture 4" descr="https://cm36275.tmweb.ru/upload/medialibrary/5ef/TRUST_on_motherboard_b.png">
            <a:extLst>
              <a:ext uri="{FF2B5EF4-FFF2-40B4-BE49-F238E27FC236}">
                <a16:creationId xmlns:a16="http://schemas.microsoft.com/office/drawing/2014/main" id="{EA9A3011-AB99-4854-BFA9-2F09DFD5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84972" y="2472645"/>
            <a:ext cx="5637402" cy="22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/>
          <a:lstStyle/>
          <a:p>
            <a:pPr algn="ctr"/>
            <a:r>
              <a:rPr lang="ru-RU" dirty="0"/>
              <a:t>преимущества </a:t>
            </a:r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EC9863-EC7A-4DEE-BAFB-A23388B9E812}"/>
              </a:ext>
            </a:extLst>
          </p:cNvPr>
          <p:cNvSpPr/>
          <p:nvPr/>
        </p:nvSpPr>
        <p:spPr>
          <a:xfrm>
            <a:off x="1110143" y="1653728"/>
            <a:ext cx="67587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 Помощь в подборе необходимого оборудования и программного обеспечения для продукта </a:t>
            </a:r>
            <a:r>
              <a:rPr lang="ru-RU" b="1" dirty="0" err="1"/>
              <a:t>Altell</a:t>
            </a:r>
            <a:r>
              <a:rPr lang="ru-RU" b="1" dirty="0"/>
              <a:t> TRUST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 Расчет стоимости и быстрое предоставление коммерческого предложения.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 Экспертная оценка технического задания, включая продукт </a:t>
            </a:r>
            <a:r>
              <a:rPr lang="ru-RU" b="1" dirty="0" err="1"/>
              <a:t>Altell</a:t>
            </a:r>
            <a:r>
              <a:rPr lang="ru-RU" b="1" dirty="0"/>
              <a:t> TRUST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 Консультации по тендерным вопросам в IT-отрасли, с учетом специфики продукта </a:t>
            </a:r>
            <a:r>
              <a:rPr lang="ru-RU" b="1" dirty="0" err="1"/>
              <a:t>Altell</a:t>
            </a:r>
            <a:r>
              <a:rPr lang="ru-RU" b="1" dirty="0"/>
              <a:t> TRUST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 Аккредитация на всех электронно-торговых площадках страны.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 Надежный поставщик – более 4 лет на рынке и опыт работы с продуктом </a:t>
            </a:r>
            <a:r>
              <a:rPr lang="ru-RU" b="1" dirty="0" err="1"/>
              <a:t>Altell</a:t>
            </a:r>
            <a:r>
              <a:rPr lang="ru-RU" b="1" dirty="0"/>
              <a:t> TRUST</a:t>
            </a:r>
            <a:r>
              <a:rPr lang="ru-RU" dirty="0"/>
              <a:t>.</a:t>
            </a:r>
          </a:p>
        </p:txBody>
      </p:sp>
      <p:pic>
        <p:nvPicPr>
          <p:cNvPr id="4098" name="Picture 2" descr="https://www.windows-soft.ru/cache_image/kupit-altell-neo-apparatnaya-modernizatsiya-po-dostupnoy-tsene.jpg">
            <a:extLst>
              <a:ext uri="{FF2B5EF4-FFF2-40B4-BE49-F238E27FC236}">
                <a16:creationId xmlns:a16="http://schemas.microsoft.com/office/drawing/2014/main" id="{29920B1E-AF15-460E-AB68-5816851F2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37" y="3429000"/>
            <a:ext cx="3579565" cy="35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1CC0A7-7EBA-487E-9A9D-96D5F475521E}"/>
              </a:ext>
            </a:extLst>
          </p:cNvPr>
          <p:cNvSpPr/>
          <p:nvPr/>
        </p:nvSpPr>
        <p:spPr>
          <a:xfrm>
            <a:off x="1034643" y="1960008"/>
            <a:ext cx="10214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Альтернативные названия - </a:t>
            </a:r>
            <a:r>
              <a:rPr lang="ru-RU" dirty="0" err="1">
                <a:latin typeface="Rubik" panose="00000500000000000000" pitchFamily="2" charset="-79"/>
                <a:cs typeface="Rubik" panose="00000500000000000000" pitchFamily="2" charset="-79"/>
              </a:rPr>
              <a:t>Altell</a:t>
            </a:r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 МДЗ, </a:t>
            </a:r>
            <a:r>
              <a:rPr lang="ru-RU" dirty="0" err="1">
                <a:latin typeface="Rubik" panose="00000500000000000000" pitchFamily="2" charset="-79"/>
                <a:cs typeface="Rubik" panose="00000500000000000000" pitchFamily="2" charset="-79"/>
              </a:rPr>
              <a:t>Altell</a:t>
            </a:r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 BIOS, </a:t>
            </a:r>
            <a:r>
              <a:rPr lang="ru-RU" dirty="0" err="1">
                <a:latin typeface="Rubik" panose="00000500000000000000" pitchFamily="2" charset="-79"/>
                <a:cs typeface="Rubik" panose="00000500000000000000" pitchFamily="2" charset="-79"/>
              </a:rPr>
              <a:t>Altell</a:t>
            </a:r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 Доверенный </a:t>
            </a:r>
            <a:r>
              <a:rPr lang="ru-RU" dirty="0" err="1">
                <a:latin typeface="Rubik" panose="00000500000000000000" pitchFamily="2" charset="-79"/>
                <a:cs typeface="Rubik" panose="00000500000000000000" pitchFamily="2" charset="-79"/>
              </a:rPr>
              <a:t>Биос</a:t>
            </a:r>
            <a:br>
              <a:rPr lang="ru-RU" dirty="0"/>
            </a:br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Владелец - российская коммерческая организация ОБЩЕСТВО С ОГРАНИЧЕННОЙ ОТВЕТСТВЕННОСТЬЮ "АЛЬТЭЛЬ",</a:t>
            </a:r>
          </a:p>
          <a:p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Класс программного обеспечения: BIOS и иное встроенное программное обеспечение, Средства обеспечения информационной безопасности</a:t>
            </a:r>
            <a:br>
              <a:rPr lang="ru-RU" dirty="0"/>
            </a:br>
            <a:r>
              <a:rPr lang="ru-RU" dirty="0">
                <a:latin typeface="Rubik" panose="00000500000000000000" pitchFamily="2" charset="-79"/>
                <a:cs typeface="Rubik" panose="00000500000000000000" pitchFamily="2" charset="-79"/>
              </a:rPr>
              <a:t>Добавлен в единого реестра российских программ 14 Марта 2017 Приказ Минкомсвязи России от 09.03.2017 №103</a:t>
            </a:r>
            <a:br>
              <a:rPr lang="ru-RU" dirty="0"/>
            </a:br>
            <a:endParaRPr lang="ru-RU" dirty="0"/>
          </a:p>
        </p:txBody>
      </p:sp>
      <p:pic>
        <p:nvPicPr>
          <p:cNvPr id="5124" name="Picture 4" descr="https://www.astral-rd.ru/images/Images/Tovar/ALTELL1.jpg">
            <a:extLst>
              <a:ext uri="{FF2B5EF4-FFF2-40B4-BE49-F238E27FC236}">
                <a16:creationId xmlns:a16="http://schemas.microsoft.com/office/drawing/2014/main" id="{90C7A1FB-2874-4E1C-BA60-D7297905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6" y="4527213"/>
            <a:ext cx="3691155" cy="109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9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4655-54F2-4187-A4BD-85C9F72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24" y="427062"/>
            <a:ext cx="8534400" cy="8312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Оценка </a:t>
            </a:r>
            <a:r>
              <a:rPr lang="en-US" dirty="0" err="1"/>
              <a:t>Altell</a:t>
            </a:r>
            <a:r>
              <a:rPr lang="en-US" dirty="0"/>
              <a:t> TRUST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169EC9-10F7-44C5-8223-7080555D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F4FD"/>
              </a:clrFrom>
              <a:clrTo>
                <a:srgbClr val="EDF4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444" y="1830960"/>
            <a:ext cx="5323559" cy="3750689"/>
          </a:xfrm>
          <a:prstGeom prst="rect">
            <a:avLst/>
          </a:prstGeom>
          <a:solidFill>
            <a:schemeClr val="tx2"/>
          </a:solidFill>
          <a:ln>
            <a:solidFill>
              <a:srgbClr val="46ADD0"/>
            </a:solidFill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8F9CC6-3809-4C2B-B559-6063AE4B0083}"/>
              </a:ext>
            </a:extLst>
          </p:cNvPr>
          <p:cNvSpPr/>
          <p:nvPr/>
        </p:nvSpPr>
        <p:spPr>
          <a:xfrm>
            <a:off x="6096000" y="1830960"/>
            <a:ext cx="502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32B37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«Отличное качество»</a:t>
            </a:r>
          </a:p>
          <a:p>
            <a:r>
              <a:rPr lang="ru-RU" b="1" dirty="0">
                <a:solidFill>
                  <a:srgbClr val="232B37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В целом: </a:t>
            </a:r>
            <a:r>
              <a:rPr lang="ru-RU" dirty="0" err="1">
                <a:solidFill>
                  <a:srgbClr val="232B37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Altell</a:t>
            </a:r>
            <a:r>
              <a:rPr lang="ru-RU" dirty="0">
                <a:solidFill>
                  <a:srgbClr val="232B37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 TRUST - наше решение для библиотек подпрограмм (SDK). Мы легко обеспечиваем доверие и безопасность.</a:t>
            </a:r>
          </a:p>
          <a:p>
            <a:br>
              <a:rPr lang="ru-RU" dirty="0">
                <a:solidFill>
                  <a:srgbClr val="4A4B4D"/>
                </a:solidFill>
                <a:latin typeface="Rubik" panose="00000500000000000000" pitchFamily="2" charset="-79"/>
                <a:cs typeface="Rubik" panose="00000500000000000000" pitchFamily="2" charset="-79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08188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460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Rubik</vt:lpstr>
      <vt:lpstr>Wingdings</vt:lpstr>
      <vt:lpstr>Wingdings 3</vt:lpstr>
      <vt:lpstr>Сектор</vt:lpstr>
      <vt:lpstr>ALTELL TRUST  (компания «АльтЭль»)  </vt:lpstr>
      <vt:lpstr>Altell TRUST</vt:lpstr>
      <vt:lpstr>Назначение Altell TRUST</vt:lpstr>
      <vt:lpstr>Архитектура Altell TRUST</vt:lpstr>
      <vt:lpstr>Возможности Altell TRUST</vt:lpstr>
      <vt:lpstr>преимущества Altell TRUST</vt:lpstr>
      <vt:lpstr>Altell TRUST</vt:lpstr>
      <vt:lpstr>Оценка Altell TRUST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ALTELL TRUST  (компания «АльтЭль»)</dc:title>
  <dc:creator>Гость</dc:creator>
  <cp:lastModifiedBy>Гость</cp:lastModifiedBy>
  <cp:revision>5</cp:revision>
  <dcterms:created xsi:type="dcterms:W3CDTF">2023-11-15T08:22:01Z</dcterms:created>
  <dcterms:modified xsi:type="dcterms:W3CDTF">2023-11-15T09:04:41Z</dcterms:modified>
</cp:coreProperties>
</file>