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69" r:id="rId16"/>
    <p:sldId id="270" r:id="rId17"/>
    <p:sldId id="271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ron Baxter" userId="641b97ea243e3c66" providerId="LiveId" clId="{61CF0101-1E75-4285-81B1-60F1B2F7C81A}"/>
    <pc:docChg chg="modSld">
      <pc:chgData name="Aaron Baxter" userId="641b97ea243e3c66" providerId="LiveId" clId="{61CF0101-1E75-4285-81B1-60F1B2F7C81A}" dt="2020-04-27T01:47:29.989" v="163" actId="20577"/>
      <pc:docMkLst>
        <pc:docMk/>
      </pc:docMkLst>
      <pc:sldChg chg="modSp">
        <pc:chgData name="Aaron Baxter" userId="641b97ea243e3c66" providerId="LiveId" clId="{61CF0101-1E75-4285-81B1-60F1B2F7C81A}" dt="2020-04-25T21:31:09.425" v="3" actId="20577"/>
        <pc:sldMkLst>
          <pc:docMk/>
          <pc:sldMk cId="1465551411" sldId="256"/>
        </pc:sldMkLst>
        <pc:spChg chg="mod">
          <ac:chgData name="Aaron Baxter" userId="641b97ea243e3c66" providerId="LiveId" clId="{61CF0101-1E75-4285-81B1-60F1B2F7C81A}" dt="2020-04-25T21:31:09.425" v="3" actId="20577"/>
          <ac:spMkLst>
            <pc:docMk/>
            <pc:sldMk cId="1465551411" sldId="256"/>
            <ac:spMk id="2" creationId="{FA3E0311-5603-43A8-87D9-59D3C078B12A}"/>
          </ac:spMkLst>
        </pc:spChg>
      </pc:sldChg>
      <pc:sldChg chg="modSp">
        <pc:chgData name="Aaron Baxter" userId="641b97ea243e3c66" providerId="LiveId" clId="{61CF0101-1E75-4285-81B1-60F1B2F7C81A}" dt="2020-04-27T01:47:29.989" v="163" actId="20577"/>
        <pc:sldMkLst>
          <pc:docMk/>
          <pc:sldMk cId="3548355624" sldId="258"/>
        </pc:sldMkLst>
        <pc:spChg chg="mod">
          <ac:chgData name="Aaron Baxter" userId="641b97ea243e3c66" providerId="LiveId" clId="{61CF0101-1E75-4285-81B1-60F1B2F7C81A}" dt="2020-04-27T01:47:29.989" v="163" actId="20577"/>
          <ac:spMkLst>
            <pc:docMk/>
            <pc:sldMk cId="3548355624" sldId="258"/>
            <ac:spMk id="2" creationId="{EE4B2449-AF5C-4FF3-9EAC-3310643240F9}"/>
          </ac:spMkLst>
        </pc:spChg>
      </pc:sldChg>
      <pc:sldChg chg="modSp">
        <pc:chgData name="Aaron Baxter" userId="641b97ea243e3c66" providerId="LiveId" clId="{61CF0101-1E75-4285-81B1-60F1B2F7C81A}" dt="2020-04-26T18:05:26.392" v="105" actId="20577"/>
        <pc:sldMkLst>
          <pc:docMk/>
          <pc:sldMk cId="2000271574" sldId="263"/>
        </pc:sldMkLst>
        <pc:spChg chg="mod">
          <ac:chgData name="Aaron Baxter" userId="641b97ea243e3c66" providerId="LiveId" clId="{61CF0101-1E75-4285-81B1-60F1B2F7C81A}" dt="2020-04-26T18:05:26.392" v="105" actId="20577"/>
          <ac:spMkLst>
            <pc:docMk/>
            <pc:sldMk cId="2000271574" sldId="263"/>
            <ac:spMk id="3" creationId="{A2E9E313-ACB3-457A-A16A-111B7EE23E73}"/>
          </ac:spMkLst>
        </pc:spChg>
      </pc:sldChg>
      <pc:sldChg chg="addSp modSp">
        <pc:chgData name="Aaron Baxter" userId="641b97ea243e3c66" providerId="LiveId" clId="{61CF0101-1E75-4285-81B1-60F1B2F7C81A}" dt="2020-04-26T21:30:52.822" v="112" actId="1036"/>
        <pc:sldMkLst>
          <pc:docMk/>
          <pc:sldMk cId="3635201276" sldId="265"/>
        </pc:sldMkLst>
        <pc:picChg chg="add mod">
          <ac:chgData name="Aaron Baxter" userId="641b97ea243e3c66" providerId="LiveId" clId="{61CF0101-1E75-4285-81B1-60F1B2F7C81A}" dt="2020-04-26T21:30:52.822" v="112" actId="1036"/>
          <ac:picMkLst>
            <pc:docMk/>
            <pc:sldMk cId="3635201276" sldId="265"/>
            <ac:picMk id="16" creationId="{1F783505-4F30-4759-A7E0-2BA191A31D2C}"/>
          </ac:picMkLst>
        </pc:picChg>
      </pc:sldChg>
      <pc:sldChg chg="addSp modSp">
        <pc:chgData name="Aaron Baxter" userId="641b97ea243e3c66" providerId="LiveId" clId="{61CF0101-1E75-4285-81B1-60F1B2F7C81A}" dt="2020-04-26T21:23:16.530" v="109" actId="1076"/>
        <pc:sldMkLst>
          <pc:docMk/>
          <pc:sldMk cId="774973460" sldId="266"/>
        </pc:sldMkLst>
        <pc:picChg chg="add mod">
          <ac:chgData name="Aaron Baxter" userId="641b97ea243e3c66" providerId="LiveId" clId="{61CF0101-1E75-4285-81B1-60F1B2F7C81A}" dt="2020-04-26T21:23:16.530" v="109" actId="1076"/>
          <ac:picMkLst>
            <pc:docMk/>
            <pc:sldMk cId="774973460" sldId="266"/>
            <ac:picMk id="13" creationId="{F9E91273-0E72-4F07-B241-34414EB8762A}"/>
          </ac:picMkLst>
        </pc:picChg>
      </pc:sldChg>
      <pc:sldChg chg="modSp">
        <pc:chgData name="Aaron Baxter" userId="641b97ea243e3c66" providerId="LiveId" clId="{61CF0101-1E75-4285-81B1-60F1B2F7C81A}" dt="2020-04-26T17:48:52.373" v="19"/>
        <pc:sldMkLst>
          <pc:docMk/>
          <pc:sldMk cId="2464838005" sldId="267"/>
        </pc:sldMkLst>
        <pc:spChg chg="mod">
          <ac:chgData name="Aaron Baxter" userId="641b97ea243e3c66" providerId="LiveId" clId="{61CF0101-1E75-4285-81B1-60F1B2F7C81A}" dt="2020-04-26T17:48:52.373" v="19"/>
          <ac:spMkLst>
            <pc:docMk/>
            <pc:sldMk cId="2464838005" sldId="267"/>
            <ac:spMk id="3" creationId="{D6421211-2A2E-4622-B933-0735DEE3497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F9CB-90C4-4B9D-9DE0-B1939FD540A4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35090-3D75-41EC-936D-EA3B86DA89C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85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F9CB-90C4-4B9D-9DE0-B1939FD540A4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35090-3D75-41EC-936D-EA3B86DA8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6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F9CB-90C4-4B9D-9DE0-B1939FD540A4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35090-3D75-41EC-936D-EA3B86DA8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598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F9CB-90C4-4B9D-9DE0-B1939FD540A4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35090-3D75-41EC-936D-EA3B86DA8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58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F9CB-90C4-4B9D-9DE0-B1939FD540A4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35090-3D75-41EC-936D-EA3B86DA89C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925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F9CB-90C4-4B9D-9DE0-B1939FD540A4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35090-3D75-41EC-936D-EA3B86DA8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662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F9CB-90C4-4B9D-9DE0-B1939FD540A4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35090-3D75-41EC-936D-EA3B86DA8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08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F9CB-90C4-4B9D-9DE0-B1939FD540A4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35090-3D75-41EC-936D-EA3B86DA8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9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F9CB-90C4-4B9D-9DE0-B1939FD540A4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35090-3D75-41EC-936D-EA3B86DA8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7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DCEF9CB-90C4-4B9D-9DE0-B1939FD540A4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E35090-3D75-41EC-936D-EA3B86DA8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26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F9CB-90C4-4B9D-9DE0-B1939FD540A4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35090-3D75-41EC-936D-EA3B86DA8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96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DCEF9CB-90C4-4B9D-9DE0-B1939FD540A4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3E35090-3D75-41EC-936D-EA3B86DA89C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046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E0311-5603-43A8-87D9-59D3C078B1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Deutsch-</a:t>
            </a:r>
            <a:r>
              <a:rPr lang="en-US" dirty="0" err="1"/>
              <a:t>Jozsa</a:t>
            </a:r>
            <a:r>
              <a:rPr lang="en-US" dirty="0"/>
              <a:t>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26568D-6311-432D-967A-31ED6C73A8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Aaron Baxter</a:t>
            </a:r>
          </a:p>
        </p:txBody>
      </p:sp>
    </p:spTree>
    <p:extLst>
      <p:ext uri="{BB962C8B-B14F-4D97-AF65-F5344CB8AC3E}">
        <p14:creationId xmlns:p14="http://schemas.microsoft.com/office/powerpoint/2010/main" val="1465551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6709E-19C1-4ED5-B8B5-2122AA6FD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the Oracle?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E6CA0-E3A5-41FF-9EC5-DE4326ECA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Constant function: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09A1F3-D463-435A-87CA-37706D74D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391" y="2683664"/>
            <a:ext cx="3301230" cy="12334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5DB604-0B6C-49DF-8178-487BCA099F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144" y="4478697"/>
            <a:ext cx="2534004" cy="8287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F06D5A5-75B7-4452-B462-C8107180F4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985" y="2660073"/>
            <a:ext cx="2960224" cy="12334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E56F51B-FEAD-44B6-BF16-FF67947020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674" y="4540618"/>
            <a:ext cx="2476846" cy="70494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F783505-4F30-4759-A7E0-2BA191A31D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984" y="4121879"/>
            <a:ext cx="1081216" cy="136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201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62B5C-48E7-49CA-A909-03CFA82BE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the Oracle?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AAAA3-68AD-4B36-B156-9B5753D6E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Balanced function: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62ECA6-31DA-4334-8727-D56B25F37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88" y="2944054"/>
            <a:ext cx="3199166" cy="12538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A5789E-C420-4BF7-8803-AAC5B163EE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44" y="2888449"/>
            <a:ext cx="3583645" cy="12404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B1737B-4654-4915-B7C2-C691317571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627" y="4594034"/>
            <a:ext cx="2419688" cy="7144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4150573-BB68-4F5E-AE75-48A668AEC6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5528" y="4593410"/>
            <a:ext cx="2352675" cy="7048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E91273-0E72-4F07-B241-34414EB876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638" y="4263317"/>
            <a:ext cx="1086728" cy="136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973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7CD1D-C549-4CCA-B1D0-928057A55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READ gate tell 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21211-2A2E-4622-B933-0735DEE34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What is read:</a:t>
            </a:r>
          </a:p>
          <a:p>
            <a:endParaRPr lang="en-US" dirty="0"/>
          </a:p>
          <a:p>
            <a:pPr algn="ctr"/>
            <a:r>
              <a:rPr lang="en-US" sz="3200" dirty="0"/>
              <a:t>±|f(0) ⊕  f(1)&gt;</a:t>
            </a:r>
          </a:p>
        </p:txBody>
      </p:sp>
    </p:spTree>
    <p:extLst>
      <p:ext uri="{BB962C8B-B14F-4D97-AF65-F5344CB8AC3E}">
        <p14:creationId xmlns:p14="http://schemas.microsoft.com/office/powerpoint/2010/main" val="2464838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1F08E-A234-47EE-A7E3-714A2CFA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0E54869-BBBF-416A-B20B-6DDD158C43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80" y="2571630"/>
            <a:ext cx="3924848" cy="1714739"/>
          </a:xfrm>
        </p:spPr>
      </p:pic>
    </p:spTree>
    <p:extLst>
      <p:ext uri="{BB962C8B-B14F-4D97-AF65-F5344CB8AC3E}">
        <p14:creationId xmlns:p14="http://schemas.microsoft.com/office/powerpoint/2010/main" val="2254587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D4B12-246D-4855-9C0A-7D74289CA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41BA3-1F35-427D-A18F-18C32F156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 |10&gt; in vector form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4EE5E2-CDA4-4AC9-A931-C11C729EB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378" y="2715268"/>
            <a:ext cx="571243" cy="1618522"/>
          </a:xfrm>
          <a:prstGeom prst="rect">
            <a:avLst/>
          </a:prstGeom>
        </p:spPr>
      </p:pic>
      <p:pic>
        <p:nvPicPr>
          <p:cNvPr id="5" name="Content Placeholder 11">
            <a:extLst>
              <a:ext uri="{FF2B5EF4-FFF2-40B4-BE49-F238E27FC236}">
                <a16:creationId xmlns:a16="http://schemas.microsoft.com/office/drawing/2014/main" id="{380B0951-06D3-4F05-8A67-1E43D27DAA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853" y="286603"/>
            <a:ext cx="3924848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583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52ECC-635B-4528-9FEE-6B1C95486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48186F-1B0C-451E-91CD-EB8A524AC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Hadamard gate to register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C8DD06-2209-402C-8850-77D5E8060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566" y="2788864"/>
            <a:ext cx="4096867" cy="1280271"/>
          </a:xfrm>
          <a:prstGeom prst="rect">
            <a:avLst/>
          </a:prstGeom>
        </p:spPr>
      </p:pic>
      <p:pic>
        <p:nvPicPr>
          <p:cNvPr id="8" name="Content Placeholder 11">
            <a:extLst>
              <a:ext uri="{FF2B5EF4-FFF2-40B4-BE49-F238E27FC236}">
                <a16:creationId xmlns:a16="http://schemas.microsoft.com/office/drawing/2014/main" id="{97021FCF-A46E-4CAA-A7ED-AEFD509B89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139" y="76808"/>
            <a:ext cx="3924848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352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E52DB-F42F-4CB7-9388-20CBA1435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B16CF-9B56-4FD8-8AED-3C4CCB645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Oracle function to resulting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6BA8AB-3136-46BD-9234-3FC5428D5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871" y="2614226"/>
            <a:ext cx="4384257" cy="1629547"/>
          </a:xfrm>
          <a:prstGeom prst="rect">
            <a:avLst/>
          </a:prstGeom>
        </p:spPr>
      </p:pic>
      <p:pic>
        <p:nvPicPr>
          <p:cNvPr id="5" name="Content Placeholder 11">
            <a:extLst>
              <a:ext uri="{FF2B5EF4-FFF2-40B4-BE49-F238E27FC236}">
                <a16:creationId xmlns:a16="http://schemas.microsoft.com/office/drawing/2014/main" id="{008EB030-6F45-4297-97E5-41BF84A1CC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048" y="154611"/>
            <a:ext cx="3924848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332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4B28D-344F-4CC8-BFA9-D26BA1406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17A02-0A51-4D15-857B-BA6678461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I</a:t>
            </a:r>
            <a:r>
              <a:rPr lang="en-US" baseline="-25000" dirty="0"/>
              <a:t>2</a:t>
            </a:r>
            <a:r>
              <a:rPr lang="en-US" dirty="0"/>
              <a:t> ⊗ H to resulting matrix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421521-10BB-44C6-B79A-EB2A366D3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785" y="3283678"/>
            <a:ext cx="4666430" cy="1251251"/>
          </a:xfrm>
          <a:prstGeom prst="rect">
            <a:avLst/>
          </a:prstGeom>
        </p:spPr>
      </p:pic>
      <p:pic>
        <p:nvPicPr>
          <p:cNvPr id="6" name="Content Placeholder 11">
            <a:extLst>
              <a:ext uri="{FF2B5EF4-FFF2-40B4-BE49-F238E27FC236}">
                <a16:creationId xmlns:a16="http://schemas.microsoft.com/office/drawing/2014/main" id="{80A92D31-48D7-4835-BDC8-80FEF3AA7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561" y="131536"/>
            <a:ext cx="3924848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075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63281-88EF-4544-9975-03FEE52EF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45CDC-1B46-4949-95FE-FD9FE3254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0x1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0EC9D3-1562-40C9-8F15-1CCA3757C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769" y="3448551"/>
            <a:ext cx="1347531" cy="1583696"/>
          </a:xfrm>
          <a:prstGeom prst="rect">
            <a:avLst/>
          </a:prstGeom>
        </p:spPr>
      </p:pic>
      <p:pic>
        <p:nvPicPr>
          <p:cNvPr id="6" name="Content Placeholder 11">
            <a:extLst>
              <a:ext uri="{FF2B5EF4-FFF2-40B4-BE49-F238E27FC236}">
                <a16:creationId xmlns:a16="http://schemas.microsoft.com/office/drawing/2014/main" id="{8C87C190-459E-4E86-A8B5-76048AC56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561" y="131536"/>
            <a:ext cx="3924848" cy="17147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CF3874-FA92-452E-A846-3A924FCB43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77" y="3826003"/>
            <a:ext cx="2534004" cy="82879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8C34EFC-8460-42E2-8E8A-3541F9940A55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4397381" y="4240399"/>
            <a:ext cx="1376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05E1ECD6-AF34-4137-B641-9E1D60BE47ED}"/>
              </a:ext>
            </a:extLst>
          </p:cNvPr>
          <p:cNvSpPr/>
          <p:nvPr/>
        </p:nvSpPr>
        <p:spPr>
          <a:xfrm>
            <a:off x="6447534" y="3608173"/>
            <a:ext cx="483851" cy="122331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38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4342D-92ED-48F3-B6FE-AE322D888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is?</a:t>
            </a:r>
          </a:p>
        </p:txBody>
      </p:sp>
      <p:pic>
        <p:nvPicPr>
          <p:cNvPr id="1026" name="Picture 2" descr="David Deutsch (@DavidDeutschOxf) | Twitter">
            <a:extLst>
              <a:ext uri="{FF2B5EF4-FFF2-40B4-BE49-F238E27FC236}">
                <a16:creationId xmlns:a16="http://schemas.microsoft.com/office/drawing/2014/main" id="{8DA9F6B6-4E7E-4DD4-9BEC-ADDD40EA8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222" y="2054179"/>
            <a:ext cx="2825578" cy="2825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ichard Jozsa">
            <a:extLst>
              <a:ext uri="{FF2B5EF4-FFF2-40B4-BE49-F238E27FC236}">
                <a16:creationId xmlns:a16="http://schemas.microsoft.com/office/drawing/2014/main" id="{25CC18C6-1075-45A5-AEA0-75DC57807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2" y="2054179"/>
            <a:ext cx="2825578" cy="2825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772FF7-E266-43BF-970A-C6C011516B84}"/>
              </a:ext>
            </a:extLst>
          </p:cNvPr>
          <p:cNvSpPr txBox="1"/>
          <p:nvPr/>
        </p:nvSpPr>
        <p:spPr>
          <a:xfrm>
            <a:off x="3054178" y="5196576"/>
            <a:ext cx="158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David Deutsch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01A73A-8F8C-4E84-88F6-07BF04B6297F}"/>
              </a:ext>
            </a:extLst>
          </p:cNvPr>
          <p:cNvSpPr txBox="1"/>
          <p:nvPr/>
        </p:nvSpPr>
        <p:spPr>
          <a:xfrm>
            <a:off x="7556158" y="5196576"/>
            <a:ext cx="158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Richard </a:t>
            </a:r>
            <a:r>
              <a:rPr lang="en-US" dirty="0" err="1"/>
              <a:t>Jozsa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793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4B2449-AF5C-4FF3-9EAC-3310643240F9}"/>
              </a:ext>
            </a:extLst>
          </p:cNvPr>
          <p:cNvSpPr txBox="1"/>
          <p:nvPr/>
        </p:nvSpPr>
        <p:spPr>
          <a:xfrm>
            <a:off x="1421027" y="1124465"/>
            <a:ext cx="9349946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Deutsch:</a:t>
            </a:r>
          </a:p>
          <a:p>
            <a:pPr marL="742950" lvl="1" indent="-285750">
              <a:buFont typeface="Calibri" panose="020F0502020204030204" pitchFamily="34" charset="0"/>
              <a:buChar char="‐"/>
            </a:pPr>
            <a:r>
              <a:rPr lang="en-US" sz="2400" dirty="0"/>
              <a:t>Born in Haifa, Israel</a:t>
            </a:r>
          </a:p>
          <a:p>
            <a:pPr marL="742950" lvl="1" indent="-285750">
              <a:buFont typeface="Calibri" panose="020F0502020204030204" pitchFamily="34" charset="0"/>
              <a:buChar char="‐"/>
            </a:pPr>
            <a:r>
              <a:rPr lang="en-US" sz="2400" dirty="0"/>
              <a:t>University of Oxford</a:t>
            </a:r>
          </a:p>
          <a:p>
            <a:pPr marL="742950" lvl="1" indent="-285750">
              <a:buFont typeface="Calibri" panose="020F0502020204030204" pitchFamily="34" charset="0"/>
              <a:buChar char="‐"/>
            </a:pPr>
            <a:r>
              <a:rPr lang="en-US" sz="2400" dirty="0"/>
              <a:t>Centre for </a:t>
            </a:r>
            <a:r>
              <a:rPr lang="en-US" sz="2400"/>
              <a:t>Quantum Computation</a:t>
            </a:r>
            <a:endParaRPr lang="en-US" sz="2400" dirty="0"/>
          </a:p>
          <a:p>
            <a:pPr marL="742950" lvl="1" indent="-285750">
              <a:buFont typeface="Calibri" panose="020F0502020204030204" pitchFamily="34" charset="0"/>
              <a:buChar char="‐"/>
            </a:pPr>
            <a:r>
              <a:rPr lang="en-US" sz="2400" dirty="0" err="1"/>
              <a:t>Micius</a:t>
            </a:r>
            <a:r>
              <a:rPr lang="en-US" sz="2400" dirty="0"/>
              <a:t> Quantum Prize (2018)</a:t>
            </a:r>
          </a:p>
          <a:p>
            <a:pPr marL="742950" lvl="1" indent="-285750">
              <a:buFont typeface="Calibri" panose="020F0502020204030204" pitchFamily="34" charset="0"/>
              <a:buChar char="‐"/>
            </a:pPr>
            <a:r>
              <a:rPr lang="en-US" sz="2400" dirty="0"/>
              <a:t>Fellow of the Royal Society (2008)</a:t>
            </a:r>
          </a:p>
          <a:p>
            <a:pPr marL="742950" lvl="1" indent="-285750">
              <a:buFont typeface="Calibri" panose="020F0502020204030204" pitchFamily="34" charset="0"/>
              <a:buChar char="‐"/>
            </a:pPr>
            <a:endParaRPr lang="en-US" sz="2400" dirty="0"/>
          </a:p>
          <a:p>
            <a:r>
              <a:rPr lang="en-US" sz="3200" b="1" dirty="0" err="1"/>
              <a:t>Jozsa</a:t>
            </a:r>
            <a:r>
              <a:rPr lang="en-US" sz="3200" b="1" dirty="0"/>
              <a:t>:</a:t>
            </a:r>
          </a:p>
          <a:p>
            <a:pPr marL="742950" lvl="1" indent="-285750">
              <a:buFont typeface="Calibri" panose="020F0502020204030204" pitchFamily="34" charset="0"/>
              <a:buChar char="‐"/>
            </a:pPr>
            <a:r>
              <a:rPr lang="en-US" sz="2400" dirty="0"/>
              <a:t>Born in Australia </a:t>
            </a:r>
          </a:p>
          <a:p>
            <a:pPr marL="742950" lvl="1" indent="-285750">
              <a:buFont typeface="Calibri" panose="020F0502020204030204" pitchFamily="34" charset="0"/>
              <a:buChar char="‐"/>
            </a:pPr>
            <a:r>
              <a:rPr lang="en-US" sz="2400" dirty="0"/>
              <a:t>University of Cambridge</a:t>
            </a:r>
          </a:p>
          <a:p>
            <a:pPr marL="742950" lvl="1" indent="-285750">
              <a:buFont typeface="Calibri" panose="020F0502020204030204" pitchFamily="34" charset="0"/>
              <a:buChar char="‐"/>
            </a:pPr>
            <a:r>
              <a:rPr lang="en-US" sz="2400" dirty="0"/>
              <a:t>Founder of Quantum Teleportation</a:t>
            </a:r>
          </a:p>
          <a:p>
            <a:pPr marL="742950" lvl="1" indent="-285750">
              <a:buFont typeface="Calibri" panose="020F0502020204030204" pitchFamily="34" charset="0"/>
              <a:buChar char="‐"/>
            </a:pPr>
            <a:r>
              <a:rPr lang="en-US" sz="2400" dirty="0"/>
              <a:t>Fellow of the Royal Society (2019) </a:t>
            </a:r>
          </a:p>
          <a:p>
            <a:pPr marL="742950" lvl="1" indent="-285750">
              <a:buFont typeface="Calibri" panose="020F0502020204030204" pitchFamily="34" charset="0"/>
              <a:buChar char="‐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355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449D-D62D-4DF1-974B-3778CCF1B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56BB4-8A17-4168-B5D7-C76EA9F3D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0266"/>
          </a:xfrm>
        </p:spPr>
        <p:txBody>
          <a:bodyPr>
            <a:normAutofit/>
          </a:bodyPr>
          <a:lstStyle/>
          <a:p>
            <a:r>
              <a:rPr lang="en-US" dirty="0"/>
              <a:t>- The function where n ∈ Z</a:t>
            </a:r>
            <a:r>
              <a:rPr lang="en-US" baseline="30000" dirty="0"/>
              <a:t>+</a:t>
            </a:r>
            <a:r>
              <a:rPr lang="en-US" dirty="0"/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2B2B63-10BC-4F06-9A4A-DE97311E9DF5}"/>
              </a:ext>
            </a:extLst>
          </p:cNvPr>
          <p:cNvSpPr txBox="1"/>
          <p:nvPr/>
        </p:nvSpPr>
        <p:spPr>
          <a:xfrm>
            <a:off x="3395636" y="2636449"/>
            <a:ext cx="88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f: {0,1}</a:t>
            </a:r>
            <a:r>
              <a:rPr lang="en-US" baseline="30000" dirty="0"/>
              <a:t>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4163E18-F2E2-4C5D-9222-13487B5B9673}"/>
              </a:ext>
            </a:extLst>
          </p:cNvPr>
          <p:cNvCxnSpPr>
            <a:cxnSpLocks/>
          </p:cNvCxnSpPr>
          <p:nvPr/>
        </p:nvCxnSpPr>
        <p:spPr>
          <a:xfrm>
            <a:off x="4674973" y="2828327"/>
            <a:ext cx="1235675" cy="13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CA5F1CB-7FEC-41E5-89AD-EB7583B652D3}"/>
              </a:ext>
            </a:extLst>
          </p:cNvPr>
          <p:cNvSpPr txBox="1"/>
          <p:nvPr/>
        </p:nvSpPr>
        <p:spPr>
          <a:xfrm>
            <a:off x="6458465" y="2636449"/>
            <a:ext cx="74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{0,1}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980509-6D3E-4D94-ACC8-465C1229DFF3}"/>
              </a:ext>
            </a:extLst>
          </p:cNvPr>
          <p:cNvSpPr txBox="1"/>
          <p:nvPr/>
        </p:nvSpPr>
        <p:spPr>
          <a:xfrm>
            <a:off x="1097280" y="3725563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We are promised that: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The function is either constant or balanced </a:t>
            </a:r>
          </a:p>
        </p:txBody>
      </p:sp>
    </p:spTree>
    <p:extLst>
      <p:ext uri="{BB962C8B-B14F-4D97-AF65-F5344CB8AC3E}">
        <p14:creationId xmlns:p14="http://schemas.microsoft.com/office/powerpoint/2010/main" val="3973147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4A703-08BE-4E29-8EFD-7B87F0CA1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Function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EAAEA-1B78-44C9-94CF-23833BCC4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-F is a constant function if and only if f(x) = 0 for every x∈{0,1}</a:t>
            </a:r>
            <a:r>
              <a:rPr lang="en-US" baseline="30000" dirty="0"/>
              <a:t>n  </a:t>
            </a:r>
            <a:r>
              <a:rPr lang="en-US" dirty="0"/>
              <a:t>or f(x) = 1 for every x∈{0,1}</a:t>
            </a:r>
            <a:r>
              <a:rPr lang="en-US" baseline="30000" dirty="0"/>
              <a:t>n</a:t>
            </a:r>
            <a:r>
              <a:rPr lang="en-US" dirty="0"/>
              <a:t>. For example: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CCC523-87B0-4380-833E-C260C23FEF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721" y="2834776"/>
            <a:ext cx="6392558" cy="161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021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987E7-4F32-4E5F-A1E2-2D32A88FB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Balanced Function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4D908-FFFB-4A5A-AC02-49536B28E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-F is a balanced function if and only if f(x) = 0 for half of all x∈{0,1}</a:t>
            </a:r>
            <a:r>
              <a:rPr lang="en-US" baseline="30000" dirty="0"/>
              <a:t>n </a:t>
            </a:r>
            <a:r>
              <a:rPr lang="en-US" dirty="0"/>
              <a:t>and f(x) = 1 for half of all x∈{0,1}</a:t>
            </a:r>
            <a:r>
              <a:rPr lang="en-US" baseline="30000" dirty="0"/>
              <a:t>n</a:t>
            </a:r>
            <a:r>
              <a:rPr lang="en-US" dirty="0"/>
              <a:t>. For example: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D505DB-ECE6-4876-9DB3-39FA5C019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469" y="2904720"/>
            <a:ext cx="7381062" cy="190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895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AEF9C-C7CF-4DC1-BF65-9C563DAD7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Runtime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729DE-0373-4726-A11F-301B3B3B9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How long will the program take to run on a classical computer?</a:t>
            </a:r>
          </a:p>
          <a:p>
            <a:r>
              <a:rPr lang="en-US" dirty="0"/>
              <a:t>- Let’s do an example with 2 qubits (4 bits).  </a:t>
            </a:r>
          </a:p>
          <a:p>
            <a:r>
              <a:rPr lang="en-US" dirty="0"/>
              <a:t>- Can we tell what function this is?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75E8DD-9AA6-4EA7-986A-7BA147004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194" y="3270752"/>
            <a:ext cx="2179295" cy="198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377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3F54-C09B-4F2C-AAB8-5F6D9ED74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Cont’d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9E313-ACB3-457A-A16A-111B7EE23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We would need to know the 3</a:t>
            </a:r>
            <a:r>
              <a:rPr lang="en-US" baseline="30000" dirty="0"/>
              <a:t>rd</a:t>
            </a:r>
            <a:r>
              <a:rPr lang="en-US" dirty="0"/>
              <a:t> bit’s output to determine the function: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- Worst case scenario for classical computer: 2</a:t>
            </a:r>
            <a:r>
              <a:rPr lang="en-US" baseline="30000" dirty="0"/>
              <a:t>n-1</a:t>
            </a:r>
            <a:r>
              <a:rPr lang="en-US" dirty="0"/>
              <a:t>+1</a:t>
            </a:r>
          </a:p>
          <a:p>
            <a:r>
              <a:rPr lang="en-US" dirty="0"/>
              <a:t>- Quantum computing can accomplish this in 1 step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65608A-8F63-468C-8B1C-989DD7186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151" y="2886203"/>
            <a:ext cx="1081216" cy="13650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3D301D-5648-4E66-911C-B5A0CB2C3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238" y="2886203"/>
            <a:ext cx="1086728" cy="13650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418095-8B08-48EE-9E3D-E0CE7C6CD757}"/>
              </a:ext>
            </a:extLst>
          </p:cNvPr>
          <p:cNvSpPr txBox="1"/>
          <p:nvPr/>
        </p:nvSpPr>
        <p:spPr>
          <a:xfrm>
            <a:off x="3157151" y="4251238"/>
            <a:ext cx="108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Constant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32CEEB-65EA-40DB-BB3F-582500105B12}"/>
              </a:ext>
            </a:extLst>
          </p:cNvPr>
          <p:cNvSpPr txBox="1"/>
          <p:nvPr/>
        </p:nvSpPr>
        <p:spPr>
          <a:xfrm>
            <a:off x="6340820" y="4174947"/>
            <a:ext cx="108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Balanced</a:t>
            </a:r>
          </a:p>
        </p:txBody>
      </p:sp>
    </p:spTree>
    <p:extLst>
      <p:ext uri="{BB962C8B-B14F-4D97-AF65-F5344CB8AC3E}">
        <p14:creationId xmlns:p14="http://schemas.microsoft.com/office/powerpoint/2010/main" val="2000271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AC1D7-AB67-4458-9E88-AF2EE5CAA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Circuit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380DDE-4D0A-4A2D-A55B-32E8E645BA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996" y="2553957"/>
            <a:ext cx="5414007" cy="1208709"/>
          </a:xfrm>
        </p:spPr>
      </p:pic>
    </p:spTree>
    <p:extLst>
      <p:ext uri="{BB962C8B-B14F-4D97-AF65-F5344CB8AC3E}">
        <p14:creationId xmlns:p14="http://schemas.microsoft.com/office/powerpoint/2010/main" val="81925589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1820</TotalTime>
  <Words>340</Words>
  <Application>Microsoft Office PowerPoint</Application>
  <PresentationFormat>Widescreen</PresentationFormat>
  <Paragraphs>63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Retrospect</vt:lpstr>
      <vt:lpstr>Deutsch-Jozsa Algorithm</vt:lpstr>
      <vt:lpstr>Who is?</vt:lpstr>
      <vt:lpstr>PowerPoint Presentation</vt:lpstr>
      <vt:lpstr>The Algorithm</vt:lpstr>
      <vt:lpstr>Constant Function </vt:lpstr>
      <vt:lpstr>Balanced Function </vt:lpstr>
      <vt:lpstr>Classical Runtime </vt:lpstr>
      <vt:lpstr>Cont’d </vt:lpstr>
      <vt:lpstr>The Circuit </vt:lpstr>
      <vt:lpstr>What’s in the Oracle?  </vt:lpstr>
      <vt:lpstr>What’s in the Oracle?</vt:lpstr>
      <vt:lpstr>What does the READ gate tell us?</vt:lpstr>
      <vt:lpstr>Example</vt:lpstr>
      <vt:lpstr>Step 1</vt:lpstr>
      <vt:lpstr>Step 2</vt:lpstr>
      <vt:lpstr>Step 3</vt:lpstr>
      <vt:lpstr>Step 4</vt:lpstr>
      <vt:lpstr>Step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Deutsch-Josza Algorithm</dc:title>
  <dc:creator>Aaron Baxter</dc:creator>
  <cp:lastModifiedBy>Aaron Baxter</cp:lastModifiedBy>
  <cp:revision>11</cp:revision>
  <dcterms:created xsi:type="dcterms:W3CDTF">2020-04-25T19:27:03Z</dcterms:created>
  <dcterms:modified xsi:type="dcterms:W3CDTF">2020-04-27T01:47:30Z</dcterms:modified>
</cp:coreProperties>
</file>