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0" r:id="rId4"/>
    <p:sldId id="271" r:id="rId5"/>
    <p:sldId id="287" r:id="rId6"/>
    <p:sldId id="270" r:id="rId7"/>
    <p:sldId id="284" r:id="rId8"/>
    <p:sldId id="283" r:id="rId9"/>
    <p:sldId id="260" r:id="rId10"/>
    <p:sldId id="292" r:id="rId11"/>
    <p:sldId id="276" r:id="rId12"/>
    <p:sldId id="285" r:id="rId13"/>
    <p:sldId id="277" r:id="rId14"/>
    <p:sldId id="261" r:id="rId15"/>
    <p:sldId id="274" r:id="rId16"/>
    <p:sldId id="262" r:id="rId17"/>
    <p:sldId id="273" r:id="rId18"/>
    <p:sldId id="275" r:id="rId19"/>
    <p:sldId id="263" r:id="rId20"/>
    <p:sldId id="278" r:id="rId21"/>
    <p:sldId id="279" r:id="rId22"/>
    <p:sldId id="282" r:id="rId23"/>
    <p:sldId id="280" r:id="rId24"/>
    <p:sldId id="289" r:id="rId25"/>
  </p:sldIdLst>
  <p:sldSz cx="9144000" cy="6858000" type="screen4x3"/>
  <p:notesSz cx="9928225" cy="679767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405" autoAdjust="0"/>
  </p:normalViewPr>
  <p:slideViewPr>
    <p:cSldViewPr snapToGrid="0" snapToObjects="1">
      <p:cViewPr varScale="1">
        <p:scale>
          <a:sx n="85" d="100"/>
          <a:sy n="85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88042"/>
            <a:ext cx="4964112" cy="446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65362" y="266299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39" y="6228123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865362" y="95650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18.10.2022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55477" y="6234644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09588"/>
            <a:ext cx="2555875" cy="1917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5478" y="2531466"/>
            <a:ext cx="7908729" cy="32760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67071" y="103259"/>
            <a:ext cx="4964112" cy="330427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55477" y="0"/>
            <a:ext cx="8272748" cy="53260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865362" y="281516"/>
            <a:ext cx="1395794" cy="26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‹#›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55" y="6060735"/>
            <a:ext cx="1520999" cy="4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865362" y="110867"/>
            <a:ext cx="1523316" cy="17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18.10.2022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55477" y="6067256"/>
            <a:ext cx="5731568" cy="61303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29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38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1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2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194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4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20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917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7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393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4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8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8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895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273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4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59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1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06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8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48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44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9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65AA-1C6B-4DE9-A697-3209BD0A1E0E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29A4-A024-4891-B805-B1D1EE4074E9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279B1-FAA3-4CA1-83F0-37B1BA86C35D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B9829-D421-4B6B-A9D1-2398C9672A7F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B2903-500C-4627-A22E-3C2771A37808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55A5F-7747-4AC4-A4D9-D45DED53F383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4AC8-A512-4DE8-96F5-D1DCB5CA906D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08F0-1909-41C0-8282-62245FFD273B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Prof. Dr. Elisabeth Exempel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 (maximal drei Zeilen)</a:t>
            </a:r>
            <a:endParaRPr lang="de-DE" sz="100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D0BC6FE-8CB5-41E1-935E-32674650F78F}" type="datetime8">
              <a:rPr lang="en-DE" smtClean="0"/>
              <a:t>18/10/2022 14:38</a:t>
            </a:fld>
            <a:endParaRPr lang="de-DE" dirty="0"/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-koeln.de/hochschule/ilias-support_50744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mailto:support@campus-it.th-koeln.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971550" y="3971365"/>
            <a:ext cx="8101012" cy="852395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Theory- 5G Network Architecture &amp; Open Radio Access Network (Open RAN)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971550" y="5273676"/>
            <a:ext cx="8091487" cy="383054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sz="1600" dirty="0"/>
              <a:t>Arnova Abdullah</a:t>
            </a:r>
            <a:endParaRPr lang="de-DE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de-DE" sz="1600" dirty="0">
                <a:latin typeface="Arial" panose="020B0604020202020204" pitchFamily="34" charset="0"/>
              </a:rPr>
              <a:t>Research Project: </a:t>
            </a:r>
            <a:r>
              <a:rPr lang="en-US" sz="1600" dirty="0"/>
              <a:t>Investigation of Vulnerabilities in Open RAN Implementations</a:t>
            </a:r>
          </a:p>
          <a:p>
            <a:pPr marL="0" indent="0">
              <a:lnSpc>
                <a:spcPct val="100000"/>
              </a:lnSpc>
            </a:pPr>
            <a:r>
              <a:rPr lang="en-US" sz="1600" dirty="0"/>
              <a:t>Weekly meeting-02</a:t>
            </a:r>
            <a:br>
              <a:rPr lang="en-US" sz="1600" dirty="0"/>
            </a:br>
            <a:endParaRPr lang="de-DE" sz="1600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1024" y="6131807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7E2CC556-16DC-4E36-88F6-1D505F75E6B2}" type="datetime8">
              <a:rPr lang="en-DE" sz="1100" smtClean="0"/>
              <a:t>18/10/2022 14:38</a:t>
            </a:fld>
            <a:endParaRPr lang="de-DE" sz="11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BBFD4-BBAF-2824-46FC-9490451C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68594"/>
            <a:ext cx="7374591" cy="37279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52513" y="-168148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Kurse und Gruppen: Timeline einrichten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F66D1613-CCEB-4F29-9275-6454E0A922E5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1026" name="Picture 2" descr="C:\Users\mkubier\AppData\Local\Temp\SNAGHTML78e0c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747309"/>
            <a:ext cx="5624513" cy="16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13" y="2727639"/>
            <a:ext cx="6348010" cy="293395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896471" y="5832429"/>
            <a:ext cx="502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im Reiter Rechte: „Neuigkeiten erstellen“ für Kursmitglieder erlauben, wenn auch Studierende Beiträge posten sollen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6364941" y="2465357"/>
            <a:ext cx="1" cy="439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-174016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Kurse und Gruppen: </a:t>
            </a:r>
            <a:r>
              <a:rPr lang="de-DE" sz="2000" dirty="0" err="1">
                <a:latin typeface="Arial" panose="020B0604020202020204" pitchFamily="34" charset="0"/>
              </a:rPr>
              <a:t>Social</a:t>
            </a:r>
            <a:r>
              <a:rPr lang="de-DE" sz="2000" dirty="0">
                <a:latin typeface="Arial" panose="020B0604020202020204" pitchFamily="34" charset="0"/>
              </a:rPr>
              <a:t> Features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42988" y="653166"/>
            <a:ext cx="7664981" cy="494801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Besondere Kennzeichnung von Tutor*innen in der Mitgliedergalerie von Kursen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Kontaktmöglichkeiten: Vernetzen, Mail, Chat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Mitgliederliste ausdruckbar für Kursmitglieder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6A0A83CA-240B-418F-8CA3-85263BC96E54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6148" name="Picture 4" descr="C:\Users\mkubier\AppData\Local\Temp\SNAGHTML1173f7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1578874"/>
            <a:ext cx="7664981" cy="438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8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-174016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Kurse und Gruppen: User-Clipboard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42988" y="653166"/>
            <a:ext cx="7664981" cy="494801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Kursadministrator*innen können ausgewählte Kursmitglieder gezielt zusammenfassen und als Mitglieder in einen anderen Kurs hinzufügen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E72ECCB9-1E81-4114-B986-9BB0881A8BE2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485510"/>
            <a:ext cx="8428450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2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Kurse und Gruppen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940037"/>
            <a:ext cx="7664981" cy="494801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Veranstaltungszeitraum (Start, Ende) nun auch für Gruppen </a:t>
            </a:r>
            <a:r>
              <a:rPr lang="de-DE" sz="1600" dirty="0" err="1"/>
              <a:t>hinterlegbar</a:t>
            </a:r>
            <a:endParaRPr lang="de-DE" sz="1600" dirty="0"/>
          </a:p>
          <a:p>
            <a:pPr marL="0" indent="0"/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Separates Recht „Mitglieder verwalten“ getrennt von „Einstellungen bearbeiten“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 Nutzbar z.B. für Gruppen als studentische Teams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Gruppen-Referenz-Objekt, Umbenennung der Referenz-Objekte in „…-Link“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600" dirty="0"/>
          </a:p>
          <a:p>
            <a:pPr>
              <a:buFont typeface="Symbol" panose="05050102010706020507" pitchFamily="18" charset="2"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B0B124FC-D9FF-4C98-99FC-91106DB19861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7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2290274"/>
            <a:ext cx="8101012" cy="2983402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	 Content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5273675"/>
            <a:ext cx="8091487" cy="468313"/>
          </a:xfrm>
        </p:spPr>
        <p:txBody>
          <a:bodyPr/>
          <a:lstStyle/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FD90DB4A-7479-4F7B-A015-61B23DFB6634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02657" cy="16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5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Seiten-Editor: Interner Link zum Benutzerprofil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940037"/>
            <a:ext cx="7664981" cy="49480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Arial" panose="020B0604020202020204" pitchFamily="34" charset="0"/>
              </a:rPr>
              <a:t>Bisher in Wikis: Schaltfläche       im Seitenelement „Text“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Arial" panose="020B0604020202020204" pitchFamily="34" charset="0"/>
              </a:rPr>
              <a:t>Fügt Link </a:t>
            </a:r>
            <a:r>
              <a:rPr lang="de-DE" sz="1600" dirty="0"/>
              <a:t>[</a:t>
            </a:r>
            <a:r>
              <a:rPr lang="de-DE" sz="1600" dirty="0" err="1"/>
              <a:t>iln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r>
              <a:rPr lang="de-DE" sz="1600" dirty="0"/>
              <a:t>=“</a:t>
            </a:r>
            <a:r>
              <a:rPr lang="de-DE" sz="1600" dirty="0" err="1"/>
              <a:t>campusID</a:t>
            </a:r>
            <a:r>
              <a:rPr lang="de-DE" sz="1600" dirty="0"/>
              <a:t>“/]</a:t>
            </a:r>
            <a:r>
              <a:rPr lang="de-DE" sz="1600" dirty="0">
                <a:latin typeface="Arial" panose="020B0604020202020204" pitchFamily="34" charset="0"/>
              </a:rPr>
              <a:t> auf das eigene oder ein anderes öffentliches Benutzerprofil in den Seiteninhalt ein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Arial" panose="020B0604020202020204" pitchFamily="34" charset="0"/>
              </a:rPr>
              <a:t>Zuvor veröffentlichen Sie Ihr Profil im Bereich „Persönliche Daten und Profil“.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217C38DF-62DA-4B32-A126-A58E490E2490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946902" y="927138"/>
            <a:ext cx="293403" cy="2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Seiten-Editor: Interner Link zum Benutzerprofil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-458458"/>
            <a:ext cx="7664981" cy="4948015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sz="1600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866D6CA3-DC91-4BE4-A2FA-F56160740E97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8" y="1102411"/>
            <a:ext cx="2171888" cy="11126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350" y="1092398"/>
            <a:ext cx="5410669" cy="16613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3245377"/>
            <a:ext cx="4938188" cy="26900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261" y="3275524"/>
            <a:ext cx="2225233" cy="2141406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>
            <a:off x="3108750" y="1948559"/>
            <a:ext cx="4151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4885003" y="2809196"/>
            <a:ext cx="0" cy="37632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073356" y="4223052"/>
            <a:ext cx="41519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8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Seiten-Editor: Mehrspalten-Layout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786213"/>
            <a:ext cx="7664981" cy="494801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/>
              <a:t>verbesserte, </a:t>
            </a:r>
            <a:r>
              <a:rPr lang="de-DE" dirty="0" err="1"/>
              <a:t>responsive</a:t>
            </a:r>
            <a:r>
              <a:rPr lang="de-DE" dirty="0"/>
              <a:t> Gestaltung von Kurs-Seiten</a:t>
            </a:r>
          </a:p>
          <a:p>
            <a:pPr>
              <a:buFontTx/>
              <a:buChar char="-"/>
            </a:pPr>
            <a:r>
              <a:rPr lang="de-DE" dirty="0"/>
              <a:t>neues Seitenelement „Spaltenlayout“ verteilt Seiteninhalte auf mehrere Spalten</a:t>
            </a:r>
          </a:p>
          <a:p>
            <a:pPr>
              <a:buFontTx/>
              <a:buChar char="-"/>
            </a:pPr>
            <a:r>
              <a:rPr lang="de-DE" dirty="0"/>
              <a:t>Spalten werden auf Smartphones untereinander dargestellt</a:t>
            </a:r>
          </a:p>
          <a:p>
            <a:pPr>
              <a:buFontTx/>
              <a:buChar char="-"/>
            </a:pPr>
            <a:r>
              <a:rPr lang="de-DE" dirty="0"/>
              <a:t>modernes Kacheldesign mit (ggf. verlinkten) Grafiken möglich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5FA81223-6525-468B-B77F-E537BFD7A03A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5" y="2214282"/>
            <a:ext cx="8591663" cy="45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Seiten-Editor: Spalten-Layout in mobiler Ansicht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042988" y="924456"/>
            <a:ext cx="2690093" cy="4351397"/>
          </a:xfrm>
          <a:prstGeom prst="rect">
            <a:avLst/>
          </a:prstGeom>
        </p:spPr>
      </p:pic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B81020EA-ADD2-458E-A5E1-2B4B32CB7C54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986" y="909215"/>
            <a:ext cx="2705334" cy="4366638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3733081" y="4903694"/>
            <a:ext cx="0" cy="6544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337763" y="909215"/>
            <a:ext cx="0" cy="6544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1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Inhalts- und Lern-Objekte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940037"/>
            <a:ext cx="7664981" cy="4948015"/>
          </a:xfrm>
        </p:spPr>
        <p:txBody>
          <a:bodyPr/>
          <a:lstStyle/>
          <a:p>
            <a:pPr marL="180975" indent="-180975"/>
            <a:r>
              <a:rPr lang="de-DE" dirty="0"/>
              <a:t>Blog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600" dirty="0"/>
              <a:t>„Zwangs-“Benachrichtigungsfunktion über neue Blogbeiträge stellt </a:t>
            </a:r>
            <a:r>
              <a:rPr lang="de-DE" sz="1600" dirty="0" err="1"/>
              <a:t>One</a:t>
            </a:r>
            <a:r>
              <a:rPr lang="de-DE" sz="1600" dirty="0"/>
              <a:t>-Way-Kommunikation von Lehrenden an Studierende sicher</a:t>
            </a:r>
          </a:p>
          <a:p>
            <a:pPr marL="180975" indent="-180975"/>
            <a:endParaRPr lang="de-DE" dirty="0"/>
          </a:p>
          <a:p>
            <a:pPr marL="180975" indent="-180975"/>
            <a:r>
              <a:rPr lang="de-DE" dirty="0"/>
              <a:t>Forum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 err="1"/>
              <a:t>Posting</a:t>
            </a:r>
            <a:r>
              <a:rPr lang="de-DE" sz="1600" dirty="0"/>
              <a:t> als Entwurf speichern und später veröffentlichen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„Meine Entwürfe“ auf dem Persönlichen Schreibtisch</a:t>
            </a:r>
          </a:p>
          <a:p>
            <a:pPr marL="0" lvl="1" indent="0">
              <a:buNone/>
            </a:pPr>
            <a:endParaRPr lang="de-DE" dirty="0"/>
          </a:p>
          <a:p>
            <a:pPr marL="0" lvl="1" indent="0">
              <a:buNone/>
            </a:pPr>
            <a:r>
              <a:rPr lang="de-DE" dirty="0"/>
              <a:t>Test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Mindest-Wartezeit für Wiederholungsdurchlauf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Maximal auswählbare Optionen bei Multiple Choice-Fragen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Vereinfachte Navigation für Test-Teilnehmer</a:t>
            </a:r>
          </a:p>
          <a:p>
            <a:pPr marL="180975" lvl="1" indent="-180975">
              <a:buFont typeface="Arial" pitchFamily="34" charset="0"/>
              <a:buChar char="•"/>
            </a:pPr>
            <a:endParaRPr lang="de-DE" dirty="0"/>
          </a:p>
          <a:p>
            <a:pPr marL="0" lvl="1" indent="0">
              <a:buNone/>
            </a:pPr>
            <a:r>
              <a:rPr lang="de-DE" dirty="0"/>
              <a:t>Übung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Verbesserte Usability bei Bewertung von Abgaben und Rückmeldungen an Teilnehmer</a:t>
            </a:r>
          </a:p>
          <a:p>
            <a:pPr marL="180975" lvl="1" indent="-180975">
              <a:buClrTx/>
              <a:buFont typeface="Arial" pitchFamily="34" charset="0"/>
              <a:buChar char="•"/>
            </a:pPr>
            <a:r>
              <a:rPr lang="de-DE" sz="1600" dirty="0"/>
              <a:t>Individuelle Deadline für Abgaben setzen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73ABA8C4-1ADA-49A9-845D-7E59D89AF917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27A9A38F-5F74-4061-BE0C-557CC0EA150F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Portfolio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760576"/>
            <a:ext cx="7664981" cy="49480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dirty="0"/>
              <a:t>Verbesserte Editierungsmöglichkeiten mit Platzhaltern und Vorschau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PDF-Druck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Verbesserte Einbindung von Blogs ins Portfolio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1601550F-C86D-4A7B-B7E2-61A3AC40DCE4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3" y="1600879"/>
            <a:ext cx="8949927" cy="52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</a:rPr>
              <a:t>Badges</a:t>
            </a:r>
            <a:endParaRPr lang="de-DE" sz="2000" dirty="0">
              <a:latin typeface="Arial" panose="020B0604020202020204" pitchFamily="34" charset="0"/>
            </a:endParaRP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760576"/>
            <a:ext cx="7664981" cy="494801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dirty="0" err="1"/>
              <a:t>Activity-Badge</a:t>
            </a:r>
            <a:r>
              <a:rPr lang="de-DE" sz="1600" dirty="0"/>
              <a:t> (Profil) wird automatisch verliehen, wenn User Ihr Profilbild hochladen und für angemeldete Benutzer sichtbar schalten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Verdienst-</a:t>
            </a:r>
            <a:r>
              <a:rPr lang="de-DE" sz="1600" dirty="0" err="1"/>
              <a:t>Badges</a:t>
            </a:r>
            <a:r>
              <a:rPr lang="de-DE" sz="1600" dirty="0"/>
              <a:t> werden manuell von Lehrenden vergeben, z.B. für Mitarbeit im Forum oder in der Präsenzveranstaltung</a:t>
            </a:r>
          </a:p>
          <a:p>
            <a:pPr marL="285750" indent="-285750">
              <a:buFontTx/>
              <a:buChar char="-"/>
            </a:pPr>
            <a:r>
              <a:rPr lang="de-DE" sz="1600" dirty="0"/>
              <a:t>Benutzer*innen werden per Mail über den Erhalt eines </a:t>
            </a:r>
            <a:r>
              <a:rPr lang="de-DE" sz="1600" dirty="0" err="1"/>
              <a:t>Badges</a:t>
            </a:r>
            <a:r>
              <a:rPr lang="de-DE" sz="1600" dirty="0"/>
              <a:t> benachrichtigt und können das </a:t>
            </a:r>
            <a:r>
              <a:rPr lang="de-DE" sz="1600" dirty="0" err="1"/>
              <a:t>Badge</a:t>
            </a:r>
            <a:r>
              <a:rPr lang="de-DE" sz="1600" dirty="0"/>
              <a:t> in ihr Profil einbinden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69645839-6B9B-4897-953E-61B4DD34D72E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499032"/>
            <a:ext cx="6388474" cy="36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</a:rPr>
              <a:t>Badges</a:t>
            </a:r>
            <a:r>
              <a:rPr lang="de-DE" sz="2000" dirty="0">
                <a:latin typeface="Arial" panose="020B0604020202020204" pitchFamily="34" charset="0"/>
              </a:rPr>
              <a:t>: Einbinden ins Profil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68AB83DC-13E0-4251-865A-B84401D7531E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13" y="988221"/>
            <a:ext cx="1964264" cy="3391425"/>
          </a:xfrm>
          <a:prstGeom prst="rect">
            <a:avLst/>
          </a:prstGeom>
        </p:spPr>
      </p:pic>
      <p:pic>
        <p:nvPicPr>
          <p:cNvPr id="7172" name="Picture 4" descr="C:\Users\mkubier\AppData\Local\Temp\SNAGHTML18899c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6" y="3214998"/>
            <a:ext cx="5419043" cy="261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>
            <a:off x="2698376" y="2294961"/>
            <a:ext cx="5130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6373906" y="3142957"/>
            <a:ext cx="0" cy="5684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976" y="915221"/>
            <a:ext cx="5810012" cy="21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</a:rPr>
              <a:t>Badges</a:t>
            </a:r>
            <a:r>
              <a:rPr lang="de-DE" sz="2000" dirty="0">
                <a:latin typeface="Arial" panose="020B0604020202020204" pitchFamily="34" charset="0"/>
              </a:rPr>
              <a:t>: Ansicht im Profil</a:t>
            </a: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167B2C4E-5A49-4BE7-B93D-4AD3D340758F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1199175"/>
            <a:ext cx="4562185" cy="28528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447" y="1180198"/>
            <a:ext cx="2528047" cy="4090094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>
            <a:off x="5737412" y="3030071"/>
            <a:ext cx="367553" cy="8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1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1353671"/>
            <a:ext cx="7419694" cy="2294963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Fragen zur Anwendung der Features richten Sie bitte an</a:t>
            </a:r>
            <a:br>
              <a:rPr lang="de-DE" dirty="0">
                <a:latin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die </a:t>
            </a:r>
            <a:r>
              <a:rPr lang="de-DE" dirty="0">
                <a:latin typeface="Arial" panose="020B0604020202020204" pitchFamily="34" charset="0"/>
                <a:hlinkClick r:id="rId3"/>
              </a:rPr>
              <a:t>ILIAS-Administrator*innen</a:t>
            </a:r>
            <a:r>
              <a:rPr lang="de-DE" dirty="0">
                <a:latin typeface="Arial" panose="020B0604020202020204" pitchFamily="34" charset="0"/>
              </a:rPr>
              <a:t> Ihrer Fakultät</a:t>
            </a:r>
            <a:br>
              <a:rPr lang="de-DE" dirty="0">
                <a:latin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oder an </a:t>
            </a:r>
            <a:r>
              <a:rPr lang="de-DE" dirty="0">
                <a:latin typeface="Arial" panose="020B0604020202020204" pitchFamily="34" charset="0"/>
                <a:hlinkClick r:id="rId4"/>
              </a:rPr>
              <a:t>support@campus-it.th-koeln.de</a:t>
            </a:r>
            <a:br>
              <a:rPr lang="de-DE" dirty="0">
                <a:latin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</a:rPr>
            </a:br>
            <a:br>
              <a:rPr lang="de-DE" dirty="0">
                <a:latin typeface="Arial" panose="020B0604020202020204" pitchFamily="34" charset="0"/>
              </a:rPr>
            </a:br>
            <a:endParaRPr lang="de-DE" sz="1100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C06D77A6-1433-4058-B4ED-B4C57DC1361A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2290274"/>
            <a:ext cx="8101012" cy="2983402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</a:rPr>
              <a:t>	 Hauptansichten der Lernplattform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5273675"/>
            <a:ext cx="8091487" cy="468313"/>
          </a:xfrm>
        </p:spPr>
        <p:txBody>
          <a:bodyPr/>
          <a:lstStyle/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D2BC1432-FB2D-4F90-AB62-5899280F5E82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002657" cy="16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1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Persönliche Daten und Profil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776139"/>
            <a:ext cx="7664981" cy="69898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600" dirty="0"/>
              <a:t>Wird aus dem Menü „Persönlicher Schreibtisch“ entfernt</a:t>
            </a:r>
          </a:p>
          <a:p>
            <a:pPr>
              <a:buFontTx/>
              <a:buChar char="-"/>
            </a:pPr>
            <a:r>
              <a:rPr lang="de-DE" sz="1600" dirty="0"/>
              <a:t>Befindet sich nur noch im Menü „Profil“ in der Kopfzeile rechts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D6FA8AFF-1FD7-48FD-B757-F2864F7FA020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49" y="1530478"/>
            <a:ext cx="6283714" cy="16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42988" y="0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Konversation per On-Screen-Chat über Wer-ist-online-Tool starten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2513" y="776138"/>
            <a:ext cx="7664981" cy="1052661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600" dirty="0"/>
              <a:t>Anchatten im Bereich „Einstellungen“ erlauben!</a:t>
            </a:r>
          </a:p>
          <a:p>
            <a:pPr>
              <a:buFontTx/>
              <a:buChar char="-"/>
            </a:pPr>
            <a:r>
              <a:rPr lang="de-DE" sz="1600" dirty="0"/>
              <a:t>Chat über Wer-ist-online starten, Fenster schwebt auf allen Seiten rechts unten</a:t>
            </a:r>
          </a:p>
          <a:p>
            <a:pPr>
              <a:buFontTx/>
              <a:buChar char="-"/>
            </a:pPr>
            <a:r>
              <a:rPr lang="de-DE" sz="1600" dirty="0"/>
              <a:t>Mehrere parallele Chats möglich, weitere Benutzer*innen über     hinzufügen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9748C41F-0FF3-4D79-A028-B0361A2F05C3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1" y="1969542"/>
            <a:ext cx="5519310" cy="35177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056" y="2614290"/>
            <a:ext cx="2049958" cy="2872989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V="1">
            <a:off x="5960028" y="3728410"/>
            <a:ext cx="591670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278" y="1353672"/>
            <a:ext cx="276072" cy="24978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7207624" y="1603452"/>
            <a:ext cx="1051316" cy="10769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17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78910444-CABA-467E-95AB-E568E680E097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7" y="1615437"/>
            <a:ext cx="1950889" cy="33683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504" y="1409248"/>
            <a:ext cx="6229293" cy="4572452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Persönlicher Schreibtisch: Neuigkeiten-Seite (</a:t>
            </a:r>
            <a:r>
              <a:rPr lang="de-DE" sz="2000" dirty="0" err="1">
                <a:latin typeface="Arial" panose="020B0604020202020204" pitchFamily="34" charset="0"/>
              </a:rPr>
              <a:t>Activity</a:t>
            </a:r>
            <a:r>
              <a:rPr lang="de-DE" sz="2000" dirty="0">
                <a:latin typeface="Arial" panose="020B0604020202020204" pitchFamily="34" charset="0"/>
              </a:rPr>
              <a:t> Stream)</a:t>
            </a: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0162"/>
            <a:ext cx="7664981" cy="6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600" dirty="0"/>
              <a:t>Überblick zu Aktivitäten in eigenen Kursen und Gruppen</a:t>
            </a:r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142565" y="2949391"/>
            <a:ext cx="711649" cy="8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43705164-7CBD-46C6-93E6-DA5F8A7F3873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761212" y="166771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Persönlicher Schreibtisch: Sortierung von Kursen</a:t>
            </a:r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auto">
          <a:xfrm>
            <a:off x="762113" y="968788"/>
            <a:ext cx="7664981" cy="63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355600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4150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712788" indent="-169863" algn="l" defTabSz="455613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9D167A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073150" indent="-176213" algn="l" defTabSz="455613" rtl="0" eaLnBrk="1" fontAlgn="base" hangingPunct="1">
              <a:lnSpc>
                <a:spcPts val="1600"/>
              </a:lnSpc>
              <a:spcBef>
                <a:spcPts val="50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sz="1600" dirty="0"/>
              <a:t>Nun auch nach Startdatum möglich</a:t>
            </a:r>
          </a:p>
          <a:p>
            <a:pPr marL="0" indent="0"/>
            <a:endParaRPr lang="de-DE" sz="1600" dirty="0"/>
          </a:p>
          <a:p>
            <a:pPr marL="285750" indent="-285750">
              <a:buFontTx/>
              <a:buChar char="-"/>
            </a:pPr>
            <a:endParaRPr lang="de-DE" sz="1600" dirty="0"/>
          </a:p>
          <a:p>
            <a:pPr marL="0" indent="0"/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7" y="1331055"/>
            <a:ext cx="6201652" cy="47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EF9225B0-1A7C-4995-835F-693F224C29E7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sp>
        <p:nvSpPr>
          <p:cNvPr id="8" name="Titel 2"/>
          <p:cNvSpPr txBox="1">
            <a:spLocks/>
          </p:cNvSpPr>
          <p:nvPr/>
        </p:nvSpPr>
        <p:spPr bwMode="auto">
          <a:xfrm>
            <a:off x="692207" y="-213517"/>
            <a:ext cx="8101012" cy="76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Kalender: verbesserte Usability</a:t>
            </a:r>
            <a:r>
              <a:rPr lang="de-DE" sz="2000" b="0" dirty="0">
                <a:latin typeface="Arial" panose="020B0604020202020204" pitchFamily="34" charset="0"/>
              </a:rPr>
              <a:t> z.B. Listenansicht, Datei-Download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24" y="769389"/>
            <a:ext cx="8216876" cy="5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1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liennummernplatzhalter 7"/>
          <p:cNvSpPr>
            <a:spLocks noGrp="1"/>
          </p:cNvSpPr>
          <p:nvPr>
            <p:ph type="sldNum" sz="quarter" idx="4294967295"/>
          </p:nvPr>
        </p:nvSpPr>
        <p:spPr bwMode="auto">
          <a:xfrm flipH="1">
            <a:off x="-45722" y="6417893"/>
            <a:ext cx="737929" cy="1575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099" name="Titel 2"/>
          <p:cNvSpPr>
            <a:spLocks noGrp="1"/>
          </p:cNvSpPr>
          <p:nvPr>
            <p:ph type="title" idx="4294967295"/>
          </p:nvPr>
        </p:nvSpPr>
        <p:spPr>
          <a:xfrm>
            <a:off x="1052513" y="-168148"/>
            <a:ext cx="8101012" cy="760576"/>
          </a:xfrm>
        </p:spPr>
        <p:txBody>
          <a:bodyPr/>
          <a:lstStyle/>
          <a:p>
            <a:br>
              <a:rPr lang="de-DE" dirty="0">
                <a:latin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</a:rPr>
              <a:t>Kurse und Gruppen: Timeline</a:t>
            </a:r>
          </a:p>
        </p:txBody>
      </p:sp>
      <p:sp>
        <p:nvSpPr>
          <p:cNvPr id="4100" name="Inhaltsplatzhalter 3"/>
          <p:cNvSpPr>
            <a:spLocks noGrp="1"/>
          </p:cNvSpPr>
          <p:nvPr>
            <p:ph sz="quarter" idx="4294967295"/>
          </p:nvPr>
        </p:nvSpPr>
        <p:spPr>
          <a:xfrm>
            <a:off x="1050737" y="697990"/>
            <a:ext cx="7664981" cy="4948015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für Lehrenden- (und Teilnehmer)-Beiträge sowie ereignisorientierte Nachrichten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kann als Startseite des Objekts definiert werden (zusätzlich zur Seite „Inhalt“)</a:t>
            </a:r>
            <a:endParaRPr lang="de-DE" dirty="0"/>
          </a:p>
          <a:p>
            <a:pPr marL="0" indent="0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101" name="Datumsplatzhalter 6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011863"/>
            <a:ext cx="971550" cy="179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/>
            <a:fld id="{981EA762-80B4-43F9-9B64-2F6646521EF2}" type="datetime8">
              <a:rPr lang="en-DE" smtClean="0"/>
              <a:t>18/10/2022 14:38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9" y="5981700"/>
            <a:ext cx="1246245" cy="640117"/>
          </a:xfrm>
          <a:prstGeom prst="rect">
            <a:avLst/>
          </a:prstGeom>
        </p:spPr>
      </p:pic>
      <p:pic>
        <p:nvPicPr>
          <p:cNvPr id="2050" name="Picture 2" descr="C:\Users\mkubier\AppData\Local\Temp\SNAGHTML1111f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64930"/>
            <a:ext cx="8206598" cy="51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975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608</Words>
  <Application>Microsoft Office PowerPoint</Application>
  <PresentationFormat>On-screen Show (4:3)</PresentationFormat>
  <Paragraphs>103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Masterfolien ohne Erklärung_4_3_neu</vt:lpstr>
      <vt:lpstr> Theory- 5G Network Architecture &amp; Open Radio Access Network (Open RAN)</vt:lpstr>
      <vt:lpstr>PowerPoint Presentation</vt:lpstr>
      <vt:lpstr>   Hauptansichten der Lernplattform</vt:lpstr>
      <vt:lpstr> Persönliche Daten und Profil</vt:lpstr>
      <vt:lpstr> Konversation per On-Screen-Chat über Wer-ist-online-Tool starten</vt:lpstr>
      <vt:lpstr>PowerPoint Presentation</vt:lpstr>
      <vt:lpstr>PowerPoint Presentation</vt:lpstr>
      <vt:lpstr>PowerPoint Presentation</vt:lpstr>
      <vt:lpstr> Kurse und Gruppen: Timeline</vt:lpstr>
      <vt:lpstr> Kurse und Gruppen: Timeline einrichten</vt:lpstr>
      <vt:lpstr> Kurse und Gruppen: Social Features</vt:lpstr>
      <vt:lpstr> Kurse und Gruppen: User-Clipboard</vt:lpstr>
      <vt:lpstr> Kurse und Gruppen</vt:lpstr>
      <vt:lpstr>   Content</vt:lpstr>
      <vt:lpstr> Seiten-Editor: Interner Link zum Benutzerprofil</vt:lpstr>
      <vt:lpstr> Seiten-Editor: Interner Link zum Benutzerprofil</vt:lpstr>
      <vt:lpstr> Seiten-Editor: Mehrspalten-Layout</vt:lpstr>
      <vt:lpstr> Seiten-Editor: Spalten-Layout in mobiler Ansicht</vt:lpstr>
      <vt:lpstr> Inhalts- und Lern-Objekte</vt:lpstr>
      <vt:lpstr> Portfolio</vt:lpstr>
      <vt:lpstr> Badges</vt:lpstr>
      <vt:lpstr> Badges: Einbinden ins Profil</vt:lpstr>
      <vt:lpstr> Badges: Ansicht im Profil</vt:lpstr>
      <vt:lpstr> Fragen zur Anwendung der Features richten Sie bitte an  die ILIAS-Administrator*innen Ihrer Fakultät  oder an support@campus-it.th-koeln.de   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Arnova Abdullah (aabdull1)</cp:lastModifiedBy>
  <cp:revision>69</cp:revision>
  <cp:lastPrinted>2018-03-07T15:14:31Z</cp:lastPrinted>
  <dcterms:created xsi:type="dcterms:W3CDTF">2016-10-18T12:05:04Z</dcterms:created>
  <dcterms:modified xsi:type="dcterms:W3CDTF">2022-10-19T13:00:15Z</dcterms:modified>
</cp:coreProperties>
</file>