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0" r:id="rId3"/>
    <p:sldId id="27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</p:sldIdLst>
  <p:sldSz cx="9144000" cy="6858000" type="screen4x3"/>
  <p:notesSz cx="9928225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405" autoAdjust="0"/>
  </p:normalViewPr>
  <p:slideViewPr>
    <p:cSldViewPr snapToGrid="0" snapToObjects="1">
      <p:cViewPr varScale="1">
        <p:scale>
          <a:sx n="85" d="100"/>
          <a:sy n="85" d="100"/>
        </p:scale>
        <p:origin x="12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88042"/>
            <a:ext cx="4964112" cy="44672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65362" y="266299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39" y="6228123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865362" y="95650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19.11.2022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55477" y="6234644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09588"/>
            <a:ext cx="2555875" cy="1917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55478" y="2531466"/>
            <a:ext cx="7908729" cy="32760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103259"/>
            <a:ext cx="4964112" cy="330427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865362" y="281516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55" y="6060735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865362" y="110867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19.11.2022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55477" y="6067256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298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53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004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987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58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59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59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1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75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474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50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03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677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52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43404-1334-45A9-AD91-CF7D910CAA5F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D6A71-007D-423A-8DC1-6C60D3527E43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565E6-1864-4FC0-BD51-56BDA77E2489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25B84-9DC9-4B70-A73F-A188CA231D46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E29CC-7A04-4571-93E7-78BFAA88740B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E2644-8BC3-48D3-A2C0-025995436ADA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376D-AFC7-4EAE-BDA9-6087C775C530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7D15F-6467-42A8-BC14-B22931024D08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Prof. Dr. Elisabeth Exempel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 (maximal drei Zeilen)</a:t>
            </a:r>
            <a:endParaRPr lang="de-DE" sz="100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DEF9F3-3E59-459A-9C4A-3E291074CB3A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dt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aldera.readthedocs.io/en/lates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kamai.com/infectionmonke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7guUoRQEEiE&amp;list=PL92eUXSF717W9TCfZzLca6DmlFXFIu8p6&amp;index=6" TargetMode="External"/><Relationship Id="rId4" Type="http://schemas.openxmlformats.org/officeDocument/2006/relationships/hyperlink" Target="https://www.youtube.com/watch?v=ng1bvXsp9Z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tomicredteam.io/atomics/" TargetMode="External"/><Relationship Id="rId4" Type="http://schemas.openxmlformats.org/officeDocument/2006/relationships/hyperlink" Target="https://github.com/redcanaryco/atomic-red-team#read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971550" y="3971365"/>
            <a:ext cx="8101012" cy="852395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</a:rPr>
              <a:t>Theory- 5G Network Architecture &amp; Open Radio Access Network (Open RAN)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971550" y="5273676"/>
            <a:ext cx="8091487" cy="383054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sz="1600" dirty="0"/>
              <a:t>Arnova Abdullah</a:t>
            </a:r>
            <a:endParaRPr lang="de-DE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</a:pPr>
            <a:r>
              <a:rPr lang="de-DE" sz="1600" dirty="0">
                <a:latin typeface="Arial" panose="020B0604020202020204" pitchFamily="34" charset="0"/>
              </a:rPr>
              <a:t>Research Project: </a:t>
            </a:r>
            <a:r>
              <a:rPr lang="en-US" sz="1600" dirty="0"/>
              <a:t>Investigation of Vulnerabilities in Open RAN Implementations</a:t>
            </a: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Weekly meeting-02 (26.10.2022)</a:t>
            </a:r>
            <a:br>
              <a:rPr lang="en-US" sz="1600" dirty="0"/>
            </a:br>
            <a:endParaRPr lang="de-DE" sz="1600" dirty="0">
              <a:latin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BBFD4-BBAF-2824-46FC-9490451C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68594"/>
            <a:ext cx="7374591" cy="37279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Research other open-source attack tools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A7DD5-933E-8BF4-2C0A-60A29ED87401}"/>
              </a:ext>
            </a:extLst>
          </p:cNvPr>
          <p:cNvSpPr txBox="1"/>
          <p:nvPr/>
        </p:nvSpPr>
        <p:spPr>
          <a:xfrm>
            <a:off x="692207" y="1721223"/>
            <a:ext cx="8310281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 other open source attack tools found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Caldera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Mitre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Mordor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Infection Monkey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0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Research other open-source attack tools</a:t>
            </a:r>
          </a:p>
          <a:p>
            <a:pPr marL="0" indent="0">
              <a:lnSpc>
                <a:spcPct val="100000"/>
              </a:lnSpc>
            </a:pPr>
            <a:r>
              <a:rPr lang="en-US" sz="3200" b="1" dirty="0"/>
              <a:t>(Caldera)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A7DD5-933E-8BF4-2C0A-60A29ED87401}"/>
              </a:ext>
            </a:extLst>
          </p:cNvPr>
          <p:cNvSpPr txBox="1"/>
          <p:nvPr/>
        </p:nvSpPr>
        <p:spPr>
          <a:xfrm>
            <a:off x="421341" y="1721223"/>
            <a:ext cx="8581147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MITRE ATT&amp;CK® is a globally-accessible knowledge base of adversary tactics and techniques based on real-world observations.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https://attack.mitre.org/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CALDERA is built on the MITRE ATT&amp;CK™ framework and is an active research project at MITRE.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https://caldera.readthedocs.io/en/latest/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also a GitHub project, that needs to be downloaded or cloned from the git repository.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Whether this can be used for 5G open RAN or not, this is not yet researched.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8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Research other open-source attack tools</a:t>
            </a:r>
          </a:p>
          <a:p>
            <a:pPr marL="0" indent="0">
              <a:lnSpc>
                <a:spcPct val="100000"/>
              </a:lnSpc>
            </a:pPr>
            <a:r>
              <a:rPr lang="en-US" sz="3200" b="1" dirty="0"/>
              <a:t>(</a:t>
            </a:r>
            <a:r>
              <a:rPr lang="en-US" sz="3200" b="1" dirty="0" err="1"/>
              <a:t>Mitre</a:t>
            </a:r>
            <a:r>
              <a:rPr lang="en-US" sz="3200" b="1" dirty="0"/>
              <a:t> Mordor)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A7DD5-933E-8BF4-2C0A-60A29ED87401}"/>
              </a:ext>
            </a:extLst>
          </p:cNvPr>
          <p:cNvSpPr txBox="1"/>
          <p:nvPr/>
        </p:nvSpPr>
        <p:spPr>
          <a:xfrm>
            <a:off x="421341" y="1721223"/>
            <a:ext cx="8581147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Mordor project provides pre-recorded security events generated after simulating adversarial techniques.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is also available on GitHub.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https://github.com/OTRF/Security-Datasets</a:t>
            </a:r>
          </a:p>
        </p:txBody>
      </p:sp>
    </p:spTree>
    <p:extLst>
      <p:ext uri="{BB962C8B-B14F-4D97-AF65-F5344CB8AC3E}">
        <p14:creationId xmlns:p14="http://schemas.microsoft.com/office/powerpoint/2010/main" val="401129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Research other open-source attack tools</a:t>
            </a:r>
          </a:p>
          <a:p>
            <a:pPr marL="0" indent="0">
              <a:lnSpc>
                <a:spcPct val="100000"/>
              </a:lnSpc>
            </a:pPr>
            <a:r>
              <a:rPr lang="en-US" sz="3200" b="1" dirty="0"/>
              <a:t>(Infection Monkey)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A7DD5-933E-8BF4-2C0A-60A29ED87401}"/>
              </a:ext>
            </a:extLst>
          </p:cNvPr>
          <p:cNvSpPr txBox="1"/>
          <p:nvPr/>
        </p:nvSpPr>
        <p:spPr>
          <a:xfrm>
            <a:off x="573741" y="1721223"/>
            <a:ext cx="8634935" cy="308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Infection Monkey is an open-source breach and attack simulation (BAS) platform that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validate existing controls and identify how attackers might exploit current network security gaps.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Infection Monkey can be downloaded from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https://www.akamai.com/infectionmonkey</a:t>
            </a:r>
            <a:endParaRPr lang="en-US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4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/>
              <a:t>Next Steps (Week 3) </a:t>
            </a:r>
            <a:r>
              <a:rPr lang="en-US" sz="3200" b="1" dirty="0"/>
              <a:t>(Until </a:t>
            </a:r>
            <a:r>
              <a:rPr lang="de-DE" sz="3200" b="1" dirty="0">
                <a:latin typeface="Arial" panose="020B0604020202020204" pitchFamily="34" charset="0"/>
              </a:rPr>
              <a:t>2.11.2022)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A3C4D-6AFD-D1F9-34A8-9190837E5FC0}"/>
              </a:ext>
            </a:extLst>
          </p:cNvPr>
          <p:cNvSpPr txBox="1"/>
          <p:nvPr/>
        </p:nvSpPr>
        <p:spPr>
          <a:xfrm>
            <a:off x="774205" y="1051169"/>
            <a:ext cx="7677588" cy="4755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Penetration testing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Kali Linux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https://www.youtube.com/watch?v=ng1bvXsp9ZA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atomic tests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invoke-atomic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Get used to commands used for running a test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https://www.youtube.com/watch?v=7guUoRQEEiE&amp;list=PL92eUXSF717W9TCfZzLca6DmlFXFIu8p6&amp;index=6</a:t>
            </a:r>
            <a:endParaRPr lang="en-US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Research</a:t>
            </a:r>
            <a:r>
              <a:rPr lang="en-US" sz="2000" dirty="0"/>
              <a:t> details about one of the attack tools (maybe </a:t>
            </a:r>
            <a:r>
              <a:rPr lang="en-US" sz="2000" b="1" dirty="0"/>
              <a:t>Infection Monkey</a:t>
            </a:r>
            <a:r>
              <a:rPr lang="en-US" sz="20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en-US" sz="2000" b="1" dirty="0"/>
              <a:t>research papers </a:t>
            </a:r>
            <a:r>
              <a:rPr lang="en-US" sz="2000" dirty="0"/>
              <a:t>on risk of </a:t>
            </a:r>
            <a:r>
              <a:rPr lang="en-US" sz="2000" b="1" dirty="0"/>
              <a:t>5G open RAN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https://program.mch2022.org/media/mch2022/submissions/8BEFCG/resources/220723.OpenRAN_Security-MCH2022_Karsten_Nohl_yKotUaV.pdf</a:t>
            </a:r>
            <a:endParaRPr lang="en-DE" sz="1600" u="sng" dirty="0" err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en-US" sz="3200" b="1" dirty="0"/>
              <a:t>Previous Week 1 (19.10.2022)</a:t>
            </a:r>
            <a:endParaRPr lang="de-DE" sz="3200" b="1" dirty="0">
              <a:latin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626007" y="1320096"/>
            <a:ext cx="8091487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Basics about </a:t>
            </a:r>
            <a:r>
              <a:rPr lang="en-US" sz="2000" b="1" dirty="0"/>
              <a:t>Radio Access Network </a:t>
            </a:r>
            <a:r>
              <a:rPr lang="en-US" sz="2000" dirty="0"/>
              <a:t>(History, parts of RAN for 1G, 2G, 3G, 4G)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Basics about </a:t>
            </a:r>
            <a:r>
              <a:rPr lang="en-US" sz="2000" b="1" dirty="0"/>
              <a:t>Open RAN </a:t>
            </a:r>
            <a:r>
              <a:rPr lang="en-US" sz="2000" dirty="0"/>
              <a:t>(Distribution unit, central unit, user plane, control plane, interfaces, front haul, mid haul, backhaul)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Open RAN</a:t>
            </a:r>
            <a:r>
              <a:rPr lang="en-US" sz="2000" b="1" dirty="0"/>
              <a:t> risk </a:t>
            </a:r>
            <a:r>
              <a:rPr lang="en-US" sz="2000" dirty="0"/>
              <a:t>analysis (Stakeholders of attackers-User, external attacker</a:t>
            </a:r>
            <a:r>
              <a:rPr lang="en-US" sz="2000" b="1" dirty="0"/>
              <a:t>, cloud operator</a:t>
            </a:r>
            <a:r>
              <a:rPr lang="en-US" sz="2000" dirty="0"/>
              <a:t>**, </a:t>
            </a:r>
            <a:r>
              <a:rPr lang="en-US" sz="2000" b="1" dirty="0"/>
              <a:t>RAN operator</a:t>
            </a:r>
            <a:r>
              <a:rPr lang="en-US" sz="2000" dirty="0"/>
              <a:t>**)</a:t>
            </a:r>
          </a:p>
        </p:txBody>
      </p:sp>
    </p:spTree>
    <p:extLst>
      <p:ext uri="{BB962C8B-B14F-4D97-AF65-F5344CB8AC3E}">
        <p14:creationId xmlns:p14="http://schemas.microsoft.com/office/powerpoint/2010/main" val="7809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738461"/>
            <a:ext cx="809148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200" b="1" dirty="0"/>
              <a:t>Week - 02 Meeting (26.10.2022)</a:t>
            </a:r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9E79A-9E43-CB1B-FFCD-383681DC8D2E}"/>
              </a:ext>
            </a:extLst>
          </p:cNvPr>
          <p:cNvSpPr txBox="1"/>
          <p:nvPr/>
        </p:nvSpPr>
        <p:spPr>
          <a:xfrm>
            <a:off x="626007" y="1463749"/>
            <a:ext cx="8091487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Installation of </a:t>
            </a:r>
            <a:r>
              <a:rPr lang="en-US" sz="2000" b="1" dirty="0"/>
              <a:t>Kali Linux </a:t>
            </a:r>
            <a:r>
              <a:rPr lang="en-US" sz="2000" dirty="0"/>
              <a:t>and </a:t>
            </a:r>
            <a:r>
              <a:rPr lang="en-US" sz="2000" b="1" dirty="0" err="1"/>
              <a:t>Metasploitable</a:t>
            </a: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Atomic Red Team </a:t>
            </a:r>
            <a:r>
              <a:rPr lang="en-US" sz="2000" dirty="0"/>
              <a:t>GitHub repository download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Research</a:t>
            </a:r>
            <a:r>
              <a:rPr lang="en-US" sz="2000" dirty="0"/>
              <a:t> other </a:t>
            </a:r>
            <a:r>
              <a:rPr lang="en-US" sz="2000" b="1" dirty="0"/>
              <a:t>open-source attack tools</a:t>
            </a:r>
          </a:p>
        </p:txBody>
      </p:sp>
    </p:spTree>
    <p:extLst>
      <p:ext uri="{BB962C8B-B14F-4D97-AF65-F5344CB8AC3E}">
        <p14:creationId xmlns:p14="http://schemas.microsoft.com/office/powerpoint/2010/main" val="162611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485775" y="643188"/>
            <a:ext cx="8579224" cy="56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200" b="1" dirty="0"/>
              <a:t>Installation of Kali Linux and </a:t>
            </a:r>
            <a:r>
              <a:rPr lang="en-US" sz="3200" b="1" dirty="0" err="1"/>
              <a:t>Metasploitable</a:t>
            </a:r>
            <a:endParaRPr lang="en-US" sz="3200" b="1" dirty="0"/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9E79A-9E43-CB1B-FFCD-383681DC8D2E}"/>
              </a:ext>
            </a:extLst>
          </p:cNvPr>
          <p:cNvSpPr txBox="1"/>
          <p:nvPr/>
        </p:nvSpPr>
        <p:spPr>
          <a:xfrm>
            <a:off x="485775" y="1463749"/>
            <a:ext cx="8438992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Importing </a:t>
            </a:r>
            <a:r>
              <a:rPr lang="en-US" sz="2000" b="1" dirty="0"/>
              <a:t>Kali Linux </a:t>
            </a:r>
            <a:r>
              <a:rPr lang="en-US" sz="2000" dirty="0"/>
              <a:t>VM into Oracle virtual box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Importing </a:t>
            </a:r>
            <a:r>
              <a:rPr lang="en-US" sz="2000" b="1" dirty="0"/>
              <a:t>Metasploitable2</a:t>
            </a:r>
            <a:r>
              <a:rPr lang="en-US" sz="2000" dirty="0"/>
              <a:t> VM into Oracle virtual box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is a vulnerable system that can be attacked by Kali Linux</a:t>
            </a:r>
            <a:r>
              <a:rPr lang="en-US" sz="20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Checking the </a:t>
            </a:r>
            <a:r>
              <a:rPr lang="en-US" sz="2000" b="1" dirty="0"/>
              <a:t>connectivity between Kali Linux and Metasploitable2 </a:t>
            </a:r>
            <a:r>
              <a:rPr lang="en-US" sz="2000" dirty="0"/>
              <a:t>by pinging each other from these two virtual Machines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Checking </a:t>
            </a:r>
            <a:r>
              <a:rPr lang="en-US" sz="2000" b="1" dirty="0"/>
              <a:t>network scanning </a:t>
            </a:r>
            <a:r>
              <a:rPr lang="en-US" sz="2000" dirty="0"/>
              <a:t>of metasplitable2 by </a:t>
            </a:r>
            <a:r>
              <a:rPr lang="en-US" sz="2000" b="1" dirty="0"/>
              <a:t>Nmap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673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485775" y="643188"/>
            <a:ext cx="8579224" cy="56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200" b="1" dirty="0"/>
              <a:t>Installation of Kali Linux and </a:t>
            </a:r>
            <a:r>
              <a:rPr lang="en-US" sz="3200" b="1" dirty="0" err="1"/>
              <a:t>Metasploitable</a:t>
            </a:r>
            <a:endParaRPr lang="en-US" sz="3200" b="1" dirty="0"/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60CB9E-CB3C-B8C8-3621-C32AEFDD1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759" y="1204610"/>
            <a:ext cx="6580853" cy="463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5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485775" y="643188"/>
            <a:ext cx="8579224" cy="56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200" b="1" dirty="0"/>
              <a:t>Installation of Kali Linux and </a:t>
            </a:r>
            <a:r>
              <a:rPr lang="en-US" sz="3200" b="1" dirty="0" err="1"/>
              <a:t>Metasploitable</a:t>
            </a:r>
            <a:endParaRPr lang="en-US" sz="3200" b="1" dirty="0"/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891B4-DECF-E6B9-6228-E1430A62C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53" y="975021"/>
            <a:ext cx="7315200" cy="47531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5EC609-D970-3E9B-25FD-2AA4D9179E18}"/>
              </a:ext>
            </a:extLst>
          </p:cNvPr>
          <p:cNvSpPr/>
          <p:nvPr/>
        </p:nvSpPr>
        <p:spPr>
          <a:xfrm>
            <a:off x="851647" y="2689411"/>
            <a:ext cx="1497106" cy="248322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507168-B887-09A7-A0F6-3E93F5DCD6DA}"/>
              </a:ext>
            </a:extLst>
          </p:cNvPr>
          <p:cNvSpPr/>
          <p:nvPr/>
        </p:nvSpPr>
        <p:spPr>
          <a:xfrm>
            <a:off x="2375647" y="2574176"/>
            <a:ext cx="663388" cy="23047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27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485775" y="643188"/>
            <a:ext cx="8579224" cy="56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200" b="1" dirty="0"/>
              <a:t>Installation of Kali Linux and </a:t>
            </a:r>
            <a:r>
              <a:rPr lang="en-US" sz="3200" b="1" dirty="0" err="1"/>
              <a:t>Metasploitable</a:t>
            </a:r>
            <a:endParaRPr lang="en-US" sz="3200" b="1" dirty="0"/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A7DD5-933E-8BF4-2C0A-60A29ED87401}"/>
              </a:ext>
            </a:extLst>
          </p:cNvPr>
          <p:cNvSpPr txBox="1"/>
          <p:nvPr/>
        </p:nvSpPr>
        <p:spPr>
          <a:xfrm>
            <a:off x="971550" y="1721224"/>
            <a:ext cx="7451271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Kali Linux, a lot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resources are available.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Different applications of Kali Linux are open to being learned.</a:t>
            </a: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9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850486" y="436999"/>
            <a:ext cx="6930880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Atomic Red Team GitHub repository download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A7DD5-933E-8BF4-2C0A-60A29ED87401}"/>
              </a:ext>
            </a:extLst>
          </p:cNvPr>
          <p:cNvSpPr txBox="1"/>
          <p:nvPr/>
        </p:nvSpPr>
        <p:spPr>
          <a:xfrm>
            <a:off x="692207" y="1792941"/>
            <a:ext cx="8310281" cy="332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Atomic red team GitHub zip file downloaded from 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https://github.com/redcanaryco/atomic-red-team#readme</a:t>
            </a:r>
            <a:endParaRPr lang="en-US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Atomic tests are run in the power shell by Invoke-Atomic.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different techn</a:t>
            </a:r>
            <a:r>
              <a:rPr lang="en-US" dirty="0"/>
              <a:t>iques with ID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u="sng" dirty="0">
                <a:hlinkClick r:id="rId5"/>
              </a:rPr>
              <a:t>https://atomicredteam.io/atomics/</a:t>
            </a:r>
            <a:endParaRPr lang="en-US" sz="1600" u="sng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technique with ID can be invoked to run a test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https://github.com/redcanaryco/invoke-atomicredteam/wiki/Execute-Atomic-Tests-(Local)</a:t>
            </a:r>
            <a:endParaRPr lang="en-DE" sz="1600" u="sng" dirty="0" err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0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850486" y="436999"/>
            <a:ext cx="6930880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Atomic Red Team GitHub repository download</a:t>
            </a:r>
          </a:p>
          <a:p>
            <a:pPr marL="0" indent="0"/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A7DD5-933E-8BF4-2C0A-60A29ED87401}"/>
              </a:ext>
            </a:extLst>
          </p:cNvPr>
          <p:cNvSpPr txBox="1"/>
          <p:nvPr/>
        </p:nvSpPr>
        <p:spPr>
          <a:xfrm>
            <a:off x="692207" y="1792941"/>
            <a:ext cx="8310281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Atomic red team has a wiki page where all the details can be found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Also there are some </a:t>
            </a:r>
            <a:r>
              <a:rPr lang="en-US" sz="2000" dirty="0" err="1"/>
              <a:t>youtube</a:t>
            </a:r>
            <a:r>
              <a:rPr lang="en-US" sz="2000" dirty="0"/>
              <a:t> videos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have not tried any tests yet</a:t>
            </a:r>
          </a:p>
        </p:txBody>
      </p:sp>
    </p:spTree>
    <p:extLst>
      <p:ext uri="{BB962C8B-B14F-4D97-AF65-F5344CB8AC3E}">
        <p14:creationId xmlns:p14="http://schemas.microsoft.com/office/powerpoint/2010/main" val="149420323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666</Words>
  <Application>Microsoft Office PowerPoint</Application>
  <PresentationFormat>On-screen Show (4:3)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Masterfolien ohne Erklärung_4_3_neu</vt:lpstr>
      <vt:lpstr> Theory- 5G Network Architecture &amp; Open Radio Access Network (Open RAN)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Arnova Abdullah (aabdull1)</cp:lastModifiedBy>
  <cp:revision>72</cp:revision>
  <cp:lastPrinted>2018-03-07T15:14:31Z</cp:lastPrinted>
  <dcterms:created xsi:type="dcterms:W3CDTF">2016-10-18T12:05:04Z</dcterms:created>
  <dcterms:modified xsi:type="dcterms:W3CDTF">2022-11-19T10:51:44Z</dcterms:modified>
</cp:coreProperties>
</file>