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304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5" r:id="rId13"/>
    <p:sldId id="301" r:id="rId14"/>
    <p:sldId id="302" r:id="rId15"/>
    <p:sldId id="303" r:id="rId16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405" autoAdjust="0"/>
  </p:normalViewPr>
  <p:slideViewPr>
    <p:cSldViewPr snapToGrid="0" snapToObjects="1">
      <p:cViewPr varScale="1">
        <p:scale>
          <a:sx n="85" d="100"/>
          <a:sy n="85" d="100"/>
        </p:scale>
        <p:origin x="12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19.11.2022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19.11.2022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53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00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56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987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5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59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5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474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50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03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67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52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ttack.mitre.org/techniques/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map.org/book/man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KytAmziXs4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edcanaryco/invoke-atomicredteam/wiki/Installing-Invoke-AtomicRedTe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meeting-03 (02.11.2022)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Atomic Test by Atomic Red Team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F5371-9386-4375-0889-BFDD1FD9C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7" y="2070144"/>
            <a:ext cx="6972617" cy="3542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373BA5-01FB-3BE6-2212-A761D8CEAF37}"/>
              </a:ext>
            </a:extLst>
          </p:cNvPr>
          <p:cNvSpPr/>
          <p:nvPr/>
        </p:nvSpPr>
        <p:spPr>
          <a:xfrm>
            <a:off x="6047654" y="3311884"/>
            <a:ext cx="645459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E98A2-5157-18A8-D51E-8FCC427828B1}"/>
              </a:ext>
            </a:extLst>
          </p:cNvPr>
          <p:cNvSpPr/>
          <p:nvPr/>
        </p:nvSpPr>
        <p:spPr>
          <a:xfrm>
            <a:off x="2384612" y="3012141"/>
            <a:ext cx="3639670" cy="2997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44A8C2-83FC-E7C5-C9C8-59859600B08B}"/>
              </a:ext>
            </a:extLst>
          </p:cNvPr>
          <p:cNvSpPr/>
          <p:nvPr/>
        </p:nvSpPr>
        <p:spPr>
          <a:xfrm>
            <a:off x="6122894" y="1975502"/>
            <a:ext cx="408854" cy="1295689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0A0B8-4ACF-48F0-C21B-00E8FA06DD05}"/>
              </a:ext>
            </a:extLst>
          </p:cNvPr>
          <p:cNvSpPr txBox="1"/>
          <p:nvPr/>
        </p:nvSpPr>
        <p:spPr>
          <a:xfrm>
            <a:off x="4679577" y="1452282"/>
            <a:ext cx="403791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Tried this attack with ID T1049 for system network discovery: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Invoke-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AtomicTest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T1049 </a:t>
            </a:r>
            <a:endParaRPr lang="en-DE" sz="1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0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Atomic Test by Atomic Red Team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070B9-CC4A-A6BF-D8E1-92124E334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60" y="1201317"/>
            <a:ext cx="4245887" cy="4553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64362B-E88E-3197-3B3B-A448F164F6C3}"/>
              </a:ext>
            </a:extLst>
          </p:cNvPr>
          <p:cNvSpPr txBox="1"/>
          <p:nvPr/>
        </p:nvSpPr>
        <p:spPr>
          <a:xfrm>
            <a:off x="242047" y="1577789"/>
            <a:ext cx="383131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attack ID was chosen randomly from the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is the output of the atomic test with the attack id T1049.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are different attacks for enterprise, mobile and ICS in the </a:t>
            </a:r>
            <a:r>
              <a:rPr lang="en-US" sz="1600" dirty="0" err="1"/>
              <a:t>Mitre</a:t>
            </a:r>
            <a:r>
              <a:rPr lang="en-US" sz="1600" dirty="0"/>
              <a:t> ATT&amp;CK.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challenges would be to find the mos</a:t>
            </a:r>
            <a:r>
              <a:rPr lang="en-US" sz="1600" dirty="0">
                <a:solidFill>
                  <a:srgbClr val="FF0000"/>
                </a:solidFill>
              </a:rPr>
              <a:t>t relatable attack for open RAN in the attack list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https://attack.mitre.org/techniques/</a:t>
            </a: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DE" sz="1600" dirty="0" err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8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Infection Monkey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B6BE4-E698-5195-3C87-FA58341BF735}"/>
              </a:ext>
            </a:extLst>
          </p:cNvPr>
          <p:cNvSpPr txBox="1"/>
          <p:nvPr/>
        </p:nvSpPr>
        <p:spPr>
          <a:xfrm>
            <a:off x="620490" y="1361435"/>
            <a:ext cx="803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some interesting use cases besides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Mitre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attack list in the infection monkey. And Docker is a supported platform for these use cases.</a:t>
            </a:r>
            <a:endParaRPr lang="en-DE" sz="1600" dirty="0" err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F3DB9-C80B-BF5C-793D-0CB975B94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14" y="2038888"/>
            <a:ext cx="6213890" cy="37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Infection Monkey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24919-0688-241A-7543-703CABB2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163" y="2382841"/>
            <a:ext cx="6246191" cy="3241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B6BE4-E698-5195-3C87-FA58341BF735}"/>
              </a:ext>
            </a:extLst>
          </p:cNvPr>
          <p:cNvSpPr txBox="1"/>
          <p:nvPr/>
        </p:nvSpPr>
        <p:spPr>
          <a:xfrm>
            <a:off x="620490" y="1420182"/>
            <a:ext cx="803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couldn</a:t>
            </a:r>
            <a:r>
              <a:rPr lang="en-US" sz="1600" dirty="0"/>
              <a:t>’t research much about Infection Monkey. It seems like it is similar to the atomic red team. It requires the company name and department name for download.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Professor, should I proceed with the company name as “TH Köln”?</a:t>
            </a:r>
            <a:endParaRPr lang="en-DE" sz="1600" dirty="0" err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9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Read research papers on the risk of 5G open RAN 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573741" y="1721223"/>
            <a:ext cx="8634935" cy="107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been reading some parts of some research papers while working with these attack tools. </a:t>
            </a:r>
            <a:endParaRPr lang="en-US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4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Next Steps (Until 0</a:t>
            </a:r>
            <a:r>
              <a:rPr lang="de-DE" sz="3200" b="1" dirty="0">
                <a:latin typeface="Arial" panose="020B0604020202020204" pitchFamily="34" charset="0"/>
              </a:rPr>
              <a:t>9.11.2022)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C3729-0436-6BF2-4197-100513EF9F5D}"/>
              </a:ext>
            </a:extLst>
          </p:cNvPr>
          <p:cNvSpPr txBox="1"/>
          <p:nvPr/>
        </p:nvSpPr>
        <p:spPr>
          <a:xfrm>
            <a:off x="448236" y="154193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most relatable attacks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MITRE ATTACK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literature about the interfaces of </a:t>
            </a:r>
            <a:r>
              <a:rPr lang="en-US" dirty="0"/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 RAN in 5G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What could be the possible attacks on the interfaces?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Analyzing the enterprise attack techniques 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how to install kali Linux and other tools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Docker container.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Infection Monkey is downloaded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get 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this tool.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dirty="0"/>
              <a:t>If Infection Monkey is not downloaded then investigate </a:t>
            </a:r>
            <a:r>
              <a:rPr lang="en-US" b="1" dirty="0"/>
              <a:t>Caldera</a:t>
            </a:r>
            <a:r>
              <a:rPr lang="en-US" dirty="0"/>
              <a:t>.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Knospe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offered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Netacad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e-learning course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CyberOps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IT security course. It seems really helpful and relatable for evaluating more about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attack scenarios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attack 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 will be continuing to do this course besides other plans.</a:t>
            </a: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CD78D-B703-7D38-233C-4E8498A94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249" y="2067825"/>
            <a:ext cx="1836925" cy="151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626007" y="1320096"/>
            <a:ext cx="8091487" cy="439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Week 3 Meeting (02.11.2022)</a:t>
            </a:r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9E79A-9E43-CB1B-FFCD-383681DC8D2E}"/>
              </a:ext>
            </a:extLst>
          </p:cNvPr>
          <p:cNvSpPr txBox="1"/>
          <p:nvPr/>
        </p:nvSpPr>
        <p:spPr>
          <a:xfrm>
            <a:off x="626007" y="1463749"/>
            <a:ext cx="8091487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Penetration testing </a:t>
            </a:r>
            <a:r>
              <a:rPr lang="en-US" sz="2000" dirty="0"/>
              <a:t>using </a:t>
            </a:r>
            <a:r>
              <a:rPr lang="en-US" sz="2000" b="1" dirty="0"/>
              <a:t>Kali Linux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Try </a:t>
            </a:r>
            <a:r>
              <a:rPr lang="en-US" sz="2000" b="1" dirty="0"/>
              <a:t>Atomic tests </a:t>
            </a:r>
            <a:r>
              <a:rPr lang="en-US" sz="2000" dirty="0"/>
              <a:t>by invoke-atomic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Get used to commands used for running a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Research details about one of the attack tools - </a:t>
            </a:r>
            <a:r>
              <a:rPr lang="en-US" sz="2000" b="1" dirty="0"/>
              <a:t>Infection Monkey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Read </a:t>
            </a:r>
            <a:r>
              <a:rPr lang="en-US" sz="2000" b="1" dirty="0"/>
              <a:t>research papers </a:t>
            </a:r>
            <a:r>
              <a:rPr lang="en-US" sz="2000" dirty="0"/>
              <a:t>on the </a:t>
            </a:r>
            <a:r>
              <a:rPr lang="en-US" sz="2000" b="1" dirty="0"/>
              <a:t>risk of 5G open RAN </a:t>
            </a:r>
          </a:p>
        </p:txBody>
      </p:sp>
    </p:spTree>
    <p:extLst>
      <p:ext uri="{BB962C8B-B14F-4D97-AF65-F5344CB8AC3E}">
        <p14:creationId xmlns:p14="http://schemas.microsoft.com/office/powerpoint/2010/main" val="154881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85775" y="643188"/>
            <a:ext cx="8579224" cy="5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Penetration Testing using Kali Linux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9E79A-9E43-CB1B-FFCD-383681DC8D2E}"/>
              </a:ext>
            </a:extLst>
          </p:cNvPr>
          <p:cNvSpPr txBox="1"/>
          <p:nvPr/>
        </p:nvSpPr>
        <p:spPr>
          <a:xfrm>
            <a:off x="485775" y="1463749"/>
            <a:ext cx="843899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Host Discovery in the same network: </a:t>
            </a:r>
            <a:r>
              <a:rPr lang="en-US" sz="2000" b="1" dirty="0" err="1"/>
              <a:t>nmap</a:t>
            </a:r>
            <a:r>
              <a:rPr lang="en-US" sz="2000" b="1" dirty="0"/>
              <a:t> –</a:t>
            </a:r>
            <a:r>
              <a:rPr lang="en-US" sz="2000" b="1" dirty="0" err="1"/>
              <a:t>sP</a:t>
            </a:r>
            <a:r>
              <a:rPr lang="en-US" sz="2000" b="1" dirty="0"/>
              <a:t> 10.0.2.0/24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06FE1-7BFD-5748-490B-A51917B7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8" y="2083548"/>
            <a:ext cx="6821581" cy="376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1F762B-9FD3-B40D-DBF4-0BBF565EAC6B}"/>
              </a:ext>
            </a:extLst>
          </p:cNvPr>
          <p:cNvSpPr/>
          <p:nvPr/>
        </p:nvSpPr>
        <p:spPr>
          <a:xfrm>
            <a:off x="816348" y="4061281"/>
            <a:ext cx="2133040" cy="2866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4C21D45-2ECB-DE50-54FF-1328B3F62E8F}"/>
              </a:ext>
            </a:extLst>
          </p:cNvPr>
          <p:cNvSpPr/>
          <p:nvPr/>
        </p:nvSpPr>
        <p:spPr>
          <a:xfrm>
            <a:off x="2949388" y="4079210"/>
            <a:ext cx="448236" cy="267004"/>
          </a:xfrm>
          <a:prstGeom prst="leftArrow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7322-8BB6-37B5-FBDF-4EE0321FE6FB}"/>
              </a:ext>
            </a:extLst>
          </p:cNvPr>
          <p:cNvSpPr txBox="1"/>
          <p:nvPr/>
        </p:nvSpPr>
        <p:spPr>
          <a:xfrm>
            <a:off x="3385857" y="4042652"/>
            <a:ext cx="4085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VM is running and IP address is 10.0.2.4</a:t>
            </a:r>
            <a:endParaRPr lang="en-DE" sz="1200" dirty="0" err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664F2-B778-2845-2CFF-A8FAAA8C4949}"/>
              </a:ext>
            </a:extLst>
          </p:cNvPr>
          <p:cNvSpPr txBox="1"/>
          <p:nvPr/>
        </p:nvSpPr>
        <p:spPr>
          <a:xfrm>
            <a:off x="3385857" y="4347882"/>
            <a:ext cx="315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of the attack machine (kali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1200" dirty="0" err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0E86717-AD5B-C31D-4662-9825D3DE34E4}"/>
              </a:ext>
            </a:extLst>
          </p:cNvPr>
          <p:cNvSpPr/>
          <p:nvPr/>
        </p:nvSpPr>
        <p:spPr>
          <a:xfrm>
            <a:off x="2971440" y="4352879"/>
            <a:ext cx="448235" cy="267003"/>
          </a:xfrm>
          <a:prstGeom prst="leftArrow">
            <a:avLst/>
          </a:prstGeom>
          <a:noFill/>
          <a:ln w="635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673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541531" y="577704"/>
            <a:ext cx="8579224" cy="5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Penetration Testing using Kali Linux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DBCB-6994-C4EE-1673-3398A92A4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1232628"/>
            <a:ext cx="3899595" cy="2947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D083F-6570-0281-81E5-D247B8AAC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212" y="2706622"/>
            <a:ext cx="4119282" cy="30643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67BACE-4C03-8D3F-0302-1874156F2389}"/>
              </a:ext>
            </a:extLst>
          </p:cNvPr>
          <p:cNvSpPr/>
          <p:nvPr/>
        </p:nvSpPr>
        <p:spPr>
          <a:xfrm>
            <a:off x="692207" y="1389529"/>
            <a:ext cx="1127628" cy="11654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2B6FE-E270-72F2-826F-35FE585C42C3}"/>
              </a:ext>
            </a:extLst>
          </p:cNvPr>
          <p:cNvSpPr txBox="1"/>
          <p:nvPr/>
        </p:nvSpPr>
        <p:spPr>
          <a:xfrm>
            <a:off x="426506" y="4346482"/>
            <a:ext cx="367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sV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–A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target_ip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network services are available with the target IP address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35A0E-BFBC-CAA6-869F-AE693F756E54}"/>
              </a:ext>
            </a:extLst>
          </p:cNvPr>
          <p:cNvSpPr txBox="1"/>
          <p:nvPr/>
        </p:nvSpPr>
        <p:spPr>
          <a:xfrm>
            <a:off x="4572000" y="1204609"/>
            <a:ext cx="3675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many services with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open ports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One can gain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unauthorized access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open ports using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malware or social engineering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 </a:t>
            </a:r>
            <a:r>
              <a:rPr lang="en-US" sz="1200" dirty="0" err="1"/>
              <a:t>Metasploitable</a:t>
            </a:r>
            <a:r>
              <a:rPr lang="en-US" sz="1200" dirty="0"/>
              <a:t> is a vulnerable system with many open ports services</a:t>
            </a:r>
            <a:r>
              <a:rPr lang="en-US" sz="1600" dirty="0"/>
              <a:t>.</a:t>
            </a:r>
            <a:endParaRPr lang="en-DE" sz="16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36313C-9AAF-209F-788E-28C79D4E3B03}"/>
              </a:ext>
            </a:extLst>
          </p:cNvPr>
          <p:cNvSpPr/>
          <p:nvPr/>
        </p:nvSpPr>
        <p:spPr>
          <a:xfrm>
            <a:off x="4598212" y="4346482"/>
            <a:ext cx="3828612" cy="105027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755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85775" y="643188"/>
            <a:ext cx="8579224" cy="5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Penetration Testing using Kali Linux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1BAC2-2B93-7047-6FA8-757C68F3A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106" y="1371324"/>
            <a:ext cx="5861766" cy="4115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99038-F452-3448-A22D-3E0D34ABFE17}"/>
              </a:ext>
            </a:extLst>
          </p:cNvPr>
          <p:cNvSpPr txBox="1"/>
          <p:nvPr/>
        </p:nvSpPr>
        <p:spPr>
          <a:xfrm>
            <a:off x="629454" y="1534963"/>
            <a:ext cx="23916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other scanning options available for Nmap.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https://nmap.org/book/man.html</a:t>
            </a:r>
            <a:endParaRPr lang="en-US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85775" y="643188"/>
            <a:ext cx="8579224" cy="5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Penetration Testing using Kali Linux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650782" y="1385098"/>
            <a:ext cx="7842436" cy="30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2. </a:t>
            </a:r>
            <a:r>
              <a:rPr lang="en-US" b="1" dirty="0"/>
              <a:t>DOS</a:t>
            </a:r>
            <a:r>
              <a:rPr lang="en-US" dirty="0"/>
              <a:t> attack using hping3: </a:t>
            </a:r>
            <a:r>
              <a:rPr lang="en-US" sz="1400" u="sng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https://www.youtube.com/watch?v=KytAmziXs4k</a:t>
            </a:r>
            <a:endParaRPr lang="en-US" sz="1400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hping3 –S 10.0.2.4 –a 10.0.2.16 –p 80 –flood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Here 10.0.2.4 is the target IP address and 10.0.2.16 is a spoofed address.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command </a:t>
            </a:r>
            <a:r>
              <a:rPr lang="en-US" sz="1400" dirty="0"/>
              <a:t>was run in the terminal of a Linux VM with root access.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Before running this command, the browser was working fine. </a:t>
            </a:r>
            <a:r>
              <a:rPr lang="en-US" sz="1400" dirty="0"/>
              <a:t>Wireshark packet capture was also opened.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this command, there was huge traffic (SYN packet from the spoofed address 10.0.2.16 to the local VM) seen in Wireshark. Also, no website was loading in the browser. I stopped running it as it was using 50% of the RAM. 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9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78612"/>
            <a:ext cx="7540479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Penetration Testing using Kali Linux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7C19C-BC98-D0B8-0137-DB06ACA5DB12}"/>
              </a:ext>
            </a:extLst>
          </p:cNvPr>
          <p:cNvSpPr txBox="1"/>
          <p:nvPr/>
        </p:nvSpPr>
        <p:spPr>
          <a:xfrm>
            <a:off x="412376" y="1488141"/>
            <a:ext cx="27747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read some </a:t>
            </a:r>
            <a:r>
              <a:rPr lang="en-US" sz="1400" b="1" dirty="0"/>
              <a:t>security risks </a:t>
            </a:r>
            <a:r>
              <a:rPr lang="en-US" sz="1400" dirty="0"/>
              <a:t>in a report “</a:t>
            </a:r>
            <a:r>
              <a:rPr lang="en-US" sz="1400" b="1" dirty="0"/>
              <a:t>Report on the cybersecurity of Open RAN – NIS Corporation group” </a:t>
            </a:r>
            <a:r>
              <a:rPr lang="en-US" sz="1400" dirty="0"/>
              <a:t>on page 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Here, a new risk is defined for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open front haul interfaces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A risk scenario can be mounting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DOS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attack to evaluate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That’s why I tried to test a DOS attack described on the previous page.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50350-A980-1F31-1787-A536EEC0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142" y="969712"/>
            <a:ext cx="5045544" cy="47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850486" y="436999"/>
            <a:ext cx="6930880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Atomic Test by Atomic Red Team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692208" y="1792941"/>
            <a:ext cx="7474640" cy="438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followed the installation </a:t>
            </a:r>
            <a:r>
              <a:rPr lang="en-US" sz="1600" dirty="0"/>
              <a:t>and test instructions on the git hub page.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https://github.com/redcanaryco/invoke-atomicredteam/wiki/Installing-Invoke-AtomicRedTeam</a:t>
            </a:r>
            <a:endParaRPr lang="en-US" sz="1400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Invoke-</a:t>
            </a:r>
            <a:r>
              <a:rPr lang="en-US" sz="1600" dirty="0" err="1"/>
              <a:t>A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tomicRedTeam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an execution framework for the tests. 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run in the PowerShell</a:t>
            </a:r>
            <a:r>
              <a:rPr lang="en-US" sz="1600" dirty="0"/>
              <a:t> Core.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PowerShell Core is installed in a Linux VM using the command: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apt-get install -y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classic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PowerShell version: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pwsh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–version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importing the invoke-atomic module as per instruction from the GitHub page, I tried the command to list all the attacks with ID and name: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Invoke-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AtomicTest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All -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ShowDetailsBrief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032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931</Words>
  <Application>Microsoft Office PowerPoint</Application>
  <PresentationFormat>On-screen Show (4:3)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75</cp:revision>
  <cp:lastPrinted>2018-03-07T15:14:31Z</cp:lastPrinted>
  <dcterms:created xsi:type="dcterms:W3CDTF">2016-10-18T12:05:04Z</dcterms:created>
  <dcterms:modified xsi:type="dcterms:W3CDTF">2022-11-19T10:50:09Z</dcterms:modified>
</cp:coreProperties>
</file>