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0" r:id="rId3"/>
    <p:sldId id="312" r:id="rId4"/>
    <p:sldId id="338" r:id="rId5"/>
    <p:sldId id="337" r:id="rId6"/>
    <p:sldId id="334" r:id="rId7"/>
    <p:sldId id="339" r:id="rId8"/>
    <p:sldId id="340" r:id="rId9"/>
    <p:sldId id="341" r:id="rId10"/>
    <p:sldId id="342" r:id="rId11"/>
    <p:sldId id="336" r:id="rId12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 snapToObjects="1">
      <p:cViewPr varScale="1">
        <p:scale>
          <a:sx n="89" d="100"/>
          <a:sy n="89" d="100"/>
        </p:scale>
        <p:origin x="13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17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28589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1" y="9096376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4700588" y="139702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9963" y="744538"/>
            <a:ext cx="37338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33477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141413" y="150815"/>
            <a:ext cx="3398837" cy="48259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4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4700588" y="161927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21.01.2023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73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9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5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79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57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8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75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1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43404-1334-45A9-AD91-CF7D910CAA5F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6A71-007D-423A-8DC1-6C60D3527E43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565E6-1864-4FC0-BD51-56BDA77E2489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5B84-9DC9-4B70-A73F-A188CA231D46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E29CC-7A04-4571-93E7-78BFAA88740B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E2644-8BC3-48D3-A2C0-025995436AD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376D-AFC7-4EAE-BDA9-6087C775C530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7D15F-6467-42A8-BC14-B22931024D08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DEF9F3-3E59-459A-9C4A-3E291074CB3A}" type="datetimeyyyy">
              <a:rPr lang="en-DE" smtClean="0"/>
              <a:t>2023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dt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enter-for-threat-informed-defense/attack_to_cve/blob/master/methodology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797859" y="4090479"/>
            <a:ext cx="8651221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Investigation of Vulnerabilities in Open RAN Implementations</a:t>
            </a:r>
            <a:br>
              <a:rPr lang="en-US" dirty="0">
                <a:latin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82154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Research Project – WS 22/23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meeting-12 (18.01.2023)</a:t>
            </a:r>
            <a:endParaRPr lang="de-DE" sz="1600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attack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Atomic Red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FE61E-4723-1116-AA42-5F1F2C5FFDAD}"/>
              </a:ext>
            </a:extLst>
          </p:cNvPr>
          <p:cNvSpPr txBox="1"/>
          <p:nvPr/>
        </p:nvSpPr>
        <p:spPr>
          <a:xfrm>
            <a:off x="499609" y="1578504"/>
            <a:ext cx="801875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Ubuntu 20.04 </a:t>
            </a:r>
            <a:r>
              <a:rPr lang="en-US" dirty="0"/>
              <a:t>has 18 vulnerabilities (CVE ID)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Link: </a:t>
            </a:r>
            <a:r>
              <a:rPr lang="en-US" sz="1400" u="sng" dirty="0">
                <a:solidFill>
                  <a:srgbClr val="0070C0"/>
                </a:solidFill>
              </a:rPr>
              <a:t>https://www.cvedetails.com/vulnerability-list/vendor_id-4781/product_id-20550/version_id-579251/opbyp-1/Canonical-Ubuntu-Linux-20.04.html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If each CVE ID maps to a minimum of 2 MITRE IDs, there will be 36 MITRE attack IDs to understand.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Example: </a:t>
            </a:r>
            <a:r>
              <a:rPr lang="en-US" sz="1000" dirty="0"/>
              <a:t>(https://www.cvedetails.com/cve/CVE-2020-15780/)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CVE-2020-15780: </a:t>
            </a:r>
            <a:r>
              <a:rPr lang="en-US" sz="1600" dirty="0"/>
              <a:t>An issue was discovered in drivers/</a:t>
            </a:r>
            <a:r>
              <a:rPr lang="en-US" sz="1600" dirty="0" err="1"/>
              <a:t>acpi</a:t>
            </a:r>
            <a:r>
              <a:rPr lang="en-US" sz="1600" dirty="0"/>
              <a:t>/</a:t>
            </a:r>
            <a:r>
              <a:rPr lang="en-US" sz="1600" dirty="0" err="1"/>
              <a:t>acpi_configfs.c</a:t>
            </a:r>
            <a:r>
              <a:rPr lang="en-US" sz="1600" dirty="0"/>
              <a:t> in the Linux kernel before 5.7.7. </a:t>
            </a:r>
            <a:r>
              <a:rPr lang="en-US" sz="1600" dirty="0">
                <a:solidFill>
                  <a:srgbClr val="FF0000"/>
                </a:solidFill>
              </a:rPr>
              <a:t>Injection of malicious ACPI tables </a:t>
            </a:r>
            <a:r>
              <a:rPr lang="en-US" sz="1600" dirty="0"/>
              <a:t>via </a:t>
            </a:r>
            <a:r>
              <a:rPr lang="en-US" sz="1600" dirty="0" err="1"/>
              <a:t>configfs</a:t>
            </a:r>
            <a:r>
              <a:rPr lang="en-US" sz="1600" dirty="0"/>
              <a:t> could be used by attackers to </a:t>
            </a:r>
            <a:r>
              <a:rPr lang="en-US" sz="1600" dirty="0">
                <a:solidFill>
                  <a:srgbClr val="FF0000"/>
                </a:solidFill>
              </a:rPr>
              <a:t>bypass lockdown and secure boot restrictions</a:t>
            </a:r>
            <a:r>
              <a:rPr lang="en-US" sz="1600" dirty="0"/>
              <a:t>, aka CID-75b0cea7bf30.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 this example: we may choose keywords to understand the tactics and techniques.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Tactic: To bypass lockdown and secure boot restrictions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Technique: Injection of malicious ACPI tables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 MITRE ATT&amp;CK, there are no exact matches of these keywords, so we need to assume or try some attacks based on our assumption.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423614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Next Steps (Week 13) Until 25.01.2023 (10:00 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E070A-BC9C-9322-7AF6-5E27170AD110}"/>
              </a:ext>
            </a:extLst>
          </p:cNvPr>
          <p:cNvSpPr txBox="1"/>
          <p:nvPr/>
        </p:nvSpPr>
        <p:spPr>
          <a:xfrm>
            <a:off x="673907" y="1751163"/>
            <a:ext cx="779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working on the mapping and practical attack..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0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45325" y="1420387"/>
            <a:ext cx="4465946" cy="456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1 Meeting (</a:t>
            </a:r>
            <a:r>
              <a:rPr lang="en-US" sz="1600" b="1" dirty="0">
                <a:solidFill>
                  <a:srgbClr val="FF0000"/>
                </a:solidFill>
              </a:rPr>
              <a:t>19.10.2022</a:t>
            </a:r>
            <a:r>
              <a:rPr lang="en-US" sz="1600" b="1" dirty="0"/>
              <a:t>)</a:t>
            </a:r>
            <a:endParaRPr lang="de-DE" sz="16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Radio Access Network </a:t>
            </a:r>
            <a:r>
              <a:rPr lang="en-US" sz="1400" dirty="0"/>
              <a:t>(History, parts of RAN for 1G, 2G, 3G, 4G)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Basics about </a:t>
            </a:r>
            <a:r>
              <a:rPr lang="en-US" sz="1400" b="1" dirty="0"/>
              <a:t>Open RAN </a:t>
            </a:r>
            <a:r>
              <a:rPr lang="en-US" sz="1400" dirty="0"/>
              <a:t>(Distribution unit, central unit, user plane, control plane, interfaces, front haul, mid haul, backhaul)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Open RAN</a:t>
            </a:r>
            <a:r>
              <a:rPr lang="en-US" sz="1400" b="1" dirty="0"/>
              <a:t> risk </a:t>
            </a:r>
            <a:r>
              <a:rPr lang="en-US" sz="1400" dirty="0"/>
              <a:t>analysis (Stakeholders of attackers-User, external attacker</a:t>
            </a:r>
            <a:r>
              <a:rPr lang="en-US" sz="1400" b="1" dirty="0"/>
              <a:t>, cloud operator</a:t>
            </a:r>
            <a:r>
              <a:rPr lang="en-US" sz="1400" dirty="0"/>
              <a:t>**, </a:t>
            </a:r>
            <a:r>
              <a:rPr lang="en-US" sz="1400" b="1" dirty="0"/>
              <a:t>RAN operator</a:t>
            </a:r>
            <a:r>
              <a:rPr lang="en-US" sz="1400" dirty="0"/>
              <a:t>**)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Week 2 Meeting (</a:t>
            </a:r>
            <a:r>
              <a:rPr lang="en-US" sz="1600" b="1" dirty="0">
                <a:solidFill>
                  <a:srgbClr val="FF0000"/>
                </a:solidFill>
              </a:rPr>
              <a:t>26.10.2022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Installation of </a:t>
            </a:r>
            <a:r>
              <a:rPr lang="en-US" sz="1400" b="1" dirty="0"/>
              <a:t>Kali Linux </a:t>
            </a:r>
            <a:r>
              <a:rPr lang="en-US" sz="1400" dirty="0"/>
              <a:t>and </a:t>
            </a:r>
            <a:r>
              <a:rPr lang="en-US" sz="1400" b="1" dirty="0" err="1"/>
              <a:t>Metasploitable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Atomic Red Team </a:t>
            </a:r>
            <a:r>
              <a:rPr lang="en-US" sz="1400" dirty="0"/>
              <a:t>GitHub repository </a:t>
            </a:r>
            <a:r>
              <a:rPr lang="en-US" sz="1400" b="1" dirty="0"/>
              <a:t>download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Research</a:t>
            </a:r>
            <a:r>
              <a:rPr lang="en-US" sz="1400" dirty="0"/>
              <a:t> other </a:t>
            </a:r>
            <a:r>
              <a:rPr lang="en-US" sz="1400" b="1" dirty="0"/>
              <a:t>open-source attack tools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Week 3 Meeting (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02.11.2022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Penetration testing using Kali Linux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Try Atomic tests by invoke-atomic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Get used to commands used for running a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details about one of the attack tools - Infection Monkey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research papers on the risk of 5G open RAN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Week 4 Meeting (</a:t>
            </a:r>
            <a:r>
              <a:rPr lang="en-US" sz="1600" b="1" dirty="0">
                <a:solidFill>
                  <a:srgbClr val="FF0000"/>
                </a:solidFill>
              </a:rPr>
              <a:t>09.11.2022</a:t>
            </a:r>
            <a:r>
              <a:rPr lang="en-US" sz="16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Finding the most relatable attacks from the MITRE ATTACK list (On going)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CyberOps</a:t>
            </a:r>
            <a:r>
              <a:rPr lang="en-US" sz="1400" dirty="0"/>
              <a:t> course ongoing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/>
              <a:t>Research paper by MOU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501374" y="1212429"/>
            <a:ext cx="4465946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5 Meeting (</a:t>
            </a:r>
            <a:r>
              <a:rPr lang="en-US" sz="1200" b="1" dirty="0">
                <a:solidFill>
                  <a:srgbClr val="FF0000"/>
                </a:solidFill>
              </a:rPr>
              <a:t>17.11.2022</a:t>
            </a:r>
            <a:r>
              <a:rPr lang="en-US" sz="1200" b="1" dirty="0"/>
              <a:t>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×"/>
            </a:pPr>
            <a:r>
              <a:rPr lang="en-US" sz="1200" dirty="0"/>
              <a:t>Install Infection monkey (</a:t>
            </a:r>
            <a:r>
              <a:rPr lang="en-US" sz="1200" b="1" dirty="0"/>
              <a:t>Need AWS subscription, don’t continue anymore!!</a:t>
            </a:r>
            <a:r>
              <a:rPr lang="en-US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/>
              <a:t>Start learning Docker container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https://developer.cisco.com/learning/tracks/containers/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200" u="sng" dirty="0">
                <a:solidFill>
                  <a:srgbClr val="0070C0"/>
                </a:solidFill>
              </a:rPr>
              <a:t>https://learning.oreilly.com/videos/docker-fundamentals-for/9781803237428/9781803237428-video1_1</a:t>
            </a:r>
            <a:r>
              <a:rPr lang="en-US" sz="1200" dirty="0"/>
              <a:t>/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542E-2384-AB27-E3A2-05E1317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06" y="1225542"/>
            <a:ext cx="2945061" cy="411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5470D-ABC4-FEFF-E067-194BCCA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758" y="1500612"/>
            <a:ext cx="3097036" cy="241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3B61-F6F9-208E-E8D1-06AC506C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74" y="3614565"/>
            <a:ext cx="3884744" cy="410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442EA-0B70-CFCE-E278-69CACE678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25" y="4033994"/>
            <a:ext cx="2542698" cy="1947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386CC-32EB-304A-970C-61B4FC878B63}"/>
              </a:ext>
            </a:extLst>
          </p:cNvPr>
          <p:cNvSpPr txBox="1"/>
          <p:nvPr/>
        </p:nvSpPr>
        <p:spPr>
          <a:xfrm>
            <a:off x="3950243" y="3889541"/>
            <a:ext cx="48334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8 Meeting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08.12.2022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a comparison between Kali Linux tools and Atomic Red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one to use at the end of the project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193A-F52F-406B-1CDB-9FE041E381AB}"/>
              </a:ext>
            </a:extLst>
          </p:cNvPr>
          <p:cNvSpPr txBox="1"/>
          <p:nvPr/>
        </p:nvSpPr>
        <p:spPr>
          <a:xfrm>
            <a:off x="3950243" y="4982787"/>
            <a:ext cx="5025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Week 9 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15.12.2022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No update</a:t>
            </a:r>
            <a:endParaRPr lang="en-DE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692207" y="738461"/>
            <a:ext cx="8091487" cy="468313"/>
          </a:xfrm>
        </p:spPr>
        <p:txBody>
          <a:bodyPr/>
          <a:lstStyle/>
          <a:p>
            <a:pPr marL="0" indent="0"/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Previous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sz="3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Weeks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Meeting Details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0C3C-CF48-9556-C16A-DDC205DD8EA3}"/>
              </a:ext>
            </a:extLst>
          </p:cNvPr>
          <p:cNvSpPr txBox="1"/>
          <p:nvPr/>
        </p:nvSpPr>
        <p:spPr>
          <a:xfrm>
            <a:off x="426506" y="1212429"/>
            <a:ext cx="5189290" cy="345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Week 10 Meeting (</a:t>
            </a:r>
            <a:r>
              <a:rPr lang="en-US" sz="1200" b="1" dirty="0">
                <a:solidFill>
                  <a:srgbClr val="FF0000"/>
                </a:solidFill>
              </a:rPr>
              <a:t>21.12.2022)</a:t>
            </a:r>
            <a:endParaRPr lang="de-DE" sz="1200" b="1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Research: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Is there a map between MITRE ID to CVE list?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In Kali Linux, is there any tool or settings to map CVE or MITRE ID?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Create an extended comparison between Atomic and Kali in MS Excel (Not done yet)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Docker, and Kubernetes attacks: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the docker container? Which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000" dirty="0"/>
              <a:t>Create a list for Ubuntu: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Which Ubuntu version?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How to attack Ubuntu?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tools? (If required any)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000" dirty="0"/>
              <a:t>What are the known vulnerabilities? (CVE, MITRE)</a:t>
            </a:r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1B46-C24D-E65A-56A7-89BAE0D30E29}"/>
              </a:ext>
            </a:extLst>
          </p:cNvPr>
          <p:cNvSpPr txBox="1"/>
          <p:nvPr/>
        </p:nvSpPr>
        <p:spPr>
          <a:xfrm>
            <a:off x="4810599" y="1429352"/>
            <a:ext cx="390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DE" sz="16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44DDC-9683-C733-6144-B3459F20C49F}"/>
              </a:ext>
            </a:extLst>
          </p:cNvPr>
          <p:cNvSpPr txBox="1"/>
          <p:nvPr/>
        </p:nvSpPr>
        <p:spPr>
          <a:xfrm>
            <a:off x="5011271" y="3614565"/>
            <a:ext cx="3706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6660F-6479-8FA9-EEDA-1E55B43EC265}"/>
              </a:ext>
            </a:extLst>
          </p:cNvPr>
          <p:cNvSpPr txBox="1"/>
          <p:nvPr/>
        </p:nvSpPr>
        <p:spPr>
          <a:xfrm>
            <a:off x="778471" y="3726612"/>
            <a:ext cx="322418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11 Meeting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(11.01.2023)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more about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type of attack can it do?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000" dirty="0"/>
              <a:t>Install it in Kali Linux and have practical experience with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lang="en-US" sz="1000" dirty="0"/>
              <a:t>lab of Docker from </a:t>
            </a:r>
            <a:r>
              <a:rPr lang="en-US" sz="1000" dirty="0" err="1"/>
              <a:t>Devnet</a:t>
            </a:r>
            <a:r>
              <a:rPr lang="en-US" sz="1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it is installed</a:t>
            </a:r>
            <a:r>
              <a:rPr lang="en-US" sz="1000" dirty="0"/>
              <a:t>, then try some attacks with kali and atomic by mapping to CVE/MITRE. Use the list from the previous page list.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(Partially done!)</a:t>
            </a:r>
            <a:r>
              <a:rPr lang="en-US" sz="1000" dirty="0"/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0F90F266-9580-7471-3F48-E86D61759209}"/>
              </a:ext>
            </a:extLst>
          </p:cNvPr>
          <p:cNvSpPr txBox="1">
            <a:spLocks/>
          </p:cNvSpPr>
          <p:nvPr/>
        </p:nvSpPr>
        <p:spPr bwMode="auto">
          <a:xfrm>
            <a:off x="692207" y="506320"/>
            <a:ext cx="8033538" cy="78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Week 12 Until 18.01.2023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7EAAE-116D-0B9F-5A4E-248043B5C88E}"/>
              </a:ext>
            </a:extLst>
          </p:cNvPr>
          <p:cNvSpPr txBox="1"/>
          <p:nvPr/>
        </p:nvSpPr>
        <p:spPr>
          <a:xfrm>
            <a:off x="765594" y="1419717"/>
            <a:ext cx="803353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list of the MITRE ATT&amp;CK ID by mapping to CVE ID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Follow the process described in </a:t>
            </a:r>
            <a:r>
              <a:rPr lang="en-US" sz="1600" u="sng" dirty="0">
                <a:solidFill>
                  <a:srgbClr val="0070C0"/>
                </a:solidFill>
                <a:hlinkClick r:id="rId4"/>
              </a:rPr>
              <a:t>https://github.com/center-for-threat-informed-defense/attack_to_cve/blob/master/methodology.md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your own environment with Ubuntu 20.04 and Kubernetes V1.16.0 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2000" dirty="0"/>
              <a:t>attacks with invoke-atomic with the MITRE ID mapped with CVE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9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MITRE mapping to CVE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867C7-65AE-1461-FB77-1B03F0F5D6E7}"/>
              </a:ext>
            </a:extLst>
          </p:cNvPr>
          <p:cNvSpPr txBox="1"/>
          <p:nvPr/>
        </p:nvSpPr>
        <p:spPr>
          <a:xfrm>
            <a:off x="250166" y="1240216"/>
            <a:ext cx="8807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 steps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Exploitation Technique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method used to exploit the vulnerability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Primary Impact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the initial benefit gained through exploitation of a vulnerability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Secondary Impact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what the adversary can do by gaining the benefit of the primary impact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7C2CA-A3C0-8486-7F82-0749A35E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56098"/>
            <a:ext cx="9144000" cy="1091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33B66-2879-274A-8B65-84861B97C046}"/>
              </a:ext>
            </a:extLst>
          </p:cNvPr>
          <p:cNvSpPr txBox="1"/>
          <p:nvPr/>
        </p:nvSpPr>
        <p:spPr>
          <a:xfrm>
            <a:off x="86264" y="4129408"/>
            <a:ext cx="200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DE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97F6D-41CD-87C3-CCA1-3EA1BD28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09801"/>
            <a:ext cx="9144000" cy="14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MITRE mapping to CVE</a:t>
            </a:r>
            <a:endParaRPr lang="en-DE" sz="3200" b="1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97F6D-41CD-87C3-CCA1-3EA1BD28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0405"/>
            <a:ext cx="9144000" cy="14408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E68F1A-725A-DF5B-7B7A-8072C724C7A5}"/>
              </a:ext>
            </a:extLst>
          </p:cNvPr>
          <p:cNvSpPr/>
          <p:nvPr/>
        </p:nvSpPr>
        <p:spPr>
          <a:xfrm>
            <a:off x="276045" y="1971011"/>
            <a:ext cx="966159" cy="2242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FEA05-0F7C-61B6-1421-F98F52132845}"/>
              </a:ext>
            </a:extLst>
          </p:cNvPr>
          <p:cNvSpPr/>
          <p:nvPr/>
        </p:nvSpPr>
        <p:spPr>
          <a:xfrm>
            <a:off x="2697192" y="1899124"/>
            <a:ext cx="966159" cy="2242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ADAB2-9936-786B-8240-37E4B38FB2EB}"/>
              </a:ext>
            </a:extLst>
          </p:cNvPr>
          <p:cNvSpPr/>
          <p:nvPr/>
        </p:nvSpPr>
        <p:spPr>
          <a:xfrm>
            <a:off x="5126966" y="1899124"/>
            <a:ext cx="966159" cy="2242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A1F51-AD44-297C-209D-9606BF9A2146}"/>
              </a:ext>
            </a:extLst>
          </p:cNvPr>
          <p:cNvSpPr/>
          <p:nvPr/>
        </p:nvSpPr>
        <p:spPr>
          <a:xfrm>
            <a:off x="7611291" y="1971010"/>
            <a:ext cx="966159" cy="22428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D8B3FFF-3338-79C1-1E3C-DD2C0473723D}"/>
              </a:ext>
            </a:extLst>
          </p:cNvPr>
          <p:cNvSpPr/>
          <p:nvPr/>
        </p:nvSpPr>
        <p:spPr>
          <a:xfrm>
            <a:off x="499609" y="2195296"/>
            <a:ext cx="319900" cy="1334049"/>
          </a:xfrm>
          <a:prstGeom prst="down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B9F4D-F2D3-E702-5FE6-BF2563A60A6A}"/>
              </a:ext>
            </a:extLst>
          </p:cNvPr>
          <p:cNvSpPr txBox="1"/>
          <p:nvPr/>
        </p:nvSpPr>
        <p:spPr>
          <a:xfrm flipH="1">
            <a:off x="91869" y="3546598"/>
            <a:ext cx="1455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CVE ID</a:t>
            </a:r>
            <a:endParaRPr lang="en-DE" sz="1600" b="1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7DC06A9-7AB4-0A92-C401-24EB80459122}"/>
              </a:ext>
            </a:extLst>
          </p:cNvPr>
          <p:cNvSpPr/>
          <p:nvPr/>
        </p:nvSpPr>
        <p:spPr>
          <a:xfrm>
            <a:off x="3020321" y="2126923"/>
            <a:ext cx="319900" cy="1402422"/>
          </a:xfrm>
          <a:prstGeom prst="down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753746C-532E-C9B9-4CFE-AB8FDABBC713}"/>
              </a:ext>
            </a:extLst>
          </p:cNvPr>
          <p:cNvSpPr/>
          <p:nvPr/>
        </p:nvSpPr>
        <p:spPr>
          <a:xfrm>
            <a:off x="5483880" y="2123411"/>
            <a:ext cx="334337" cy="1423187"/>
          </a:xfrm>
          <a:prstGeom prst="down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7E47C76-1051-12D8-B212-C2FE6F49DB29}"/>
              </a:ext>
            </a:extLst>
          </p:cNvPr>
          <p:cNvSpPr/>
          <p:nvPr/>
        </p:nvSpPr>
        <p:spPr>
          <a:xfrm>
            <a:off x="7970444" y="2221394"/>
            <a:ext cx="319900" cy="1307951"/>
          </a:xfrm>
          <a:prstGeom prst="down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504E0-4189-8027-BB93-4E318351390D}"/>
              </a:ext>
            </a:extLst>
          </p:cNvPr>
          <p:cNvSpPr txBox="1"/>
          <p:nvPr/>
        </p:nvSpPr>
        <p:spPr>
          <a:xfrm flipH="1">
            <a:off x="4006487" y="3628842"/>
            <a:ext cx="4801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MITRE ATT&amp;CK ID</a:t>
            </a:r>
            <a:endParaRPr lang="en-DE" sz="2000" b="1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C84DD6-D038-A3B4-AA12-1D864D57E467}"/>
              </a:ext>
            </a:extLst>
          </p:cNvPr>
          <p:cNvSpPr/>
          <p:nvPr/>
        </p:nvSpPr>
        <p:spPr>
          <a:xfrm>
            <a:off x="2863161" y="3552847"/>
            <a:ext cx="5493767" cy="52858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5D9E25-C390-01C1-70B4-7D300B6038EC}"/>
              </a:ext>
            </a:extLst>
          </p:cNvPr>
          <p:cNvSpPr/>
          <p:nvPr/>
        </p:nvSpPr>
        <p:spPr>
          <a:xfrm>
            <a:off x="90204" y="3576743"/>
            <a:ext cx="1341781" cy="33855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1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attack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Atomic Red Team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CB7D2-CB89-827B-8F88-70B05FE2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1" y="1144599"/>
            <a:ext cx="7127513" cy="52130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06E5CE-B77B-12EA-47E8-CFB7CCC138F1}"/>
              </a:ext>
            </a:extLst>
          </p:cNvPr>
          <p:cNvSpPr/>
          <p:nvPr/>
        </p:nvSpPr>
        <p:spPr>
          <a:xfrm>
            <a:off x="3269411" y="2971675"/>
            <a:ext cx="2984740" cy="22428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23908-DFBC-FA6E-D1B4-2D7307A7A692}"/>
              </a:ext>
            </a:extLst>
          </p:cNvPr>
          <p:cNvSpPr/>
          <p:nvPr/>
        </p:nvSpPr>
        <p:spPr>
          <a:xfrm>
            <a:off x="106310" y="3364302"/>
            <a:ext cx="7127513" cy="279495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0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Grafik 6">
            <a:extLst>
              <a:ext uri="{FF2B5EF4-FFF2-40B4-BE49-F238E27FC236}">
                <a16:creationId xmlns:a16="http://schemas.microsoft.com/office/drawing/2014/main" id="{89025749-C409-D618-FA2D-D2F563674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A7075-4869-3300-0262-217BF3709645}"/>
              </a:ext>
            </a:extLst>
          </p:cNvPr>
          <p:cNvSpPr txBox="1"/>
          <p:nvPr/>
        </p:nvSpPr>
        <p:spPr>
          <a:xfrm>
            <a:off x="499609" y="313602"/>
            <a:ext cx="845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attack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Atomic Red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66AC3-0FE3-666C-5286-A7ADB58D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18" y="1319740"/>
            <a:ext cx="5944323" cy="451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2E612-4069-1113-D479-41261C0E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8394"/>
            <a:ext cx="9144000" cy="32149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D55664-0DC4-5306-888D-8FF0D2832BB4}"/>
              </a:ext>
            </a:extLst>
          </p:cNvPr>
          <p:cNvSpPr/>
          <p:nvPr/>
        </p:nvSpPr>
        <p:spPr>
          <a:xfrm>
            <a:off x="0" y="2238394"/>
            <a:ext cx="9144000" cy="32149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C8F7A4-F3B1-4189-49C8-DEDB3E3EEC2E}"/>
              </a:ext>
            </a:extLst>
          </p:cNvPr>
          <p:cNvSpPr/>
          <p:nvPr/>
        </p:nvSpPr>
        <p:spPr>
          <a:xfrm rot="5400000">
            <a:off x="3802015" y="1734356"/>
            <a:ext cx="451940" cy="526587"/>
          </a:xfrm>
          <a:prstGeom prst="rightArrow">
            <a:avLst/>
          </a:prstGeom>
          <a:solidFill>
            <a:srgbClr val="FF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E8FDD-FBC6-E5C7-1E3B-16BD5DD114E9}"/>
              </a:ext>
            </a:extLst>
          </p:cNvPr>
          <p:cNvSpPr txBox="1"/>
          <p:nvPr/>
        </p:nvSpPr>
        <p:spPr>
          <a:xfrm>
            <a:off x="0" y="5582040"/>
            <a:ext cx="69716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u="sng" dirty="0">
                <a:solidFill>
                  <a:srgbClr val="0070C0"/>
                </a:solidFill>
              </a:rPr>
              <a:t>https://attack.mitre.org/techniques/T1548/001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3227804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844</Words>
  <Application>Microsoft Office PowerPoint</Application>
  <PresentationFormat>On-screen Show (4:3)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Masterfolien ohne Erklärung_4_3_neu</vt:lpstr>
      <vt:lpstr> Investigation of Vulnerabilities in Open RAN Implementations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106</cp:revision>
  <cp:lastPrinted>2018-03-07T15:14:31Z</cp:lastPrinted>
  <dcterms:created xsi:type="dcterms:W3CDTF">2016-10-18T12:05:04Z</dcterms:created>
  <dcterms:modified xsi:type="dcterms:W3CDTF">2023-01-22T01:18:00Z</dcterms:modified>
</cp:coreProperties>
</file>