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90" r:id="rId3"/>
    <p:sldId id="312" r:id="rId4"/>
    <p:sldId id="338" r:id="rId5"/>
    <p:sldId id="337" r:id="rId6"/>
    <p:sldId id="334" r:id="rId7"/>
    <p:sldId id="336" r:id="rId8"/>
  </p:sldIdLst>
  <p:sldSz cx="9144000" cy="6858000" type="screen4x3"/>
  <p:notesSz cx="6797675" cy="9928225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1905" userDrawn="1">
          <p15:clr>
            <a:srgbClr val="A4A3A4"/>
          </p15:clr>
        </p15:guide>
        <p15:guide id="3" pos="3901" userDrawn="1">
          <p15:clr>
            <a:srgbClr val="A4A3A4"/>
          </p15:clr>
        </p15:guide>
        <p15:guide id="4" orient="horz" pos="28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Kubier (mkubier)" initials="MK(" lastIdx="9" clrIdx="0">
    <p:extLst>
      <p:ext uri="{19B8F6BF-5375-455C-9EA6-DF929625EA0E}">
        <p15:presenceInfo xmlns:p15="http://schemas.microsoft.com/office/powerpoint/2012/main" userId="S-1-5-21-321215033-2666519226-1312412968-100753" providerId="AD"/>
      </p:ext>
    </p:extLst>
  </p:cmAuthor>
  <p:cmAuthor id="2" name="Fabian Sesterhenn (fsesterh)" initials="FS(" lastIdx="2" clrIdx="1">
    <p:extLst>
      <p:ext uri="{19B8F6BF-5375-455C-9EA6-DF929625EA0E}">
        <p15:presenceInfo xmlns:p15="http://schemas.microsoft.com/office/powerpoint/2012/main" userId="S-1-5-21-321215033-2666519226-1312412968-1026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85" d="100"/>
          <a:sy n="85" d="100"/>
        </p:scale>
        <p:origin x="1406" y="53"/>
      </p:cViewPr>
      <p:guideLst>
        <p:guide orient="horz" pos="1344"/>
        <p:guide pos="1905"/>
        <p:guide pos="3901"/>
        <p:guide orient="horz" pos="281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0" d="100"/>
          <a:sy n="90" d="100"/>
        </p:scale>
        <p:origin x="1742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kubernetes.io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kubernetes.io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39A5FC-10D8-4FB0-AEB4-78D2AB0341F1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B6CBFE-9B63-40EE-A9B9-3521A0BA3509}">
      <dgm:prSet/>
      <dgm:spPr/>
      <dgm:t>
        <a:bodyPr/>
        <a:lstStyle/>
        <a:p>
          <a:r>
            <a:rPr lang="de-DE" b="1" dirty="0"/>
            <a:t>1. Create </a:t>
          </a:r>
          <a:r>
            <a:rPr lang="de-DE" b="1" dirty="0" err="1"/>
            <a:t>another</a:t>
          </a:r>
          <a:r>
            <a:rPr lang="de-DE" b="1" dirty="0"/>
            <a:t> VM </a:t>
          </a:r>
          <a:r>
            <a:rPr lang="de-DE" b="1" dirty="0" err="1"/>
            <a:t>with</a:t>
          </a:r>
          <a:r>
            <a:rPr lang="de-DE" b="1" dirty="0"/>
            <a:t> Ubuntu 20.04</a:t>
          </a:r>
          <a:endParaRPr lang="en-US" b="1" dirty="0"/>
        </a:p>
      </dgm:t>
    </dgm:pt>
    <dgm:pt modelId="{26610E79-B857-4D06-AA4A-15B86147DF27}" type="parTrans" cxnId="{47770BF7-9498-4D7B-BB4C-24AFB5E64CE9}">
      <dgm:prSet/>
      <dgm:spPr/>
      <dgm:t>
        <a:bodyPr/>
        <a:lstStyle/>
        <a:p>
          <a:endParaRPr lang="en-US"/>
        </a:p>
      </dgm:t>
    </dgm:pt>
    <dgm:pt modelId="{4D312F65-5081-4275-9FCA-4B29FC1E2E25}" type="sibTrans" cxnId="{47770BF7-9498-4D7B-BB4C-24AFB5E64CE9}">
      <dgm:prSet/>
      <dgm:spPr/>
      <dgm:t>
        <a:bodyPr/>
        <a:lstStyle/>
        <a:p>
          <a:endParaRPr lang="en-US"/>
        </a:p>
      </dgm:t>
    </dgm:pt>
    <dgm:pt modelId="{943B732C-48C3-4F62-AB0B-5F9D2EBCC0FA}">
      <dgm:prSet/>
      <dgm:spPr/>
      <dgm:t>
        <a:bodyPr/>
        <a:lstStyle/>
        <a:p>
          <a:r>
            <a:rPr lang="de-DE" b="1" dirty="0"/>
            <a:t>2. </a:t>
          </a:r>
          <a:r>
            <a:rPr lang="de-DE" b="1" dirty="0" err="1"/>
            <a:t>Install</a:t>
          </a:r>
          <a:r>
            <a:rPr lang="de-DE" b="1" dirty="0"/>
            <a:t> </a:t>
          </a:r>
          <a:r>
            <a:rPr lang="de-DE" b="1" dirty="0" err="1"/>
            <a:t>Kubernetes</a:t>
          </a:r>
          <a:r>
            <a:rPr lang="de-DE" b="1" dirty="0"/>
            <a:t> in </a:t>
          </a:r>
          <a:r>
            <a:rPr lang="de-DE" b="1" dirty="0" err="1"/>
            <a:t>the</a:t>
          </a:r>
          <a:r>
            <a:rPr lang="de-DE" b="1" dirty="0"/>
            <a:t> </a:t>
          </a:r>
          <a:r>
            <a:rPr lang="de-DE" b="1" dirty="0" err="1"/>
            <a:t>newly</a:t>
          </a:r>
          <a:r>
            <a:rPr lang="de-DE" b="1" dirty="0"/>
            <a:t> </a:t>
          </a:r>
          <a:r>
            <a:rPr lang="de-DE" b="1" dirty="0" err="1"/>
            <a:t>installed</a:t>
          </a:r>
          <a:r>
            <a:rPr lang="de-DE" b="1" dirty="0"/>
            <a:t> VM</a:t>
          </a:r>
          <a:endParaRPr lang="en-US" b="1" dirty="0"/>
        </a:p>
      </dgm:t>
    </dgm:pt>
    <dgm:pt modelId="{CBA7C313-AA4D-4535-AF86-AFF49036BA46}" type="parTrans" cxnId="{A42A9DAD-FDFF-4ACD-BEA4-2A0980D0CAB5}">
      <dgm:prSet/>
      <dgm:spPr/>
      <dgm:t>
        <a:bodyPr/>
        <a:lstStyle/>
        <a:p>
          <a:endParaRPr lang="en-US"/>
        </a:p>
      </dgm:t>
    </dgm:pt>
    <dgm:pt modelId="{894B61DC-FED0-4B47-8C4F-9908D266FA0D}" type="sibTrans" cxnId="{A42A9DAD-FDFF-4ACD-BEA4-2A0980D0CAB5}">
      <dgm:prSet/>
      <dgm:spPr/>
      <dgm:t>
        <a:bodyPr/>
        <a:lstStyle/>
        <a:p>
          <a:endParaRPr lang="en-US"/>
        </a:p>
      </dgm:t>
    </dgm:pt>
    <dgm:pt modelId="{64FBA420-AB94-40C2-803D-E6FDE316993C}">
      <dgm:prSet custT="1"/>
      <dgm:spPr/>
      <dgm:t>
        <a:bodyPr/>
        <a:lstStyle/>
        <a:p>
          <a:r>
            <a:rPr lang="de-DE" sz="1400" dirty="0" err="1"/>
            <a:t>Documentation</a:t>
          </a:r>
          <a:r>
            <a:rPr lang="de-DE" sz="1400" dirty="0"/>
            <a:t> link</a:t>
          </a:r>
          <a:r>
            <a:rPr lang="de-DE" sz="1100" dirty="0"/>
            <a:t>: </a:t>
          </a:r>
          <a:r>
            <a:rPr lang="de-DE" sz="1100" u="sng" dirty="0">
              <a:hlinkClick xmlns:r="http://schemas.openxmlformats.org/officeDocument/2006/relationships" r:id="rId1"/>
            </a:rPr>
            <a:t>https://kubernetes.io/</a:t>
          </a:r>
          <a:endParaRPr lang="en-US" sz="1100" dirty="0"/>
        </a:p>
      </dgm:t>
    </dgm:pt>
    <dgm:pt modelId="{3A9F934E-7891-4C7E-9A3C-E88A0F412733}" type="parTrans" cxnId="{6535B735-EBC4-4053-BEA9-1C379D99CD0B}">
      <dgm:prSet/>
      <dgm:spPr/>
      <dgm:t>
        <a:bodyPr/>
        <a:lstStyle/>
        <a:p>
          <a:endParaRPr lang="en-US"/>
        </a:p>
      </dgm:t>
    </dgm:pt>
    <dgm:pt modelId="{7F450B18-53E4-4FA3-9403-DFBAED1D18DE}" type="sibTrans" cxnId="{6535B735-EBC4-4053-BEA9-1C379D99CD0B}">
      <dgm:prSet/>
      <dgm:spPr/>
      <dgm:t>
        <a:bodyPr/>
        <a:lstStyle/>
        <a:p>
          <a:endParaRPr lang="en-US"/>
        </a:p>
      </dgm:t>
    </dgm:pt>
    <dgm:pt modelId="{E5C3EB70-9155-4212-8D53-8EED91C26DA4}">
      <dgm:prSet custT="1"/>
      <dgm:spPr/>
      <dgm:t>
        <a:bodyPr/>
        <a:lstStyle/>
        <a:p>
          <a:r>
            <a:rPr lang="de-DE" sz="1200" b="1" dirty="0"/>
            <a:t>2 (a) </a:t>
          </a:r>
          <a:r>
            <a:rPr lang="de-DE" sz="1200" dirty="0" err="1"/>
            <a:t>Learn</a:t>
          </a:r>
          <a:r>
            <a:rPr lang="de-DE" sz="1200" dirty="0"/>
            <a:t> </a:t>
          </a:r>
          <a:r>
            <a:rPr lang="de-DE" sz="1200" dirty="0" err="1"/>
            <a:t>the</a:t>
          </a:r>
          <a:r>
            <a:rPr lang="de-DE" sz="1200" dirty="0"/>
            <a:t> </a:t>
          </a:r>
          <a:r>
            <a:rPr lang="de-DE" sz="1200" dirty="0" err="1"/>
            <a:t>basics</a:t>
          </a:r>
          <a:r>
            <a:rPr lang="de-DE" sz="1200" dirty="0"/>
            <a:t> </a:t>
          </a:r>
          <a:r>
            <a:rPr lang="de-DE" sz="1200" dirty="0" err="1"/>
            <a:t>of</a:t>
          </a:r>
          <a:r>
            <a:rPr lang="de-DE" sz="1200" dirty="0"/>
            <a:t> </a:t>
          </a:r>
          <a:r>
            <a:rPr lang="de-DE" sz="1200" dirty="0" err="1"/>
            <a:t>architecture</a:t>
          </a:r>
          <a:endParaRPr lang="en-US" sz="1200" dirty="0"/>
        </a:p>
      </dgm:t>
    </dgm:pt>
    <dgm:pt modelId="{DFF9F1F3-F02D-4799-9869-C8BCEFA85B41}" type="parTrans" cxnId="{AFA3A5E6-AAFE-4C6F-9F33-09CDEF5606C7}">
      <dgm:prSet/>
      <dgm:spPr/>
      <dgm:t>
        <a:bodyPr/>
        <a:lstStyle/>
        <a:p>
          <a:endParaRPr lang="en-US"/>
        </a:p>
      </dgm:t>
    </dgm:pt>
    <dgm:pt modelId="{C9B49D0D-EC33-468D-8BB8-33361A0C335E}" type="sibTrans" cxnId="{AFA3A5E6-AAFE-4C6F-9F33-09CDEF5606C7}">
      <dgm:prSet/>
      <dgm:spPr/>
      <dgm:t>
        <a:bodyPr/>
        <a:lstStyle/>
        <a:p>
          <a:endParaRPr lang="en-US"/>
        </a:p>
      </dgm:t>
    </dgm:pt>
    <dgm:pt modelId="{93347F3C-F8D5-42BD-98AB-1060EF4E7E34}">
      <dgm:prSet custT="1"/>
      <dgm:spPr/>
      <dgm:t>
        <a:bodyPr/>
        <a:lstStyle/>
        <a:p>
          <a:r>
            <a:rPr lang="de-DE" sz="1200" b="1" dirty="0"/>
            <a:t>2 (b)</a:t>
          </a:r>
          <a:r>
            <a:rPr lang="de-DE" sz="1200" dirty="0"/>
            <a:t> </a:t>
          </a:r>
          <a:r>
            <a:rPr lang="de-DE" sz="1200" dirty="0" err="1"/>
            <a:t>Learn</a:t>
          </a:r>
          <a:r>
            <a:rPr lang="de-DE" sz="1200" dirty="0"/>
            <a:t> </a:t>
          </a:r>
          <a:r>
            <a:rPr lang="de-DE" sz="1200" dirty="0" err="1"/>
            <a:t>the</a:t>
          </a:r>
          <a:r>
            <a:rPr lang="de-DE" sz="1200" dirty="0"/>
            <a:t> </a:t>
          </a:r>
          <a:r>
            <a:rPr lang="de-DE" sz="1200" dirty="0" err="1"/>
            <a:t>meaning</a:t>
          </a:r>
          <a:r>
            <a:rPr lang="de-DE" sz="1200" dirty="0"/>
            <a:t> </a:t>
          </a:r>
          <a:r>
            <a:rPr lang="de-DE" sz="1200" dirty="0" err="1"/>
            <a:t>of</a:t>
          </a:r>
          <a:r>
            <a:rPr lang="de-DE" sz="1200" dirty="0"/>
            <a:t> </a:t>
          </a:r>
          <a:r>
            <a:rPr lang="de-DE" sz="1200" dirty="0" err="1"/>
            <a:t>the</a:t>
          </a:r>
          <a:r>
            <a:rPr lang="de-DE" sz="1200" dirty="0"/>
            <a:t> </a:t>
          </a:r>
          <a:r>
            <a:rPr lang="de-DE" sz="1200" dirty="0" err="1"/>
            <a:t>important</a:t>
          </a:r>
          <a:r>
            <a:rPr lang="de-DE" sz="1200" dirty="0"/>
            <a:t> </a:t>
          </a:r>
          <a:r>
            <a:rPr lang="de-DE" sz="1200" dirty="0" err="1"/>
            <a:t>keywords</a:t>
          </a:r>
          <a:r>
            <a:rPr lang="de-DE" sz="1200" dirty="0"/>
            <a:t> (</a:t>
          </a:r>
          <a:r>
            <a:rPr lang="de-DE" sz="1200" dirty="0" err="1"/>
            <a:t>namespaces</a:t>
          </a:r>
          <a:r>
            <a:rPr lang="de-DE" sz="1200" dirty="0"/>
            <a:t>, </a:t>
          </a:r>
          <a:r>
            <a:rPr lang="de-DE" sz="1200" dirty="0" err="1"/>
            <a:t>clusters</a:t>
          </a:r>
          <a:r>
            <a:rPr lang="de-DE" sz="1200" dirty="0"/>
            <a:t>, </a:t>
          </a:r>
          <a:r>
            <a:rPr lang="de-DE" sz="1200" dirty="0" err="1"/>
            <a:t>object</a:t>
          </a:r>
          <a:r>
            <a:rPr lang="de-DE" sz="1200" dirty="0"/>
            <a:t>, </a:t>
          </a:r>
          <a:r>
            <a:rPr lang="de-DE" sz="1200" dirty="0" err="1"/>
            <a:t>etc</a:t>
          </a:r>
          <a:r>
            <a:rPr lang="de-DE" sz="1200" dirty="0"/>
            <a:t>) </a:t>
          </a:r>
          <a:endParaRPr lang="en-US" sz="1200" dirty="0"/>
        </a:p>
      </dgm:t>
    </dgm:pt>
    <dgm:pt modelId="{3D42A94E-EC4B-4D37-9F3A-044D6C60EC86}" type="parTrans" cxnId="{C921964A-4326-4B7F-B482-DE0105CF0858}">
      <dgm:prSet/>
      <dgm:spPr/>
      <dgm:t>
        <a:bodyPr/>
        <a:lstStyle/>
        <a:p>
          <a:endParaRPr lang="en-US"/>
        </a:p>
      </dgm:t>
    </dgm:pt>
    <dgm:pt modelId="{4286CE4C-8787-4453-82DF-B0523E8A4141}" type="sibTrans" cxnId="{C921964A-4326-4B7F-B482-DE0105CF0858}">
      <dgm:prSet/>
      <dgm:spPr/>
      <dgm:t>
        <a:bodyPr/>
        <a:lstStyle/>
        <a:p>
          <a:endParaRPr lang="en-US"/>
        </a:p>
      </dgm:t>
    </dgm:pt>
    <dgm:pt modelId="{D1E8B9E2-4068-4EC6-888B-52CE851C6152}" type="pres">
      <dgm:prSet presAssocID="{F739A5FC-10D8-4FB0-AEB4-78D2AB0341F1}" presName="Name0" presStyleCnt="0">
        <dgm:presLayoutVars>
          <dgm:dir/>
          <dgm:animLvl val="lvl"/>
          <dgm:resizeHandles val="exact"/>
        </dgm:presLayoutVars>
      </dgm:prSet>
      <dgm:spPr/>
    </dgm:pt>
    <dgm:pt modelId="{C8F59CB6-8D55-4BF6-8F7A-E0AA6E2F4379}" type="pres">
      <dgm:prSet presAssocID="{943B732C-48C3-4F62-AB0B-5F9D2EBCC0FA}" presName="boxAndChildren" presStyleCnt="0"/>
      <dgm:spPr/>
    </dgm:pt>
    <dgm:pt modelId="{71D37E1C-3608-4885-B67D-23EA3D61EB7E}" type="pres">
      <dgm:prSet presAssocID="{943B732C-48C3-4F62-AB0B-5F9D2EBCC0FA}" presName="parentTextBox" presStyleLbl="node1" presStyleIdx="0" presStyleCnt="2"/>
      <dgm:spPr/>
    </dgm:pt>
    <dgm:pt modelId="{C3A94516-7D0E-45D7-95E7-F5BBF1621583}" type="pres">
      <dgm:prSet presAssocID="{943B732C-48C3-4F62-AB0B-5F9D2EBCC0FA}" presName="entireBox" presStyleLbl="node1" presStyleIdx="0" presStyleCnt="2"/>
      <dgm:spPr/>
    </dgm:pt>
    <dgm:pt modelId="{680F4616-B2A9-4246-9B85-B9BCB88BE5DB}" type="pres">
      <dgm:prSet presAssocID="{943B732C-48C3-4F62-AB0B-5F9D2EBCC0FA}" presName="descendantBox" presStyleCnt="0"/>
      <dgm:spPr/>
    </dgm:pt>
    <dgm:pt modelId="{81DEFAAF-765F-49ED-97BF-6261352376E2}" type="pres">
      <dgm:prSet presAssocID="{64FBA420-AB94-40C2-803D-E6FDE316993C}" presName="childTextBox" presStyleLbl="fgAccFollowNode1" presStyleIdx="0" presStyleCnt="3" custScaleY="113583" custLinFactNeighborX="-82" custLinFactNeighborY="4595">
        <dgm:presLayoutVars>
          <dgm:bulletEnabled val="1"/>
        </dgm:presLayoutVars>
      </dgm:prSet>
      <dgm:spPr/>
    </dgm:pt>
    <dgm:pt modelId="{BF64CB76-D3D4-4A47-83F0-EBB7976A8ED6}" type="pres">
      <dgm:prSet presAssocID="{E5C3EB70-9155-4212-8D53-8EED91C26DA4}" presName="childTextBox" presStyleLbl="fgAccFollowNode1" presStyleIdx="1" presStyleCnt="3" custScaleY="109191">
        <dgm:presLayoutVars>
          <dgm:bulletEnabled val="1"/>
        </dgm:presLayoutVars>
      </dgm:prSet>
      <dgm:spPr/>
    </dgm:pt>
    <dgm:pt modelId="{93B72E01-1EAA-4809-9B30-23EC768A7CEE}" type="pres">
      <dgm:prSet presAssocID="{93347F3C-F8D5-42BD-98AB-1060EF4E7E34}" presName="childTextBox" presStyleLbl="fgAccFollowNode1" presStyleIdx="2" presStyleCnt="3" custScaleX="116374" custScaleY="109393" custLinFactNeighborX="82" custLinFactNeighborY="23">
        <dgm:presLayoutVars>
          <dgm:bulletEnabled val="1"/>
        </dgm:presLayoutVars>
      </dgm:prSet>
      <dgm:spPr/>
    </dgm:pt>
    <dgm:pt modelId="{99E52809-A7ED-4F30-A470-035591599E12}" type="pres">
      <dgm:prSet presAssocID="{4D312F65-5081-4275-9FCA-4B29FC1E2E25}" presName="sp" presStyleCnt="0"/>
      <dgm:spPr/>
    </dgm:pt>
    <dgm:pt modelId="{7B178941-C53A-4A1B-B9D3-856216A1EED2}" type="pres">
      <dgm:prSet presAssocID="{66B6CBFE-9B63-40EE-A9B9-3521A0BA3509}" presName="arrowAndChildren" presStyleCnt="0"/>
      <dgm:spPr/>
    </dgm:pt>
    <dgm:pt modelId="{E1E62CD0-131A-4577-89C9-ACB713149606}" type="pres">
      <dgm:prSet presAssocID="{66B6CBFE-9B63-40EE-A9B9-3521A0BA3509}" presName="parentTextArrow" presStyleLbl="node1" presStyleIdx="1" presStyleCnt="2" custLinFactNeighborY="-734"/>
      <dgm:spPr/>
    </dgm:pt>
  </dgm:ptLst>
  <dgm:cxnLst>
    <dgm:cxn modelId="{97A75631-6E47-4A27-81E9-6A9018BF9E5C}" type="presOf" srcId="{93347F3C-F8D5-42BD-98AB-1060EF4E7E34}" destId="{93B72E01-1EAA-4809-9B30-23EC768A7CEE}" srcOrd="0" destOrd="0" presId="urn:microsoft.com/office/officeart/2005/8/layout/process4"/>
    <dgm:cxn modelId="{6535B735-EBC4-4053-BEA9-1C379D99CD0B}" srcId="{943B732C-48C3-4F62-AB0B-5F9D2EBCC0FA}" destId="{64FBA420-AB94-40C2-803D-E6FDE316993C}" srcOrd="0" destOrd="0" parTransId="{3A9F934E-7891-4C7E-9A3C-E88A0F412733}" sibTransId="{7F450B18-53E4-4FA3-9403-DFBAED1D18DE}"/>
    <dgm:cxn modelId="{0A6F1944-6ABF-4B49-BB0C-4E6B0FC6A314}" type="presOf" srcId="{943B732C-48C3-4F62-AB0B-5F9D2EBCC0FA}" destId="{71D37E1C-3608-4885-B67D-23EA3D61EB7E}" srcOrd="0" destOrd="0" presId="urn:microsoft.com/office/officeart/2005/8/layout/process4"/>
    <dgm:cxn modelId="{C921964A-4326-4B7F-B482-DE0105CF0858}" srcId="{943B732C-48C3-4F62-AB0B-5F9D2EBCC0FA}" destId="{93347F3C-F8D5-42BD-98AB-1060EF4E7E34}" srcOrd="2" destOrd="0" parTransId="{3D42A94E-EC4B-4D37-9F3A-044D6C60EC86}" sibTransId="{4286CE4C-8787-4453-82DF-B0523E8A4141}"/>
    <dgm:cxn modelId="{250FFB87-9B3C-4A55-85DA-10578BD38430}" type="presOf" srcId="{E5C3EB70-9155-4212-8D53-8EED91C26DA4}" destId="{BF64CB76-D3D4-4A47-83F0-EBB7976A8ED6}" srcOrd="0" destOrd="0" presId="urn:microsoft.com/office/officeart/2005/8/layout/process4"/>
    <dgm:cxn modelId="{C1429095-9D48-48E2-95AF-37254DE50F04}" type="presOf" srcId="{943B732C-48C3-4F62-AB0B-5F9D2EBCC0FA}" destId="{C3A94516-7D0E-45D7-95E7-F5BBF1621583}" srcOrd="1" destOrd="0" presId="urn:microsoft.com/office/officeart/2005/8/layout/process4"/>
    <dgm:cxn modelId="{A42A9DAD-FDFF-4ACD-BEA4-2A0980D0CAB5}" srcId="{F739A5FC-10D8-4FB0-AEB4-78D2AB0341F1}" destId="{943B732C-48C3-4F62-AB0B-5F9D2EBCC0FA}" srcOrd="1" destOrd="0" parTransId="{CBA7C313-AA4D-4535-AF86-AFF49036BA46}" sibTransId="{894B61DC-FED0-4B47-8C4F-9908D266FA0D}"/>
    <dgm:cxn modelId="{D47FCCC7-AE04-42AF-8F1B-9AD7FB1D54F8}" type="presOf" srcId="{64FBA420-AB94-40C2-803D-E6FDE316993C}" destId="{81DEFAAF-765F-49ED-97BF-6261352376E2}" srcOrd="0" destOrd="0" presId="urn:microsoft.com/office/officeart/2005/8/layout/process4"/>
    <dgm:cxn modelId="{2DA50CE5-6E9A-4659-967B-FAADDE25B6E8}" type="presOf" srcId="{66B6CBFE-9B63-40EE-A9B9-3521A0BA3509}" destId="{E1E62CD0-131A-4577-89C9-ACB713149606}" srcOrd="0" destOrd="0" presId="urn:microsoft.com/office/officeart/2005/8/layout/process4"/>
    <dgm:cxn modelId="{AFA3A5E6-AAFE-4C6F-9F33-09CDEF5606C7}" srcId="{943B732C-48C3-4F62-AB0B-5F9D2EBCC0FA}" destId="{E5C3EB70-9155-4212-8D53-8EED91C26DA4}" srcOrd="1" destOrd="0" parTransId="{DFF9F1F3-F02D-4799-9869-C8BCEFA85B41}" sibTransId="{C9B49D0D-EC33-468D-8BB8-33361A0C335E}"/>
    <dgm:cxn modelId="{398E86F4-B9EE-4A2C-9351-B48AB88867E7}" type="presOf" srcId="{F739A5FC-10D8-4FB0-AEB4-78D2AB0341F1}" destId="{D1E8B9E2-4068-4EC6-888B-52CE851C6152}" srcOrd="0" destOrd="0" presId="urn:microsoft.com/office/officeart/2005/8/layout/process4"/>
    <dgm:cxn modelId="{47770BF7-9498-4D7B-BB4C-24AFB5E64CE9}" srcId="{F739A5FC-10D8-4FB0-AEB4-78D2AB0341F1}" destId="{66B6CBFE-9B63-40EE-A9B9-3521A0BA3509}" srcOrd="0" destOrd="0" parTransId="{26610E79-B857-4D06-AA4A-15B86147DF27}" sibTransId="{4D312F65-5081-4275-9FCA-4B29FC1E2E25}"/>
    <dgm:cxn modelId="{E8827AB2-06FB-4C5E-BB61-FB44DE9F40D8}" type="presParOf" srcId="{D1E8B9E2-4068-4EC6-888B-52CE851C6152}" destId="{C8F59CB6-8D55-4BF6-8F7A-E0AA6E2F4379}" srcOrd="0" destOrd="0" presId="urn:microsoft.com/office/officeart/2005/8/layout/process4"/>
    <dgm:cxn modelId="{A9D119F3-21A1-4278-8AC6-9488BC449070}" type="presParOf" srcId="{C8F59CB6-8D55-4BF6-8F7A-E0AA6E2F4379}" destId="{71D37E1C-3608-4885-B67D-23EA3D61EB7E}" srcOrd="0" destOrd="0" presId="urn:microsoft.com/office/officeart/2005/8/layout/process4"/>
    <dgm:cxn modelId="{83B06AAE-07C7-4DCC-B981-5854E977E9BA}" type="presParOf" srcId="{C8F59CB6-8D55-4BF6-8F7A-E0AA6E2F4379}" destId="{C3A94516-7D0E-45D7-95E7-F5BBF1621583}" srcOrd="1" destOrd="0" presId="urn:microsoft.com/office/officeart/2005/8/layout/process4"/>
    <dgm:cxn modelId="{51BB8ABC-6FC3-4C4E-8EAB-CC0DB0D4F061}" type="presParOf" srcId="{C8F59CB6-8D55-4BF6-8F7A-E0AA6E2F4379}" destId="{680F4616-B2A9-4246-9B85-B9BCB88BE5DB}" srcOrd="2" destOrd="0" presId="urn:microsoft.com/office/officeart/2005/8/layout/process4"/>
    <dgm:cxn modelId="{B6F8AF87-1DBF-49B0-A396-83AC1AF5BC57}" type="presParOf" srcId="{680F4616-B2A9-4246-9B85-B9BCB88BE5DB}" destId="{81DEFAAF-765F-49ED-97BF-6261352376E2}" srcOrd="0" destOrd="0" presId="urn:microsoft.com/office/officeart/2005/8/layout/process4"/>
    <dgm:cxn modelId="{B9A29797-00AF-4C87-838C-157D2597E0BD}" type="presParOf" srcId="{680F4616-B2A9-4246-9B85-B9BCB88BE5DB}" destId="{BF64CB76-D3D4-4A47-83F0-EBB7976A8ED6}" srcOrd="1" destOrd="0" presId="urn:microsoft.com/office/officeart/2005/8/layout/process4"/>
    <dgm:cxn modelId="{FC949A1C-F550-46CA-8CB9-BA8D5F891DC7}" type="presParOf" srcId="{680F4616-B2A9-4246-9B85-B9BCB88BE5DB}" destId="{93B72E01-1EAA-4809-9B30-23EC768A7CEE}" srcOrd="2" destOrd="0" presId="urn:microsoft.com/office/officeart/2005/8/layout/process4"/>
    <dgm:cxn modelId="{5ACD8E78-1E32-4777-A445-2A1FF1731695}" type="presParOf" srcId="{D1E8B9E2-4068-4EC6-888B-52CE851C6152}" destId="{99E52809-A7ED-4F30-A470-035591599E12}" srcOrd="1" destOrd="0" presId="urn:microsoft.com/office/officeart/2005/8/layout/process4"/>
    <dgm:cxn modelId="{4159058F-A66D-4CEC-812C-B30D0D59E4CC}" type="presParOf" srcId="{D1E8B9E2-4068-4EC6-888B-52CE851C6152}" destId="{7B178941-C53A-4A1B-B9D3-856216A1EED2}" srcOrd="2" destOrd="0" presId="urn:microsoft.com/office/officeart/2005/8/layout/process4"/>
    <dgm:cxn modelId="{1FB4B84F-E174-4EF0-B4F0-4452C5DC1744}" type="presParOf" srcId="{7B178941-C53A-4A1B-B9D3-856216A1EED2}" destId="{E1E62CD0-131A-4577-89C9-ACB71314960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A94516-7D0E-45D7-95E7-F5BBF1621583}">
      <dsp:nvSpPr>
        <dsp:cNvPr id="0" name=""/>
        <dsp:cNvSpPr/>
      </dsp:nvSpPr>
      <dsp:spPr>
        <a:xfrm>
          <a:off x="0" y="3145769"/>
          <a:ext cx="5415244" cy="20652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b="1" kern="1200" dirty="0"/>
            <a:t>2. </a:t>
          </a:r>
          <a:r>
            <a:rPr lang="de-DE" sz="2700" b="1" kern="1200" dirty="0" err="1"/>
            <a:t>Install</a:t>
          </a:r>
          <a:r>
            <a:rPr lang="de-DE" sz="2700" b="1" kern="1200" dirty="0"/>
            <a:t> </a:t>
          </a:r>
          <a:r>
            <a:rPr lang="de-DE" sz="2700" b="1" kern="1200" dirty="0" err="1"/>
            <a:t>Kubernetes</a:t>
          </a:r>
          <a:r>
            <a:rPr lang="de-DE" sz="2700" b="1" kern="1200" dirty="0"/>
            <a:t> in </a:t>
          </a:r>
          <a:r>
            <a:rPr lang="de-DE" sz="2700" b="1" kern="1200" dirty="0" err="1"/>
            <a:t>the</a:t>
          </a:r>
          <a:r>
            <a:rPr lang="de-DE" sz="2700" b="1" kern="1200" dirty="0"/>
            <a:t> </a:t>
          </a:r>
          <a:r>
            <a:rPr lang="de-DE" sz="2700" b="1" kern="1200" dirty="0" err="1"/>
            <a:t>newly</a:t>
          </a:r>
          <a:r>
            <a:rPr lang="de-DE" sz="2700" b="1" kern="1200" dirty="0"/>
            <a:t> </a:t>
          </a:r>
          <a:r>
            <a:rPr lang="de-DE" sz="2700" b="1" kern="1200" dirty="0" err="1"/>
            <a:t>installed</a:t>
          </a:r>
          <a:r>
            <a:rPr lang="de-DE" sz="2700" b="1" kern="1200" dirty="0"/>
            <a:t> VM</a:t>
          </a:r>
          <a:endParaRPr lang="en-US" sz="2700" b="1" kern="1200" dirty="0"/>
        </a:p>
      </dsp:txBody>
      <dsp:txXfrm>
        <a:off x="0" y="3145769"/>
        <a:ext cx="5415244" cy="1115223"/>
      </dsp:txXfrm>
    </dsp:sp>
    <dsp:sp modelId="{81DEFAAF-765F-49ED-97BF-6261352376E2}">
      <dsp:nvSpPr>
        <dsp:cNvPr id="0" name=""/>
        <dsp:cNvSpPr/>
      </dsp:nvSpPr>
      <dsp:spPr>
        <a:xfrm>
          <a:off x="0" y="4155595"/>
          <a:ext cx="1710772" cy="10790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Documentation</a:t>
          </a:r>
          <a:r>
            <a:rPr lang="de-DE" sz="1400" kern="1200" dirty="0"/>
            <a:t> link</a:t>
          </a:r>
          <a:r>
            <a:rPr lang="de-DE" sz="1100" kern="1200" dirty="0"/>
            <a:t>: </a:t>
          </a:r>
          <a:r>
            <a:rPr lang="de-DE" sz="1100" u="sng" kern="1200" dirty="0">
              <a:hlinkClick xmlns:r="http://schemas.openxmlformats.org/officeDocument/2006/relationships" r:id="rId1"/>
            </a:rPr>
            <a:t>https://kubernetes.io/</a:t>
          </a:r>
          <a:endParaRPr lang="en-US" sz="1100" kern="1200" dirty="0"/>
        </a:p>
      </dsp:txBody>
      <dsp:txXfrm>
        <a:off x="0" y="4155595"/>
        <a:ext cx="1710772" cy="1079044"/>
      </dsp:txXfrm>
    </dsp:sp>
    <dsp:sp modelId="{BF64CB76-D3D4-4A47-83F0-EBB7976A8ED6}">
      <dsp:nvSpPr>
        <dsp:cNvPr id="0" name=""/>
        <dsp:cNvSpPr/>
      </dsp:nvSpPr>
      <dsp:spPr>
        <a:xfrm>
          <a:off x="1712174" y="4176031"/>
          <a:ext cx="1710772" cy="1037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2 (a) </a:t>
          </a:r>
          <a:r>
            <a:rPr lang="de-DE" sz="1200" kern="1200" dirty="0" err="1"/>
            <a:t>Learn</a:t>
          </a:r>
          <a:r>
            <a:rPr lang="de-DE" sz="1200" kern="1200" dirty="0"/>
            <a:t> </a:t>
          </a:r>
          <a:r>
            <a:rPr lang="de-DE" sz="1200" kern="1200" dirty="0" err="1"/>
            <a:t>the</a:t>
          </a:r>
          <a:r>
            <a:rPr lang="de-DE" sz="1200" kern="1200" dirty="0"/>
            <a:t> </a:t>
          </a:r>
          <a:r>
            <a:rPr lang="de-DE" sz="1200" kern="1200" dirty="0" err="1"/>
            <a:t>basics</a:t>
          </a:r>
          <a:r>
            <a:rPr lang="de-DE" sz="1200" kern="1200" dirty="0"/>
            <a:t> </a:t>
          </a:r>
          <a:r>
            <a:rPr lang="de-DE" sz="1200" kern="1200" dirty="0" err="1"/>
            <a:t>of</a:t>
          </a:r>
          <a:r>
            <a:rPr lang="de-DE" sz="1200" kern="1200" dirty="0"/>
            <a:t> </a:t>
          </a:r>
          <a:r>
            <a:rPr lang="de-DE" sz="1200" kern="1200" dirty="0" err="1"/>
            <a:t>architecture</a:t>
          </a:r>
          <a:endParaRPr lang="en-US" sz="1200" kern="1200" dirty="0"/>
        </a:p>
      </dsp:txBody>
      <dsp:txXfrm>
        <a:off x="1712174" y="4176031"/>
        <a:ext cx="1710772" cy="1037320"/>
      </dsp:txXfrm>
    </dsp:sp>
    <dsp:sp modelId="{93B72E01-1EAA-4809-9B30-23EC768A7CEE}">
      <dsp:nvSpPr>
        <dsp:cNvPr id="0" name=""/>
        <dsp:cNvSpPr/>
      </dsp:nvSpPr>
      <dsp:spPr>
        <a:xfrm>
          <a:off x="3424349" y="4175290"/>
          <a:ext cx="1990894" cy="10392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2 (b)</a:t>
          </a:r>
          <a:r>
            <a:rPr lang="de-DE" sz="1200" kern="1200" dirty="0"/>
            <a:t> </a:t>
          </a:r>
          <a:r>
            <a:rPr lang="de-DE" sz="1200" kern="1200" dirty="0" err="1"/>
            <a:t>Learn</a:t>
          </a:r>
          <a:r>
            <a:rPr lang="de-DE" sz="1200" kern="1200" dirty="0"/>
            <a:t> </a:t>
          </a:r>
          <a:r>
            <a:rPr lang="de-DE" sz="1200" kern="1200" dirty="0" err="1"/>
            <a:t>the</a:t>
          </a:r>
          <a:r>
            <a:rPr lang="de-DE" sz="1200" kern="1200" dirty="0"/>
            <a:t> </a:t>
          </a:r>
          <a:r>
            <a:rPr lang="de-DE" sz="1200" kern="1200" dirty="0" err="1"/>
            <a:t>meaning</a:t>
          </a:r>
          <a:r>
            <a:rPr lang="de-DE" sz="1200" kern="1200" dirty="0"/>
            <a:t> </a:t>
          </a:r>
          <a:r>
            <a:rPr lang="de-DE" sz="1200" kern="1200" dirty="0" err="1"/>
            <a:t>of</a:t>
          </a:r>
          <a:r>
            <a:rPr lang="de-DE" sz="1200" kern="1200" dirty="0"/>
            <a:t> </a:t>
          </a:r>
          <a:r>
            <a:rPr lang="de-DE" sz="1200" kern="1200" dirty="0" err="1"/>
            <a:t>the</a:t>
          </a:r>
          <a:r>
            <a:rPr lang="de-DE" sz="1200" kern="1200" dirty="0"/>
            <a:t> </a:t>
          </a:r>
          <a:r>
            <a:rPr lang="de-DE" sz="1200" kern="1200" dirty="0" err="1"/>
            <a:t>important</a:t>
          </a:r>
          <a:r>
            <a:rPr lang="de-DE" sz="1200" kern="1200" dirty="0"/>
            <a:t> </a:t>
          </a:r>
          <a:r>
            <a:rPr lang="de-DE" sz="1200" kern="1200" dirty="0" err="1"/>
            <a:t>keywords</a:t>
          </a:r>
          <a:r>
            <a:rPr lang="de-DE" sz="1200" kern="1200" dirty="0"/>
            <a:t> (</a:t>
          </a:r>
          <a:r>
            <a:rPr lang="de-DE" sz="1200" kern="1200" dirty="0" err="1"/>
            <a:t>namespaces</a:t>
          </a:r>
          <a:r>
            <a:rPr lang="de-DE" sz="1200" kern="1200" dirty="0"/>
            <a:t>, </a:t>
          </a:r>
          <a:r>
            <a:rPr lang="de-DE" sz="1200" kern="1200" dirty="0" err="1"/>
            <a:t>clusters</a:t>
          </a:r>
          <a:r>
            <a:rPr lang="de-DE" sz="1200" kern="1200" dirty="0"/>
            <a:t>, </a:t>
          </a:r>
          <a:r>
            <a:rPr lang="de-DE" sz="1200" kern="1200" dirty="0" err="1"/>
            <a:t>object</a:t>
          </a:r>
          <a:r>
            <a:rPr lang="de-DE" sz="1200" kern="1200" dirty="0"/>
            <a:t>, </a:t>
          </a:r>
          <a:r>
            <a:rPr lang="de-DE" sz="1200" kern="1200" dirty="0" err="1"/>
            <a:t>etc</a:t>
          </a:r>
          <a:r>
            <a:rPr lang="de-DE" sz="1200" kern="1200" dirty="0"/>
            <a:t>) </a:t>
          </a:r>
          <a:endParaRPr lang="en-US" sz="1200" kern="1200" dirty="0"/>
        </a:p>
      </dsp:txBody>
      <dsp:txXfrm>
        <a:off x="3424349" y="4175290"/>
        <a:ext cx="1990894" cy="1039239"/>
      </dsp:txXfrm>
    </dsp:sp>
    <dsp:sp modelId="{E1E62CD0-131A-4577-89C9-ACB713149606}">
      <dsp:nvSpPr>
        <dsp:cNvPr id="0" name=""/>
        <dsp:cNvSpPr/>
      </dsp:nvSpPr>
      <dsp:spPr>
        <a:xfrm rot="10800000">
          <a:off x="0" y="0"/>
          <a:ext cx="5415244" cy="317632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b="1" kern="1200" dirty="0"/>
            <a:t>1. Create </a:t>
          </a:r>
          <a:r>
            <a:rPr lang="de-DE" sz="2700" b="1" kern="1200" dirty="0" err="1"/>
            <a:t>another</a:t>
          </a:r>
          <a:r>
            <a:rPr lang="de-DE" sz="2700" b="1" kern="1200" dirty="0"/>
            <a:t> VM </a:t>
          </a:r>
          <a:r>
            <a:rPr lang="de-DE" sz="2700" b="1" kern="1200" dirty="0" err="1"/>
            <a:t>with</a:t>
          </a:r>
          <a:r>
            <a:rPr lang="de-DE" sz="2700" b="1" kern="1200" dirty="0"/>
            <a:t> Ubuntu 20.04</a:t>
          </a:r>
          <a:endParaRPr lang="en-US" sz="2700" b="1" kern="1200" dirty="0"/>
        </a:p>
      </dsp:txBody>
      <dsp:txXfrm rot="10800000">
        <a:off x="0" y="0"/>
        <a:ext cx="5415244" cy="2063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141413" y="128589"/>
            <a:ext cx="3398837" cy="652462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8195" name="Gruppierung 2"/>
          <p:cNvGrpSpPr>
            <a:grpSpLocks/>
          </p:cNvGrpSpPr>
          <p:nvPr/>
        </p:nvGrpSpPr>
        <p:grpSpPr bwMode="auto">
          <a:xfrm>
            <a:off x="1133475" y="0"/>
            <a:ext cx="5664200" cy="77788"/>
            <a:chOff x="1143000" y="-2"/>
            <a:chExt cx="5714999" cy="108000"/>
          </a:xfrm>
        </p:grpSpPr>
        <p:sp>
          <p:nvSpPr>
            <p:cNvPr id="7" name="Rechteck 6"/>
            <p:cNvSpPr/>
            <p:nvPr userDrawn="1"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" name="Rechteck 7"/>
            <p:cNvSpPr/>
            <p:nvPr userDrawn="1"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" name="Rechteck 8"/>
            <p:cNvSpPr/>
            <p:nvPr userDrawn="1"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700588" y="388938"/>
            <a:ext cx="9556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175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36FEE04A-B7DA-4BD9-A22B-4ED6B6760EF9}" type="slidenum">
              <a:rPr lang="de-DE" sz="900">
                <a:solidFill>
                  <a:srgbClr val="000000"/>
                </a:solidFill>
              </a:rPr>
              <a:pPr>
                <a:lnSpc>
                  <a:spcPts val="1175"/>
                </a:lnSpc>
              </a:pPr>
              <a:t>‹#›</a:t>
            </a:fld>
            <a:endParaRPr lang="de-DE" sz="900"/>
          </a:p>
        </p:txBody>
      </p:sp>
      <p:pic>
        <p:nvPicPr>
          <p:cNvPr id="8197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01" y="9096376"/>
            <a:ext cx="10414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"/>
          <p:cNvSpPr txBox="1">
            <a:spLocks noChangeArrowheads="1"/>
          </p:cNvSpPr>
          <p:nvPr/>
        </p:nvSpPr>
        <p:spPr bwMode="auto">
          <a:xfrm>
            <a:off x="4700588" y="139702"/>
            <a:ext cx="1042987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26.01.2023</a:t>
            </a:fld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38146728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9963" y="744538"/>
            <a:ext cx="3733800" cy="2800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33477" y="3697288"/>
            <a:ext cx="5414963" cy="47847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141413" y="150815"/>
            <a:ext cx="3398837" cy="482599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6149" name="Gruppierung 1"/>
          <p:cNvGrpSpPr>
            <a:grpSpLocks/>
          </p:cNvGrpSpPr>
          <p:nvPr/>
        </p:nvGrpSpPr>
        <p:grpSpPr bwMode="auto">
          <a:xfrm>
            <a:off x="1133475" y="0"/>
            <a:ext cx="5664200" cy="77788"/>
            <a:chOff x="1143000" y="-2"/>
            <a:chExt cx="5714999" cy="108000"/>
          </a:xfrm>
        </p:grpSpPr>
        <p:sp>
          <p:nvSpPr>
            <p:cNvPr id="9" name="Rechteck 8"/>
            <p:cNvSpPr/>
            <p:nvPr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4700588" y="411163"/>
            <a:ext cx="9556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175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13D78A42-A9E9-440C-BAF8-732E5B2E3178}" type="slidenum">
              <a:rPr lang="de-DE" sz="900">
                <a:solidFill>
                  <a:srgbClr val="000000"/>
                </a:solidFill>
              </a:rPr>
              <a:pPr>
                <a:lnSpc>
                  <a:spcPts val="1175"/>
                </a:lnSpc>
              </a:pPr>
              <a:t>‹#›</a:t>
            </a:fld>
            <a:endParaRPr lang="de-DE" sz="900"/>
          </a:p>
        </p:txBody>
      </p:sp>
      <p:pic>
        <p:nvPicPr>
          <p:cNvPr id="6151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4" y="8851900"/>
            <a:ext cx="10414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0"/>
          <p:cNvSpPr txBox="1">
            <a:spLocks noChangeArrowheads="1"/>
          </p:cNvSpPr>
          <p:nvPr/>
        </p:nvSpPr>
        <p:spPr bwMode="auto">
          <a:xfrm>
            <a:off x="4700588" y="161927"/>
            <a:ext cx="1042987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26.01.2023</a:t>
            </a:fld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26280736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9298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2591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732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9951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3791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7571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699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904502" y="72001"/>
            <a:ext cx="8239500" cy="449315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903819" y="4629898"/>
            <a:ext cx="8100000" cy="70821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ts val="3000"/>
              </a:lnSpc>
              <a:defRPr sz="3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904875" y="5366723"/>
            <a:ext cx="8100000" cy="468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F0DEF-9BD2-4D72-BA3D-94B5F9973EE5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334651-DA3B-4EB7-B98A-13466C4842BA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11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12482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904878" y="1357313"/>
            <a:ext cx="8099823" cy="4320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lnSpc>
                <a:spcPts val="2200"/>
              </a:lnSpc>
              <a:spcBef>
                <a:spcPts val="0"/>
              </a:spcBef>
              <a:defRPr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48A0C-D880-49E9-A0C5-56C788C1D5F4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BA1C4DF-B313-402B-B18E-730A74683949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2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904875" y="1357314"/>
            <a:ext cx="3915000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5112321" y="1361436"/>
            <a:ext cx="3891499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4"/>
          </p:nvPr>
        </p:nvSpPr>
        <p:spPr>
          <a:xfrm>
            <a:off x="904505" y="150130"/>
            <a:ext cx="8117263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6A82D-45F6-45C3-B8B8-906EA43401CD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89D14D2-7B3A-4B4E-9DF1-D06C823ED2EE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99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89" y="520701"/>
            <a:ext cx="8099235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4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17"/>
          </p:nvPr>
        </p:nvSpPr>
        <p:spPr>
          <a:xfrm>
            <a:off x="896263" y="2029137"/>
            <a:ext cx="3915000" cy="366574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Inhaltsplatzhalter 5"/>
          <p:cNvSpPr>
            <a:spLocks noGrp="1"/>
          </p:cNvSpPr>
          <p:nvPr>
            <p:ph sz="quarter" idx="18"/>
          </p:nvPr>
        </p:nvSpPr>
        <p:spPr>
          <a:xfrm>
            <a:off x="5087523" y="2029137"/>
            <a:ext cx="3915000" cy="3665740"/>
          </a:xfrm>
        </p:spPr>
        <p:txBody>
          <a:bodyPr/>
          <a:lstStyle>
            <a:lvl1pPr algn="l" defTabSz="455613" rtl="0" eaLnBrk="1" fontAlgn="base" hangingPunct="1">
              <a:lnSpc>
                <a:spcPts val="2200"/>
              </a:lnSpc>
              <a:spcAft>
                <a:spcPts val="0"/>
              </a:spcAft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9"/>
          </p:nvPr>
        </p:nvSpPr>
        <p:spPr>
          <a:xfrm>
            <a:off x="899592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20"/>
          </p:nvPr>
        </p:nvSpPr>
        <p:spPr>
          <a:xfrm>
            <a:off x="5087523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FA05D-D114-4490-BAD5-A56708938456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00E6985-0308-466B-B67E-5CFC3D56F4E2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4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904875" y="520700"/>
            <a:ext cx="80994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defTabSz="455613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144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5E1B-771F-4689-B481-86AC1784C8B0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BCB8251-582C-427C-83CC-21E6348B0373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01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8F71D-EB41-4C01-AAEE-AB1474F06C4B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3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060F5A-8BD2-4B7E-B062-4E9387609486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6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21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04500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904500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3669909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3669909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6419135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6419135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903819" y="521252"/>
            <a:ext cx="8100000" cy="900000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20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AD1B2-3022-4F8F-AF08-0241CB29B1AC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12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8CDF0AF-4C37-4B6A-AE18-304ACB6A6A33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59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hs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"/>
          <p:cNvSpPr>
            <a:spLocks noGrp="1"/>
          </p:cNvSpPr>
          <p:nvPr>
            <p:ph type="body" idx="27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8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idx="1"/>
          </p:nvPr>
        </p:nvSpPr>
        <p:spPr>
          <a:xfrm>
            <a:off x="904500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idx="13"/>
          </p:nvPr>
        </p:nvSpPr>
        <p:spPr>
          <a:xfrm>
            <a:off x="904500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idx="14"/>
          </p:nvPr>
        </p:nvSpPr>
        <p:spPr>
          <a:xfrm>
            <a:off x="3661819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idx="15"/>
          </p:nvPr>
        </p:nvSpPr>
        <p:spPr>
          <a:xfrm>
            <a:off x="3661819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idx="16"/>
          </p:nvPr>
        </p:nvSpPr>
        <p:spPr>
          <a:xfrm>
            <a:off x="6402951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Textplatzhalter 2"/>
          <p:cNvSpPr>
            <a:spLocks noGrp="1"/>
          </p:cNvSpPr>
          <p:nvPr>
            <p:ph type="body" idx="17"/>
          </p:nvPr>
        </p:nvSpPr>
        <p:spPr>
          <a:xfrm>
            <a:off x="6402951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idx="28"/>
          </p:nvPr>
        </p:nvSpPr>
        <p:spPr>
          <a:xfrm>
            <a:off x="904500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29"/>
          </p:nvPr>
        </p:nvSpPr>
        <p:spPr>
          <a:xfrm>
            <a:off x="904500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30"/>
          </p:nvPr>
        </p:nvSpPr>
        <p:spPr>
          <a:xfrm>
            <a:off x="3667884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idx="31"/>
          </p:nvPr>
        </p:nvSpPr>
        <p:spPr>
          <a:xfrm>
            <a:off x="3667884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idx="32"/>
          </p:nvPr>
        </p:nvSpPr>
        <p:spPr>
          <a:xfrm>
            <a:off x="6404432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2" name="Textplatzhalter 2"/>
          <p:cNvSpPr>
            <a:spLocks noGrp="1"/>
          </p:cNvSpPr>
          <p:nvPr>
            <p:ph type="body" idx="33"/>
          </p:nvPr>
        </p:nvSpPr>
        <p:spPr>
          <a:xfrm>
            <a:off x="6404432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388C7-4737-4544-94A0-0A90EB9FA6BF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16" name="Foliennummernplatzhalter 4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4B29EA-598E-4BB9-979D-D7ADABC8E79E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91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903288" y="454025"/>
            <a:ext cx="81010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Überschrift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904875" y="1547813"/>
            <a:ext cx="809942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grpSp>
        <p:nvGrpSpPr>
          <p:cNvPr id="1029" name="Gruppierung 11"/>
          <p:cNvGrpSpPr>
            <a:grpSpLocks/>
          </p:cNvGrpSpPr>
          <p:nvPr/>
        </p:nvGrpSpPr>
        <p:grpSpPr bwMode="auto">
          <a:xfrm>
            <a:off x="903288" y="0"/>
            <a:ext cx="8243887" cy="71438"/>
            <a:chOff x="903819" y="0"/>
            <a:chExt cx="8244000" cy="108000"/>
          </a:xfrm>
        </p:grpSpPr>
        <p:sp>
          <p:nvSpPr>
            <p:cNvPr id="13" name="Rechteck 12"/>
            <p:cNvSpPr/>
            <p:nvPr/>
          </p:nvSpPr>
          <p:spPr bwMode="auto">
            <a:xfrm>
              <a:off x="903819" y="0"/>
              <a:ext cx="2735299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639118" y="0"/>
              <a:ext cx="2736888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6376006" y="0"/>
              <a:ext cx="2771813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16" name="Gerade Verbindung 15"/>
          <p:cNvCxnSpPr/>
          <p:nvPr/>
        </p:nvCxnSpPr>
        <p:spPr>
          <a:xfrm>
            <a:off x="904875" y="5951538"/>
            <a:ext cx="824071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904875" y="6011863"/>
            <a:ext cx="971550" cy="179387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9291BED-B4F9-4ACE-A0A0-EAF977D48AC4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1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4875" y="6361113"/>
            <a:ext cx="971550" cy="214312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/>
              <a:t>Seite </a:t>
            </a:r>
            <a:fld id="{3DB3A08D-AC0F-4909-816B-0F9F93039D0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1033" name="Bild 7" descr="Logo_17pt.wmf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000750"/>
            <a:ext cx="105251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9" r:id="rId5"/>
    <p:sldLayoutId id="2147483756" r:id="rId6"/>
    <p:sldLayoutId id="2147483760" r:id="rId7"/>
    <p:sldLayoutId id="2147483757" r:id="rId8"/>
    <p:sldLayoutId id="2147483758" r:id="rId9"/>
  </p:sldLayoutIdLst>
  <p:hf sldNum="0" hdr="0" ftr="0" dt="0"/>
  <p:txStyles>
    <p:titleStyle>
      <a:lvl1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2pPr>
      <a:lvl3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3pPr>
      <a:lvl4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4pPr>
      <a:lvl5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5pPr>
      <a:lvl6pPr marL="4572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355600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8415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3pPr>
      <a:lvl4pPr marL="712788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rgbClr val="9D167A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1073150" indent="-176213" algn="l" defTabSz="455613" rtl="0" eaLnBrk="1" fontAlgn="base" hangingPunct="1">
        <a:lnSpc>
          <a:spcPts val="1600"/>
        </a:lnSpc>
        <a:spcBef>
          <a:spcPts val="500"/>
        </a:spcBef>
        <a:spcAft>
          <a:spcPct val="0"/>
        </a:spcAft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8BBFD4-BBAF-2824-46FC-9490451CCD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85" r="1" b="1"/>
          <a:stretch/>
        </p:blipFill>
        <p:spPr>
          <a:xfrm>
            <a:off x="904502" y="72001"/>
            <a:ext cx="8239500" cy="449315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3B0DDF-3667-3835-1312-07363E4AAB83}"/>
              </a:ext>
            </a:extLst>
          </p:cNvPr>
          <p:cNvSpPr txBox="1"/>
          <p:nvPr/>
        </p:nvSpPr>
        <p:spPr bwMode="auto">
          <a:xfrm>
            <a:off x="903819" y="4629898"/>
            <a:ext cx="8100000" cy="70821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defTabSz="455613">
              <a:lnSpc>
                <a:spcPts val="3000"/>
              </a:lnSpc>
              <a:spcAft>
                <a:spcPts val="600"/>
              </a:spcAft>
            </a:pPr>
            <a:r>
              <a:rPr lang="de-DE" sz="3000" b="1" kern="1200" dirty="0">
                <a:latin typeface="Arial"/>
                <a:ea typeface="+mj-ea"/>
                <a:cs typeface="+mj-cs"/>
              </a:rPr>
              <a:t>Research Project WS 22/23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82F57BF-98E1-98D1-47F9-EAFC7430A7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4875" y="5366723"/>
            <a:ext cx="8100000" cy="468000"/>
          </a:xfrm>
        </p:spPr>
        <p:txBody>
          <a:bodyPr/>
          <a:lstStyle/>
          <a:p>
            <a:r>
              <a:rPr lang="en-US" dirty="0"/>
              <a:t>Arnova Abdullah</a:t>
            </a:r>
          </a:p>
          <a:p>
            <a:r>
              <a:rPr lang="en-US" dirty="0"/>
              <a:t>Weekly Meeting – 25.01.2023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692207" y="738461"/>
            <a:ext cx="8091487" cy="468313"/>
          </a:xfrm>
        </p:spPr>
        <p:txBody>
          <a:bodyPr/>
          <a:lstStyle/>
          <a:p>
            <a:pPr marL="0" indent="0"/>
            <a:r>
              <a:rPr lang="de-DE" sz="32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Previous</a:t>
            </a:r>
            <a:r>
              <a:rPr lang="de-DE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de-DE" sz="32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Weeks</a:t>
            </a:r>
            <a:r>
              <a:rPr lang="de-DE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Meeting Details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50" y="5981701"/>
            <a:ext cx="1054186" cy="5414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800C3C-CF48-9556-C16A-DDC205DD8EA3}"/>
              </a:ext>
            </a:extLst>
          </p:cNvPr>
          <p:cNvSpPr txBox="1"/>
          <p:nvPr/>
        </p:nvSpPr>
        <p:spPr>
          <a:xfrm>
            <a:off x="545325" y="1420387"/>
            <a:ext cx="4465946" cy="456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Week 1 Meeting (</a:t>
            </a:r>
            <a:r>
              <a:rPr lang="en-US" sz="1600" b="1" dirty="0">
                <a:solidFill>
                  <a:srgbClr val="FF0000"/>
                </a:solidFill>
              </a:rPr>
              <a:t>19.10.2022</a:t>
            </a:r>
            <a:r>
              <a:rPr lang="en-US" sz="1600" b="1" dirty="0"/>
              <a:t>)</a:t>
            </a:r>
            <a:endParaRPr lang="de-DE" sz="1600" b="1" dirty="0"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Basics about </a:t>
            </a:r>
            <a:r>
              <a:rPr lang="en-US" sz="1400" b="1" dirty="0"/>
              <a:t>Radio Access Network </a:t>
            </a:r>
            <a:r>
              <a:rPr lang="en-US" sz="1400" dirty="0"/>
              <a:t>(History, parts of RAN for 1G, 2G, 3G, 4G)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Basics about </a:t>
            </a:r>
            <a:r>
              <a:rPr lang="en-US" sz="1400" b="1" dirty="0"/>
              <a:t>Open RAN </a:t>
            </a:r>
            <a:r>
              <a:rPr lang="en-US" sz="1400" dirty="0"/>
              <a:t>(Distribution unit, central unit, user plane, control plane, interfaces, front haul, mid haul, backhaul)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Open RAN</a:t>
            </a:r>
            <a:r>
              <a:rPr lang="en-US" sz="1400" b="1" dirty="0"/>
              <a:t> risk </a:t>
            </a:r>
            <a:r>
              <a:rPr lang="en-US" sz="1400" dirty="0"/>
              <a:t>analysis (Stakeholders of attackers-User, external attacker</a:t>
            </a:r>
            <a:r>
              <a:rPr lang="en-US" sz="1400" b="1" dirty="0"/>
              <a:t>, cloud operator</a:t>
            </a:r>
            <a:r>
              <a:rPr lang="en-US" sz="1400" dirty="0"/>
              <a:t>**, </a:t>
            </a:r>
            <a:r>
              <a:rPr lang="en-US" sz="1400" b="1" dirty="0"/>
              <a:t>RAN operator</a:t>
            </a:r>
            <a:r>
              <a:rPr lang="en-US" sz="1400" dirty="0"/>
              <a:t>**)</a:t>
            </a:r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Week 2 Meeting (</a:t>
            </a:r>
            <a:r>
              <a:rPr lang="en-US" sz="1600" b="1" dirty="0">
                <a:solidFill>
                  <a:srgbClr val="FF0000"/>
                </a:solidFill>
              </a:rPr>
              <a:t>26.10.2022</a:t>
            </a:r>
            <a:r>
              <a:rPr lang="en-US" sz="1600" b="1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Installation of </a:t>
            </a:r>
            <a:r>
              <a:rPr lang="en-US" sz="1400" b="1" dirty="0"/>
              <a:t>Kali Linux </a:t>
            </a:r>
            <a:r>
              <a:rPr lang="en-US" sz="1400" dirty="0"/>
              <a:t>and </a:t>
            </a:r>
            <a:r>
              <a:rPr lang="en-US" sz="1400" b="1" dirty="0" err="1"/>
              <a:t>Metasploitable</a:t>
            </a:r>
            <a:endParaRPr lang="en-US" sz="1400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 dirty="0"/>
              <a:t>Atomic Red Team </a:t>
            </a:r>
            <a:r>
              <a:rPr lang="en-US" sz="1400" dirty="0"/>
              <a:t>GitHub repository </a:t>
            </a:r>
            <a:r>
              <a:rPr lang="en-US" sz="1400" b="1" dirty="0"/>
              <a:t>download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 dirty="0"/>
              <a:t>Research</a:t>
            </a:r>
            <a:r>
              <a:rPr lang="en-US" sz="1400" dirty="0"/>
              <a:t> other </a:t>
            </a:r>
            <a:r>
              <a:rPr lang="en-US" sz="1400" b="1" dirty="0"/>
              <a:t>open-source attack tools</a:t>
            </a:r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801B46-C24D-E65A-56A7-89BAE0D30E29}"/>
              </a:ext>
            </a:extLst>
          </p:cNvPr>
          <p:cNvSpPr txBox="1"/>
          <p:nvPr/>
        </p:nvSpPr>
        <p:spPr>
          <a:xfrm>
            <a:off x="4810599" y="1429352"/>
            <a:ext cx="39068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Week 3 Meeting (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02.11.2022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Penetration testing using Kali Linux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Try Atomic tests by invoke-atomic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Get used to commands used for running a test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Research details about one of the attack tools - Infection Monkey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Read research papers on the risk of 5G open RAN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DE" sz="16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44DDC-9683-C733-6144-B3459F20C49F}"/>
              </a:ext>
            </a:extLst>
          </p:cNvPr>
          <p:cNvSpPr txBox="1"/>
          <p:nvPr/>
        </p:nvSpPr>
        <p:spPr>
          <a:xfrm>
            <a:off x="5011271" y="3614565"/>
            <a:ext cx="3706223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Week 4 Meeting (</a:t>
            </a:r>
            <a:r>
              <a:rPr lang="en-US" sz="1600" b="1" dirty="0">
                <a:solidFill>
                  <a:srgbClr val="FF0000"/>
                </a:solidFill>
              </a:rPr>
              <a:t>09.11.2022</a:t>
            </a:r>
            <a:r>
              <a:rPr lang="en-US" sz="1600" b="1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Finding the most relatable attacks from the MITRE ATTACK list (On going)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 err="1"/>
              <a:t>CyberOps</a:t>
            </a:r>
            <a:r>
              <a:rPr lang="en-US" sz="1400" dirty="0"/>
              <a:t> course ongoing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Research paper by MOU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8091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692207" y="738461"/>
            <a:ext cx="8091487" cy="468313"/>
          </a:xfrm>
        </p:spPr>
        <p:txBody>
          <a:bodyPr/>
          <a:lstStyle/>
          <a:p>
            <a:pPr marL="0" indent="0"/>
            <a:r>
              <a:rPr lang="de-DE" sz="32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Previous</a:t>
            </a:r>
            <a:r>
              <a:rPr lang="de-DE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de-DE" sz="32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Weeks</a:t>
            </a:r>
            <a:r>
              <a:rPr lang="de-DE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Meeting Details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50" y="5981701"/>
            <a:ext cx="1072116" cy="5506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800C3C-CF48-9556-C16A-DDC205DD8EA3}"/>
              </a:ext>
            </a:extLst>
          </p:cNvPr>
          <p:cNvSpPr txBox="1"/>
          <p:nvPr/>
        </p:nvSpPr>
        <p:spPr>
          <a:xfrm>
            <a:off x="501374" y="1212429"/>
            <a:ext cx="4465946" cy="2960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Week 5 Meeting (</a:t>
            </a:r>
            <a:r>
              <a:rPr lang="en-US" sz="1200" b="1" dirty="0">
                <a:solidFill>
                  <a:srgbClr val="FF0000"/>
                </a:solidFill>
              </a:rPr>
              <a:t>17.11.2022</a:t>
            </a:r>
            <a:r>
              <a:rPr lang="en-US" sz="1200" b="1" dirty="0"/>
              <a:t>)</a:t>
            </a:r>
            <a:endParaRPr lang="de-DE" sz="1200" b="1" dirty="0"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×"/>
            </a:pPr>
            <a:r>
              <a:rPr lang="en-US" sz="1200" dirty="0"/>
              <a:t>Install Infection monkey (</a:t>
            </a:r>
            <a:r>
              <a:rPr lang="en-US" sz="1200" b="1" dirty="0"/>
              <a:t>Need AWS subscription, don’t continue anymore!!</a:t>
            </a:r>
            <a:r>
              <a:rPr lang="en-US" sz="1200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200" dirty="0"/>
              <a:t>Start learning Docker container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https://developer.cisco.com/learning/tracks/containers/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200" u="sng" dirty="0">
                <a:solidFill>
                  <a:srgbClr val="0070C0"/>
                </a:solidFill>
              </a:rPr>
              <a:t>https://learning.oreilly.com/videos/docker-fundamentals-for/9781803237428/9781803237428-video1_1</a:t>
            </a:r>
            <a:r>
              <a:rPr lang="en-US" sz="1200" dirty="0"/>
              <a:t>/</a:t>
            </a:r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801B46-C24D-E65A-56A7-89BAE0D30E29}"/>
              </a:ext>
            </a:extLst>
          </p:cNvPr>
          <p:cNvSpPr txBox="1"/>
          <p:nvPr/>
        </p:nvSpPr>
        <p:spPr>
          <a:xfrm>
            <a:off x="4810599" y="1429352"/>
            <a:ext cx="3906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DE" sz="16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44DDC-9683-C733-6144-B3459F20C49F}"/>
              </a:ext>
            </a:extLst>
          </p:cNvPr>
          <p:cNvSpPr txBox="1"/>
          <p:nvPr/>
        </p:nvSpPr>
        <p:spPr>
          <a:xfrm>
            <a:off x="5011271" y="3614565"/>
            <a:ext cx="370622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AB542E-2384-AB27-E3A2-05E1317C5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506" y="1225542"/>
            <a:ext cx="2945061" cy="411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E5470D-ABC4-FEFF-E067-194BCCA13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758" y="1500612"/>
            <a:ext cx="3097036" cy="2414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B43B61-F6F9-208E-E8D1-06AC506C86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374" y="3614565"/>
            <a:ext cx="3884744" cy="4107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1442EA-0B70-CFCE-E278-69CACE6787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725" y="4033994"/>
            <a:ext cx="2542698" cy="1947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9386CC-32EB-304A-970C-61B4FC878B63}"/>
              </a:ext>
            </a:extLst>
          </p:cNvPr>
          <p:cNvSpPr txBox="1"/>
          <p:nvPr/>
        </p:nvSpPr>
        <p:spPr>
          <a:xfrm>
            <a:off x="4142180" y="3936346"/>
            <a:ext cx="483345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Week 8 Meeting (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08.12.2022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Make a comparison between Kali Linux tools and Atomic Red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Select one to use at the end of the project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DC193A-F52F-406B-1CDB-9FE041E381AB}"/>
              </a:ext>
            </a:extLst>
          </p:cNvPr>
          <p:cNvSpPr txBox="1"/>
          <p:nvPr/>
        </p:nvSpPr>
        <p:spPr>
          <a:xfrm>
            <a:off x="4229582" y="5039716"/>
            <a:ext cx="50253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Week 9 Meeting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15.12.2022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No update</a:t>
            </a:r>
            <a:endParaRPr lang="en-DE" sz="12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08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692207" y="738461"/>
            <a:ext cx="8091487" cy="468313"/>
          </a:xfrm>
        </p:spPr>
        <p:txBody>
          <a:bodyPr/>
          <a:lstStyle/>
          <a:p>
            <a:pPr marL="0" indent="0"/>
            <a:r>
              <a:rPr lang="de-DE" sz="32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Previous</a:t>
            </a:r>
            <a:r>
              <a:rPr lang="de-DE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de-DE" sz="32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Weeks</a:t>
            </a:r>
            <a:r>
              <a:rPr lang="de-DE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Meeting Details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800C3C-CF48-9556-C16A-DDC205DD8EA3}"/>
              </a:ext>
            </a:extLst>
          </p:cNvPr>
          <p:cNvSpPr txBox="1"/>
          <p:nvPr/>
        </p:nvSpPr>
        <p:spPr>
          <a:xfrm>
            <a:off x="426506" y="1212429"/>
            <a:ext cx="4276860" cy="3761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Week 10 Meeting (</a:t>
            </a:r>
            <a:r>
              <a:rPr lang="en-US" sz="1200" b="1" dirty="0">
                <a:solidFill>
                  <a:srgbClr val="FF0000"/>
                </a:solidFill>
              </a:rPr>
              <a:t>21.12.2022)</a:t>
            </a:r>
            <a:endParaRPr lang="de-DE" sz="1200" b="1" dirty="0"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000" dirty="0"/>
              <a:t>Research: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000" dirty="0"/>
              <a:t>Is there a map between MITRE ID to CVE list?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000" dirty="0"/>
              <a:t>In Kali Linux, is there any tool or settings to map CVE or MITRE ID?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000" dirty="0"/>
              <a:t>Create an extended comparison between Atomic and Kali in MS Excel (Not done yet)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000" dirty="0"/>
              <a:t>Create a list for Docker, and Kubernetes attacks: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000" dirty="0"/>
              <a:t>How to attack the docker container? Which version?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000" dirty="0"/>
              <a:t>What are the tools? (If required any)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000" dirty="0"/>
              <a:t>What are the known vulnerabilities? (CVE, MITRE)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000" dirty="0"/>
              <a:t>Create a list for Ubuntu: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000" dirty="0"/>
              <a:t>Which Ubuntu version?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000" dirty="0"/>
              <a:t>How to attack Ubuntu? 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000" dirty="0"/>
              <a:t>What are the tools? (If required any)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000" dirty="0"/>
              <a:t>What are the known vulnerabilities? (CVE, MITRE)</a:t>
            </a:r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801B46-C24D-E65A-56A7-89BAE0D30E29}"/>
              </a:ext>
            </a:extLst>
          </p:cNvPr>
          <p:cNvSpPr txBox="1"/>
          <p:nvPr/>
        </p:nvSpPr>
        <p:spPr>
          <a:xfrm>
            <a:off x="4810599" y="1429352"/>
            <a:ext cx="3906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DE" sz="16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44DDC-9683-C733-6144-B3459F20C49F}"/>
              </a:ext>
            </a:extLst>
          </p:cNvPr>
          <p:cNvSpPr txBox="1"/>
          <p:nvPr/>
        </p:nvSpPr>
        <p:spPr>
          <a:xfrm>
            <a:off x="5011271" y="3614565"/>
            <a:ext cx="370622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6660F-6479-8FA9-EEDA-1E55B43EC265}"/>
              </a:ext>
            </a:extLst>
          </p:cNvPr>
          <p:cNvSpPr txBox="1"/>
          <p:nvPr/>
        </p:nvSpPr>
        <p:spPr>
          <a:xfrm>
            <a:off x="692207" y="4018189"/>
            <a:ext cx="322418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Week 11 Meeting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(11.01.2023)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Research more about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Vulmap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Which type of attack can it do?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000" dirty="0"/>
              <a:t>Install it in Kali Linux and have practical experience with it.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Do the </a:t>
            </a:r>
            <a:r>
              <a:rPr lang="en-US" sz="1000" dirty="0"/>
              <a:t>lab of Docker from </a:t>
            </a:r>
            <a:r>
              <a:rPr lang="en-US" sz="1000" dirty="0" err="1"/>
              <a:t>Devnet</a:t>
            </a:r>
            <a:r>
              <a:rPr lang="en-US" sz="100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it is installed</a:t>
            </a:r>
            <a:r>
              <a:rPr lang="en-US" sz="1000" dirty="0"/>
              <a:t>, then try some attacks with kali and atomic by mapping to CVE/MITRE. Use the list from the previous page list. 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(Partially done!)</a:t>
            </a:r>
            <a:r>
              <a:rPr lang="en-US" sz="1000" dirty="0"/>
              <a:t>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DE" sz="20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46ABA1-6488-1D6C-393C-F3D5EC54E2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879"/>
          <a:stretch/>
        </p:blipFill>
        <p:spPr>
          <a:xfrm>
            <a:off x="4572000" y="1097063"/>
            <a:ext cx="3975042" cy="2060687"/>
          </a:xfrm>
          <a:prstGeom prst="rect">
            <a:avLst/>
          </a:prstGeom>
        </p:spPr>
      </p:pic>
      <p:pic>
        <p:nvPicPr>
          <p:cNvPr id="7" name="Grafik 7">
            <a:extLst>
              <a:ext uri="{FF2B5EF4-FFF2-40B4-BE49-F238E27FC236}">
                <a16:creationId xmlns:a16="http://schemas.microsoft.com/office/drawing/2014/main" id="{8A116B19-D9F1-4D93-338B-CD27EDCF8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105" y="6119539"/>
            <a:ext cx="943389" cy="48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8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903289" y="520701"/>
            <a:ext cx="8099235" cy="72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Aft>
                <a:spcPts val="600"/>
              </a:spcAft>
            </a:pPr>
            <a:r>
              <a:rPr lang="de-DE" sz="3000" b="1" kern="1200">
                <a:latin typeface="Arial"/>
                <a:ea typeface="+mj-ea"/>
                <a:cs typeface="+mj-cs"/>
              </a:rPr>
              <a:t>Week 13 Meeting (25.01.2023)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D29321-5848-C3A0-08F8-7D56E98ACB37}"/>
              </a:ext>
            </a:extLst>
          </p:cNvPr>
          <p:cNvSpPr txBox="1"/>
          <p:nvPr/>
        </p:nvSpPr>
        <p:spPr bwMode="auto">
          <a:xfrm>
            <a:off x="904501" y="1340768"/>
            <a:ext cx="8098022" cy="68836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defTabSz="455613">
              <a:lnSpc>
                <a:spcPts val="2200"/>
              </a:lnSpc>
              <a:spcAft>
                <a:spcPts val="600"/>
              </a:spcAft>
            </a:pPr>
            <a:r>
              <a:rPr lang="de-DE" sz="2000" kern="1200" dirty="0">
                <a:latin typeface="Arial"/>
                <a:ea typeface="+mn-ea"/>
                <a:cs typeface="+mn-cs"/>
              </a:rPr>
              <a:t>Problem </a:t>
            </a:r>
            <a:r>
              <a:rPr lang="de-DE" sz="2000" kern="1200" dirty="0" err="1">
                <a:latin typeface="Arial"/>
                <a:ea typeface="+mn-ea"/>
                <a:cs typeface="+mn-cs"/>
              </a:rPr>
              <a:t>with</a:t>
            </a:r>
            <a:r>
              <a:rPr lang="de-DE" sz="2000" kern="1200" dirty="0">
                <a:latin typeface="Arial"/>
                <a:ea typeface="+mn-ea"/>
                <a:cs typeface="+mn-cs"/>
              </a:rPr>
              <a:t> </a:t>
            </a:r>
            <a:r>
              <a:rPr lang="de-DE" sz="2000" kern="1200" dirty="0" err="1">
                <a:latin typeface="Arial"/>
                <a:ea typeface="+mn-ea"/>
                <a:cs typeface="+mn-cs"/>
              </a:rPr>
              <a:t>understanding</a:t>
            </a:r>
            <a:r>
              <a:rPr lang="de-DE" sz="2000" kern="1200" dirty="0">
                <a:latin typeface="Arial"/>
                <a:ea typeface="+mn-ea"/>
                <a:cs typeface="+mn-cs"/>
              </a:rPr>
              <a:t> </a:t>
            </a:r>
            <a:r>
              <a:rPr lang="de-DE" sz="2000" kern="1200" dirty="0" err="1">
                <a:latin typeface="Arial"/>
                <a:ea typeface="+mn-ea"/>
                <a:cs typeface="+mn-cs"/>
              </a:rPr>
              <a:t>the</a:t>
            </a:r>
            <a:r>
              <a:rPr lang="de-DE" sz="2000" kern="1200" dirty="0">
                <a:latin typeface="Arial"/>
                <a:ea typeface="+mn-ea"/>
                <a:cs typeface="+mn-cs"/>
              </a:rPr>
              <a:t> </a:t>
            </a:r>
            <a:r>
              <a:rPr lang="de-DE" sz="2000" kern="1200" dirty="0" err="1">
                <a:latin typeface="Arial"/>
                <a:ea typeface="+mn-ea"/>
                <a:cs typeface="+mn-cs"/>
              </a:rPr>
              <a:t>attack</a:t>
            </a:r>
            <a:r>
              <a:rPr lang="de-DE" sz="2000" kern="1200" dirty="0">
                <a:latin typeface="Arial"/>
                <a:ea typeface="+mn-ea"/>
                <a:cs typeface="+mn-cs"/>
              </a:rPr>
              <a:t> </a:t>
            </a:r>
            <a:r>
              <a:rPr lang="de-DE" sz="2000" kern="1200" dirty="0" err="1">
                <a:latin typeface="Arial"/>
                <a:ea typeface="+mn-ea"/>
                <a:cs typeface="+mn-cs"/>
              </a:rPr>
              <a:t>result</a:t>
            </a:r>
            <a:r>
              <a:rPr lang="de-DE" sz="2000" kern="1200" dirty="0">
                <a:latin typeface="Arial"/>
                <a:ea typeface="+mn-ea"/>
                <a:cs typeface="+mn-cs"/>
              </a:rPr>
              <a:t> </a:t>
            </a:r>
            <a:r>
              <a:rPr lang="de-DE" sz="2000" kern="1200" dirty="0" err="1">
                <a:latin typeface="Arial"/>
                <a:ea typeface="+mn-ea"/>
                <a:cs typeface="+mn-cs"/>
              </a:rPr>
              <a:t>of</a:t>
            </a:r>
            <a:r>
              <a:rPr lang="de-DE" sz="2000" kern="1200" dirty="0">
                <a:latin typeface="Arial"/>
                <a:ea typeface="+mn-ea"/>
                <a:cs typeface="+mn-cs"/>
              </a:rPr>
              <a:t> </a:t>
            </a:r>
            <a:r>
              <a:rPr lang="de-DE" sz="2000" kern="1200" dirty="0" err="1">
                <a:latin typeface="Arial"/>
                <a:ea typeface="+mn-ea"/>
                <a:cs typeface="+mn-cs"/>
              </a:rPr>
              <a:t>the</a:t>
            </a:r>
            <a:r>
              <a:rPr lang="de-DE" sz="2000" kern="1200" dirty="0">
                <a:latin typeface="Arial"/>
                <a:ea typeface="+mn-ea"/>
                <a:cs typeface="+mn-cs"/>
              </a:rPr>
              <a:t> Operating System. So, </a:t>
            </a:r>
            <a:r>
              <a:rPr lang="de-DE" sz="2000" kern="1200" dirty="0" err="1">
                <a:latin typeface="Arial"/>
                <a:ea typeface="+mn-ea"/>
                <a:cs typeface="+mn-cs"/>
              </a:rPr>
              <a:t>no</a:t>
            </a:r>
            <a:r>
              <a:rPr lang="de-DE" sz="2000" kern="1200" dirty="0">
                <a:latin typeface="Arial"/>
                <a:ea typeface="+mn-ea"/>
                <a:cs typeface="+mn-cs"/>
              </a:rPr>
              <a:t> </a:t>
            </a:r>
            <a:r>
              <a:rPr lang="de-DE" sz="2000" kern="1200" dirty="0" err="1">
                <a:latin typeface="Arial"/>
                <a:ea typeface="+mn-ea"/>
                <a:cs typeface="+mn-cs"/>
              </a:rPr>
              <a:t>special</a:t>
            </a:r>
            <a:r>
              <a:rPr lang="de-DE" sz="2000" kern="1200" dirty="0">
                <a:latin typeface="Arial"/>
                <a:ea typeface="+mn-ea"/>
                <a:cs typeface="+mn-cs"/>
              </a:rPr>
              <a:t> update </a:t>
            </a:r>
            <a:r>
              <a:rPr lang="de-DE" sz="2000" kern="1200" dirty="0" err="1">
                <a:latin typeface="Arial"/>
                <a:ea typeface="+mn-ea"/>
                <a:cs typeface="+mn-cs"/>
              </a:rPr>
              <a:t>this</a:t>
            </a:r>
            <a:r>
              <a:rPr lang="de-DE" sz="2000" kern="1200" dirty="0">
                <a:latin typeface="Arial"/>
                <a:ea typeface="+mn-ea"/>
                <a:cs typeface="+mn-cs"/>
              </a:rPr>
              <a:t> </a:t>
            </a:r>
            <a:r>
              <a:rPr lang="de-DE" sz="2000" kern="1200" dirty="0" err="1">
                <a:latin typeface="Arial"/>
                <a:ea typeface="+mn-ea"/>
                <a:cs typeface="+mn-cs"/>
              </a:rPr>
              <a:t>week</a:t>
            </a:r>
            <a:r>
              <a:rPr lang="de-DE" sz="2000" kern="1200" dirty="0">
                <a:latin typeface="Arial"/>
                <a:ea typeface="+mn-ea"/>
                <a:cs typeface="+mn-c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33896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DEA7075-4869-3300-0262-217BF3709645}"/>
              </a:ext>
            </a:extLst>
          </p:cNvPr>
          <p:cNvSpPr txBox="1"/>
          <p:nvPr/>
        </p:nvSpPr>
        <p:spPr bwMode="auto">
          <a:xfrm>
            <a:off x="903291" y="520701"/>
            <a:ext cx="8101012" cy="71248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defTabSz="455613">
              <a:lnSpc>
                <a:spcPts val="3000"/>
              </a:lnSpc>
              <a:spcAft>
                <a:spcPts val="600"/>
              </a:spcAft>
            </a:pPr>
            <a:r>
              <a:rPr lang="de-DE" sz="3000" b="1" kern="1200" baseline="0">
                <a:latin typeface="Arial"/>
                <a:ea typeface="+mj-ea"/>
                <a:cs typeface="+mj-cs"/>
              </a:rPr>
              <a:t>Meeting Discussion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9FA58C-7FE8-E8AA-99AE-45C0851B5C4A}"/>
              </a:ext>
            </a:extLst>
          </p:cNvPr>
          <p:cNvSpPr txBox="1"/>
          <p:nvPr/>
        </p:nvSpPr>
        <p:spPr bwMode="auto">
          <a:xfrm>
            <a:off x="904878" y="1357313"/>
            <a:ext cx="8099823" cy="43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 defTabSz="455613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2000" b="1" dirty="0" err="1">
                <a:cs typeface="+mn-cs"/>
              </a:rPr>
              <a:t>Don’t</a:t>
            </a:r>
            <a:r>
              <a:rPr lang="de-DE" sz="2000" b="1" dirty="0">
                <a:cs typeface="+mn-cs"/>
              </a:rPr>
              <a:t> </a:t>
            </a:r>
            <a:r>
              <a:rPr lang="de-DE" sz="2000" b="1" dirty="0" err="1">
                <a:cs typeface="+mn-cs"/>
              </a:rPr>
              <a:t>use</a:t>
            </a:r>
            <a:r>
              <a:rPr lang="de-DE" sz="2000" b="1" dirty="0">
                <a:cs typeface="+mn-cs"/>
              </a:rPr>
              <a:t> </a:t>
            </a:r>
            <a:r>
              <a:rPr lang="de-DE" sz="2000" b="1" dirty="0" err="1">
                <a:cs typeface="+mn-cs"/>
              </a:rPr>
              <a:t>DevNet</a:t>
            </a:r>
            <a:r>
              <a:rPr lang="de-DE" sz="2000" b="1" dirty="0">
                <a:cs typeface="+mn-cs"/>
              </a:rPr>
              <a:t> VM</a:t>
            </a:r>
            <a:r>
              <a:rPr lang="de-DE" sz="2000" dirty="0">
                <a:cs typeface="+mn-cs"/>
              </a:rPr>
              <a:t>, </a:t>
            </a:r>
            <a:r>
              <a:rPr lang="de-DE" sz="2000" dirty="0" err="1">
                <a:cs typeface="+mn-cs"/>
              </a:rPr>
              <a:t>instead</a:t>
            </a:r>
            <a:r>
              <a:rPr lang="de-DE" sz="2000" dirty="0">
                <a:cs typeface="+mn-cs"/>
              </a:rPr>
              <a:t> </a:t>
            </a:r>
            <a:r>
              <a:rPr lang="de-DE" sz="2000" dirty="0" err="1">
                <a:cs typeface="+mn-cs"/>
              </a:rPr>
              <a:t>create</a:t>
            </a:r>
            <a:r>
              <a:rPr lang="de-DE" sz="2000" dirty="0">
                <a:cs typeface="+mn-cs"/>
              </a:rPr>
              <a:t> </a:t>
            </a:r>
            <a:r>
              <a:rPr lang="de-DE" sz="2000" dirty="0" err="1">
                <a:cs typeface="+mn-cs"/>
              </a:rPr>
              <a:t>another</a:t>
            </a:r>
            <a:r>
              <a:rPr lang="de-DE" sz="2000" dirty="0">
                <a:cs typeface="+mn-cs"/>
              </a:rPr>
              <a:t> VM </a:t>
            </a:r>
            <a:r>
              <a:rPr lang="de-DE" sz="2000" dirty="0" err="1">
                <a:cs typeface="+mn-cs"/>
              </a:rPr>
              <a:t>with</a:t>
            </a:r>
            <a:r>
              <a:rPr lang="de-DE" sz="2000" dirty="0">
                <a:cs typeface="+mn-cs"/>
              </a:rPr>
              <a:t> Ubuntu 20.04. </a:t>
            </a:r>
          </a:p>
          <a:p>
            <a:pPr marL="342900" indent="-342900" defTabSz="455613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2000" dirty="0">
                <a:cs typeface="+mn-cs"/>
              </a:rPr>
              <a:t>Need </a:t>
            </a:r>
            <a:r>
              <a:rPr lang="de-DE" sz="2000" dirty="0" err="1">
                <a:cs typeface="+mn-cs"/>
              </a:rPr>
              <a:t>to</a:t>
            </a:r>
            <a:r>
              <a:rPr lang="de-DE" sz="2000" dirty="0">
                <a:cs typeface="+mn-cs"/>
              </a:rPr>
              <a:t> </a:t>
            </a:r>
            <a:r>
              <a:rPr lang="de-DE" sz="2000" dirty="0" err="1">
                <a:cs typeface="+mn-cs"/>
              </a:rPr>
              <a:t>learn</a:t>
            </a:r>
            <a:r>
              <a:rPr lang="de-DE" sz="2000" dirty="0">
                <a:cs typeface="+mn-cs"/>
              </a:rPr>
              <a:t> </a:t>
            </a:r>
            <a:r>
              <a:rPr lang="de-DE" sz="2000" b="1" dirty="0" err="1">
                <a:cs typeface="+mn-cs"/>
              </a:rPr>
              <a:t>Kubernetes</a:t>
            </a:r>
            <a:r>
              <a:rPr lang="de-DE" sz="2000" dirty="0">
                <a:cs typeface="+mn-cs"/>
              </a:rPr>
              <a:t> and </a:t>
            </a:r>
            <a:r>
              <a:rPr lang="de-DE" sz="2000" dirty="0" err="1">
                <a:cs typeface="+mn-cs"/>
              </a:rPr>
              <a:t>its</a:t>
            </a:r>
            <a:r>
              <a:rPr lang="de-DE" sz="2000" dirty="0">
                <a:cs typeface="+mn-cs"/>
              </a:rPr>
              <a:t> </a:t>
            </a:r>
            <a:r>
              <a:rPr lang="de-DE" sz="2000" dirty="0" err="1">
                <a:cs typeface="+mn-cs"/>
              </a:rPr>
              <a:t>process</a:t>
            </a:r>
            <a:r>
              <a:rPr lang="de-DE" sz="2000" dirty="0">
                <a:cs typeface="+mn-cs"/>
              </a:rPr>
              <a:t> </a:t>
            </a:r>
            <a:r>
              <a:rPr lang="de-DE" sz="2000" dirty="0" err="1">
                <a:cs typeface="+mn-cs"/>
              </a:rPr>
              <a:t>because</a:t>
            </a:r>
            <a:r>
              <a:rPr lang="de-DE" sz="2000" dirty="0">
                <a:cs typeface="+mn-cs"/>
              </a:rPr>
              <a:t> </a:t>
            </a:r>
            <a:r>
              <a:rPr lang="de-DE" sz="2000" dirty="0" err="1">
                <a:cs typeface="+mn-cs"/>
              </a:rPr>
              <a:t>now</a:t>
            </a:r>
            <a:r>
              <a:rPr lang="de-DE" sz="2000" dirty="0">
                <a:cs typeface="+mn-cs"/>
              </a:rPr>
              <a:t> </a:t>
            </a:r>
            <a:r>
              <a:rPr lang="de-DE" sz="2000" dirty="0" err="1">
                <a:cs typeface="+mn-cs"/>
              </a:rPr>
              <a:t>need</a:t>
            </a:r>
            <a:r>
              <a:rPr lang="de-DE" sz="2000" dirty="0">
                <a:cs typeface="+mn-cs"/>
              </a:rPr>
              <a:t> </a:t>
            </a:r>
            <a:r>
              <a:rPr lang="de-DE" sz="2000" dirty="0" err="1">
                <a:cs typeface="+mn-cs"/>
              </a:rPr>
              <a:t>to</a:t>
            </a:r>
            <a:r>
              <a:rPr lang="de-DE" sz="2000" dirty="0">
                <a:cs typeface="+mn-cs"/>
              </a:rPr>
              <a:t> </a:t>
            </a:r>
            <a:r>
              <a:rPr lang="de-DE" sz="2000" dirty="0" err="1">
                <a:cs typeface="+mn-cs"/>
              </a:rPr>
              <a:t>focus</a:t>
            </a:r>
            <a:r>
              <a:rPr lang="de-DE" sz="2000" dirty="0">
                <a:cs typeface="+mn-cs"/>
              </a:rPr>
              <a:t> on </a:t>
            </a:r>
            <a:r>
              <a:rPr lang="de-DE" sz="2000" dirty="0" err="1">
                <a:cs typeface="+mn-cs"/>
              </a:rPr>
              <a:t>the</a:t>
            </a:r>
            <a:r>
              <a:rPr lang="de-DE" sz="2000" dirty="0">
                <a:cs typeface="+mn-cs"/>
              </a:rPr>
              <a:t> </a:t>
            </a:r>
            <a:r>
              <a:rPr lang="de-DE" sz="2000" dirty="0" err="1">
                <a:cs typeface="+mn-cs"/>
              </a:rPr>
              <a:t>containerized</a:t>
            </a:r>
            <a:r>
              <a:rPr lang="de-DE" sz="2000" dirty="0">
                <a:cs typeface="+mn-cs"/>
              </a:rPr>
              <a:t> </a:t>
            </a:r>
            <a:r>
              <a:rPr lang="de-DE" sz="2000" dirty="0" err="1">
                <a:cs typeface="+mn-cs"/>
              </a:rPr>
              <a:t>application</a:t>
            </a:r>
            <a:r>
              <a:rPr lang="de-DE" sz="2000" dirty="0">
                <a:cs typeface="+mn-cs"/>
              </a:rPr>
              <a:t> </a:t>
            </a:r>
            <a:r>
              <a:rPr lang="de-DE" sz="2000" dirty="0" err="1">
                <a:cs typeface="+mn-cs"/>
              </a:rPr>
              <a:t>instead</a:t>
            </a:r>
            <a:r>
              <a:rPr lang="de-DE" sz="2000" dirty="0">
                <a:cs typeface="+mn-cs"/>
              </a:rPr>
              <a:t> </a:t>
            </a:r>
            <a:r>
              <a:rPr lang="de-DE" sz="2000" dirty="0" err="1">
                <a:cs typeface="+mn-cs"/>
              </a:rPr>
              <a:t>of</a:t>
            </a:r>
            <a:r>
              <a:rPr lang="de-DE" sz="2000" dirty="0">
                <a:cs typeface="+mn-cs"/>
              </a:rPr>
              <a:t> OS.</a:t>
            </a:r>
          </a:p>
          <a:p>
            <a:pPr marL="800100" lvl="1" indent="-342900" defTabSz="455613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de-DE" sz="2000" dirty="0">
                <a:cs typeface="+mn-cs"/>
              </a:rPr>
              <a:t>Dive </a:t>
            </a:r>
            <a:r>
              <a:rPr lang="de-DE" sz="2000" dirty="0" err="1">
                <a:cs typeface="+mn-cs"/>
              </a:rPr>
              <a:t>deep</a:t>
            </a:r>
            <a:r>
              <a:rPr lang="de-DE" sz="2000" dirty="0">
                <a:cs typeface="+mn-cs"/>
              </a:rPr>
              <a:t> </a:t>
            </a:r>
            <a:r>
              <a:rPr lang="de-DE" sz="2000" dirty="0" err="1">
                <a:cs typeface="+mn-cs"/>
              </a:rPr>
              <a:t>into</a:t>
            </a:r>
            <a:r>
              <a:rPr lang="de-DE" sz="2000" dirty="0">
                <a:cs typeface="+mn-cs"/>
              </a:rPr>
              <a:t> </a:t>
            </a:r>
            <a:r>
              <a:rPr lang="de-DE" sz="2000" dirty="0" err="1">
                <a:cs typeface="+mn-cs"/>
              </a:rPr>
              <a:t>Kubernetes</a:t>
            </a:r>
            <a:r>
              <a:rPr lang="de-DE" sz="2000" dirty="0">
                <a:cs typeface="+mn-cs"/>
              </a:rPr>
              <a:t> (</a:t>
            </a:r>
            <a:r>
              <a:rPr lang="de-DE" sz="2000" dirty="0" err="1">
                <a:cs typeface="+mn-cs"/>
              </a:rPr>
              <a:t>Install</a:t>
            </a:r>
            <a:r>
              <a:rPr lang="de-DE" sz="2000" dirty="0">
                <a:cs typeface="+mn-cs"/>
              </a:rPr>
              <a:t> </a:t>
            </a:r>
            <a:r>
              <a:rPr lang="de-DE" sz="2000" dirty="0" err="1">
                <a:cs typeface="+mn-cs"/>
              </a:rPr>
              <a:t>your</a:t>
            </a:r>
            <a:r>
              <a:rPr lang="de-DE" sz="2000" dirty="0">
                <a:cs typeface="+mn-cs"/>
              </a:rPr>
              <a:t> own </a:t>
            </a:r>
            <a:r>
              <a:rPr lang="de-DE" sz="2000" dirty="0" err="1">
                <a:cs typeface="+mn-cs"/>
              </a:rPr>
              <a:t>Kubernetes</a:t>
            </a:r>
            <a:r>
              <a:rPr lang="de-DE" sz="2000" dirty="0">
                <a:cs typeface="+mn-cs"/>
              </a:rPr>
              <a:t> </a:t>
            </a:r>
            <a:r>
              <a:rPr lang="de-DE" sz="2000" dirty="0" err="1">
                <a:cs typeface="+mn-cs"/>
              </a:rPr>
              <a:t>environment</a:t>
            </a:r>
            <a:r>
              <a:rPr lang="de-DE" sz="2000" dirty="0">
                <a:cs typeface="+mn-cs"/>
              </a:rPr>
              <a:t>)</a:t>
            </a:r>
          </a:p>
          <a:p>
            <a:pPr marL="800100" lvl="1" indent="-342900" defTabSz="455613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de-DE" sz="2000" dirty="0">
                <a:cs typeface="+mn-cs"/>
              </a:rPr>
              <a:t>Try </a:t>
            </a:r>
            <a:r>
              <a:rPr lang="de-DE" sz="2000" dirty="0" err="1">
                <a:cs typeface="+mn-cs"/>
              </a:rPr>
              <a:t>to</a:t>
            </a:r>
            <a:r>
              <a:rPr lang="de-DE" sz="2000" dirty="0">
                <a:cs typeface="+mn-cs"/>
              </a:rPr>
              <a:t> find </a:t>
            </a:r>
            <a:r>
              <a:rPr lang="de-DE" sz="2000" dirty="0" err="1">
                <a:cs typeface="+mn-cs"/>
              </a:rPr>
              <a:t>vulnerabilities</a:t>
            </a:r>
            <a:r>
              <a:rPr lang="de-DE" sz="2000" dirty="0">
                <a:cs typeface="+mn-cs"/>
              </a:rPr>
              <a:t> in </a:t>
            </a:r>
            <a:r>
              <a:rPr lang="de-DE" sz="2000" dirty="0" err="1">
                <a:cs typeface="+mn-cs"/>
              </a:rPr>
              <a:t>Kubernetes</a:t>
            </a:r>
            <a:r>
              <a:rPr lang="de-DE" sz="2000" dirty="0">
                <a:cs typeface="+mn-cs"/>
              </a:rPr>
              <a:t> (See CVE </a:t>
            </a:r>
            <a:r>
              <a:rPr lang="de-DE" sz="2000" dirty="0" err="1">
                <a:cs typeface="+mn-cs"/>
              </a:rPr>
              <a:t>list</a:t>
            </a:r>
            <a:r>
              <a:rPr lang="de-DE" sz="2000" dirty="0">
                <a:cs typeface="+mn-cs"/>
              </a:rPr>
              <a:t>)</a:t>
            </a:r>
          </a:p>
          <a:p>
            <a:pPr marL="800100" lvl="1" indent="-342900" defTabSz="455613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de-DE" sz="2000" dirty="0" err="1">
                <a:cs typeface="+mn-cs"/>
              </a:rPr>
              <a:t>For</a:t>
            </a:r>
            <a:r>
              <a:rPr lang="de-DE" sz="2000" dirty="0">
                <a:cs typeface="+mn-cs"/>
              </a:rPr>
              <a:t> </a:t>
            </a:r>
            <a:r>
              <a:rPr lang="de-DE" sz="2000" dirty="0" err="1">
                <a:cs typeface="+mn-cs"/>
              </a:rPr>
              <a:t>mapping</a:t>
            </a:r>
            <a:r>
              <a:rPr lang="de-DE" sz="2000" dirty="0">
                <a:cs typeface="+mn-cs"/>
              </a:rPr>
              <a:t> CVE </a:t>
            </a:r>
            <a:r>
              <a:rPr lang="de-DE" sz="2000" dirty="0" err="1">
                <a:cs typeface="+mn-cs"/>
              </a:rPr>
              <a:t>to</a:t>
            </a:r>
            <a:r>
              <a:rPr lang="de-DE" sz="2000" dirty="0">
                <a:cs typeface="+mn-cs"/>
              </a:rPr>
              <a:t> MITRE, </a:t>
            </a:r>
            <a:r>
              <a:rPr lang="de-DE" sz="2000" dirty="0" err="1">
                <a:cs typeface="+mn-cs"/>
              </a:rPr>
              <a:t>need</a:t>
            </a:r>
            <a:r>
              <a:rPr lang="de-DE" sz="2000" dirty="0">
                <a:cs typeface="+mn-cs"/>
              </a:rPr>
              <a:t> </a:t>
            </a:r>
            <a:r>
              <a:rPr lang="de-DE" sz="2000" dirty="0" err="1">
                <a:cs typeface="+mn-cs"/>
              </a:rPr>
              <a:t>to</a:t>
            </a:r>
            <a:r>
              <a:rPr lang="de-DE" sz="2000" dirty="0">
                <a:cs typeface="+mn-cs"/>
              </a:rPr>
              <a:t> </a:t>
            </a:r>
            <a:r>
              <a:rPr lang="de-DE" sz="2000" dirty="0" err="1">
                <a:cs typeface="+mn-cs"/>
              </a:rPr>
              <a:t>learn</a:t>
            </a:r>
            <a:r>
              <a:rPr lang="de-DE" sz="2000" dirty="0">
                <a:cs typeface="+mn-cs"/>
              </a:rPr>
              <a:t> </a:t>
            </a:r>
            <a:r>
              <a:rPr lang="de-DE" sz="2000" dirty="0" err="1">
                <a:cs typeface="+mn-cs"/>
              </a:rPr>
              <a:t>every</a:t>
            </a:r>
            <a:r>
              <a:rPr lang="de-DE" sz="2000" dirty="0">
                <a:cs typeface="+mn-cs"/>
              </a:rPr>
              <a:t> </a:t>
            </a:r>
            <a:r>
              <a:rPr lang="de-DE" sz="2000" dirty="0" err="1">
                <a:cs typeface="+mn-cs"/>
              </a:rPr>
              <a:t>detail</a:t>
            </a:r>
            <a:r>
              <a:rPr lang="de-DE" sz="2000" dirty="0">
                <a:cs typeface="+mn-cs"/>
              </a:rPr>
              <a:t> </a:t>
            </a:r>
            <a:r>
              <a:rPr lang="de-DE" sz="2000" dirty="0" err="1">
                <a:cs typeface="+mn-cs"/>
              </a:rPr>
              <a:t>of</a:t>
            </a:r>
            <a:r>
              <a:rPr lang="de-DE" sz="2000" dirty="0">
                <a:cs typeface="+mn-cs"/>
              </a:rPr>
              <a:t> </a:t>
            </a:r>
            <a:r>
              <a:rPr lang="de-DE" sz="2000" dirty="0" err="1">
                <a:cs typeface="+mn-cs"/>
              </a:rPr>
              <a:t>the</a:t>
            </a:r>
            <a:r>
              <a:rPr lang="de-DE" sz="2000" dirty="0">
                <a:cs typeface="+mn-cs"/>
              </a:rPr>
              <a:t> </a:t>
            </a:r>
            <a:r>
              <a:rPr lang="de-DE" sz="2000" dirty="0" err="1">
                <a:cs typeface="+mn-cs"/>
              </a:rPr>
              <a:t>configuration</a:t>
            </a:r>
            <a:r>
              <a:rPr lang="de-DE" sz="2000" dirty="0">
                <a:cs typeface="+mn-cs"/>
              </a:rPr>
              <a:t> </a:t>
            </a:r>
            <a:r>
              <a:rPr lang="de-DE" sz="2000" dirty="0" err="1">
                <a:cs typeface="+mn-cs"/>
              </a:rPr>
              <a:t>of</a:t>
            </a:r>
            <a:r>
              <a:rPr lang="de-DE" sz="2000" dirty="0">
                <a:cs typeface="+mn-cs"/>
              </a:rPr>
              <a:t> </a:t>
            </a:r>
            <a:r>
              <a:rPr lang="de-DE" sz="2000" dirty="0" err="1">
                <a:cs typeface="+mn-cs"/>
              </a:rPr>
              <a:t>Kubernetes</a:t>
            </a:r>
            <a:r>
              <a:rPr lang="de-DE" sz="2000" dirty="0">
                <a:cs typeface="+mn-cs"/>
              </a:rPr>
              <a:t> so </a:t>
            </a:r>
            <a:r>
              <a:rPr lang="de-DE" sz="2000" dirty="0" err="1">
                <a:cs typeface="+mn-cs"/>
              </a:rPr>
              <a:t>that</a:t>
            </a:r>
            <a:r>
              <a:rPr lang="de-DE" sz="2000" dirty="0">
                <a:cs typeface="+mn-cs"/>
              </a:rPr>
              <a:t> </a:t>
            </a:r>
            <a:r>
              <a:rPr lang="de-DE" sz="2000" dirty="0" err="1">
                <a:cs typeface="+mn-cs"/>
              </a:rPr>
              <a:t>the</a:t>
            </a:r>
            <a:r>
              <a:rPr lang="de-DE" sz="2000" dirty="0">
                <a:cs typeface="+mn-cs"/>
              </a:rPr>
              <a:t> </a:t>
            </a:r>
            <a:r>
              <a:rPr lang="de-DE" sz="2000" dirty="0" err="1">
                <a:cs typeface="+mn-cs"/>
              </a:rPr>
              <a:t>attack</a:t>
            </a:r>
            <a:r>
              <a:rPr lang="de-DE" sz="2000" dirty="0">
                <a:cs typeface="+mn-cs"/>
              </a:rPr>
              <a:t> (outside </a:t>
            </a:r>
            <a:r>
              <a:rPr lang="de-DE" sz="2000" dirty="0" err="1">
                <a:cs typeface="+mn-cs"/>
              </a:rPr>
              <a:t>or</a:t>
            </a:r>
            <a:r>
              <a:rPr lang="de-DE" sz="2000" dirty="0">
                <a:cs typeface="+mn-cs"/>
              </a:rPr>
              <a:t> </a:t>
            </a:r>
            <a:r>
              <a:rPr lang="de-DE" sz="2000" dirty="0" err="1">
                <a:cs typeface="+mn-cs"/>
              </a:rPr>
              <a:t>inside</a:t>
            </a:r>
            <a:r>
              <a:rPr lang="de-DE" sz="2000" dirty="0">
                <a:cs typeface="+mn-cs"/>
              </a:rPr>
              <a:t>) </a:t>
            </a:r>
            <a:r>
              <a:rPr lang="de-DE" sz="2000" dirty="0" err="1">
                <a:cs typeface="+mn-cs"/>
              </a:rPr>
              <a:t>result</a:t>
            </a:r>
            <a:r>
              <a:rPr lang="de-DE" sz="2000" dirty="0">
                <a:cs typeface="+mn-cs"/>
              </a:rPr>
              <a:t> </a:t>
            </a:r>
            <a:r>
              <a:rPr lang="de-DE" sz="2000" dirty="0" err="1">
                <a:cs typeface="+mn-cs"/>
              </a:rPr>
              <a:t>can</a:t>
            </a:r>
            <a:r>
              <a:rPr lang="de-DE" sz="2000" dirty="0">
                <a:cs typeface="+mn-cs"/>
              </a:rPr>
              <a:t> </a:t>
            </a:r>
            <a:r>
              <a:rPr lang="de-DE" sz="2000" dirty="0" err="1">
                <a:cs typeface="+mn-cs"/>
              </a:rPr>
              <a:t>be</a:t>
            </a:r>
            <a:r>
              <a:rPr lang="de-DE" sz="2000" dirty="0">
                <a:cs typeface="+mn-cs"/>
              </a:rPr>
              <a:t> </a:t>
            </a:r>
            <a:r>
              <a:rPr lang="de-DE" sz="2000" dirty="0" err="1">
                <a:cs typeface="+mn-cs"/>
              </a:rPr>
              <a:t>analyzed</a:t>
            </a:r>
            <a:r>
              <a:rPr lang="de-DE" sz="2000" dirty="0">
                <a:cs typeface="+mn-cs"/>
              </a:rPr>
              <a:t> </a:t>
            </a:r>
            <a:r>
              <a:rPr lang="de-DE" sz="2000" dirty="0" err="1">
                <a:cs typeface="+mn-cs"/>
              </a:rPr>
              <a:t>properly</a:t>
            </a:r>
            <a:r>
              <a:rPr lang="de-DE" sz="2000" dirty="0">
                <a:cs typeface="+mn-cs"/>
              </a:rPr>
              <a:t>.</a:t>
            </a:r>
          </a:p>
          <a:p>
            <a:pPr marL="342900" indent="-342900" defTabSz="455613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de-DE" sz="20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945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403413" y="512486"/>
            <a:ext cx="2796988" cy="72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Aft>
                <a:spcPts val="600"/>
              </a:spcAft>
            </a:pPr>
            <a:r>
              <a:rPr lang="de-DE" sz="3800" kern="1200" baseline="0" dirty="0">
                <a:latin typeface="Arial"/>
                <a:ea typeface="+mj-ea"/>
                <a:cs typeface="+mj-cs"/>
              </a:rPr>
              <a:t>Next </a:t>
            </a:r>
            <a:r>
              <a:rPr lang="de-DE" sz="3800" kern="1200" baseline="0" dirty="0" err="1">
                <a:latin typeface="Arial"/>
                <a:ea typeface="+mj-ea"/>
                <a:cs typeface="+mj-cs"/>
              </a:rPr>
              <a:t>Step</a:t>
            </a:r>
            <a:r>
              <a:rPr lang="de-DE" sz="3800" kern="1200" baseline="0" dirty="0">
                <a:latin typeface="Arial"/>
                <a:ea typeface="+mj-ea"/>
                <a:cs typeface="+mj-cs"/>
              </a:rPr>
              <a:t> </a:t>
            </a:r>
            <a:br>
              <a:rPr lang="de-DE" sz="1700" b="1" kern="1200" baseline="0" dirty="0">
                <a:latin typeface="Arial"/>
                <a:ea typeface="+mj-ea"/>
                <a:cs typeface="+mj-cs"/>
              </a:rPr>
            </a:br>
            <a:r>
              <a:rPr lang="de-DE" sz="1700" b="1" kern="1200" baseline="0" dirty="0">
                <a:latin typeface="Arial"/>
                <a:ea typeface="+mj-ea"/>
                <a:cs typeface="+mj-cs"/>
              </a:rPr>
              <a:t>           -- </a:t>
            </a:r>
            <a:r>
              <a:rPr lang="de-DE" b="1" kern="1200" baseline="0" dirty="0">
                <a:solidFill>
                  <a:srgbClr val="FF0000"/>
                </a:solidFill>
                <a:latin typeface="Arial"/>
                <a:ea typeface="+mj-ea"/>
                <a:cs typeface="+mj-cs"/>
              </a:rPr>
              <a:t>01.02.2023 (13:00)</a:t>
            </a:r>
          </a:p>
        </p:txBody>
      </p:sp>
      <p:graphicFrame>
        <p:nvGraphicFramePr>
          <p:cNvPr id="45" name="TextBox 5">
            <a:extLst>
              <a:ext uri="{FF2B5EF4-FFF2-40B4-BE49-F238E27FC236}">
                <a16:creationId xmlns:a16="http://schemas.microsoft.com/office/drawing/2014/main" id="{FA81CC6E-4051-7A2E-8CDD-82149F021D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1613245"/>
              </p:ext>
            </p:extLst>
          </p:nvPr>
        </p:nvGraphicFramePr>
        <p:xfrm>
          <a:off x="3450850" y="520702"/>
          <a:ext cx="5415244" cy="5234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970978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n ohne Erklärung_4_3_neu">
  <a:themeElements>
    <a:clrScheme name="TH Köln Spektrum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00CC00"/>
      </a:accent4>
      <a:accent5>
        <a:srgbClr val="FFFF00"/>
      </a:accent5>
      <a:accent6>
        <a:srgbClr val="259EFF"/>
      </a:accent6>
      <a:hlink>
        <a:srgbClr val="005294"/>
      </a:hlink>
      <a:folHlink>
        <a:srgbClr val="6783B4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 w="med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k_ln_pptvorlage_4_3_Feb2016a.potx" id="{2E17C5D0-5A53-4A41-8E9A-5AD082D9CF5E}" vid="{F37A1DB4-1E5D-46A5-BF19-4476CA236F2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masterfolien_ohne_erkl_rung_4_3_neu</Template>
  <TotalTime>0</TotalTime>
  <Words>652</Words>
  <Application>Microsoft Office PowerPoint</Application>
  <PresentationFormat>On-screen Show (4:3)</PresentationFormat>
  <Paragraphs>71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Symbol</vt:lpstr>
      <vt:lpstr>Wingdings</vt:lpstr>
      <vt:lpstr>Masterfolien ohne Erklärung_4_3_neu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Fachhochschule Köln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Masterfolien</dc:title>
  <dc:creator>Michelle Kubier (mkubier)</dc:creator>
  <cp:lastModifiedBy>Arnova Abdullah (aabdull1)</cp:lastModifiedBy>
  <cp:revision>110</cp:revision>
  <cp:lastPrinted>2018-03-07T15:14:31Z</cp:lastPrinted>
  <dcterms:created xsi:type="dcterms:W3CDTF">2016-10-18T12:05:04Z</dcterms:created>
  <dcterms:modified xsi:type="dcterms:W3CDTF">2023-01-26T19:37:07Z</dcterms:modified>
</cp:coreProperties>
</file>