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0" r:id="rId3"/>
    <p:sldId id="312" r:id="rId4"/>
    <p:sldId id="338" r:id="rId5"/>
    <p:sldId id="337" r:id="rId6"/>
    <p:sldId id="334" r:id="rId7"/>
    <p:sldId id="336" r:id="rId8"/>
    <p:sldId id="339" r:id="rId9"/>
    <p:sldId id="340" r:id="rId10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1905" userDrawn="1">
          <p15:clr>
            <a:srgbClr val="A4A3A4"/>
          </p15:clr>
        </p15:guide>
        <p15:guide id="3" pos="3901" userDrawn="1">
          <p15:clr>
            <a:srgbClr val="A4A3A4"/>
          </p15:clr>
        </p15:guide>
        <p15:guide id="4" orient="horz" pos="28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682" y="53"/>
      </p:cViewPr>
      <p:guideLst>
        <p:guide orient="horz" pos="1344"/>
        <p:guide pos="1905"/>
        <p:guide pos="3901"/>
        <p:guide orient="horz" pos="28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174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kubernetes.io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kubernetes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9A5FC-10D8-4FB0-AEB4-78D2AB0341F1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B732C-48C3-4F62-AB0B-5F9D2EBCC0FA}">
      <dgm:prSet/>
      <dgm:spPr/>
      <dgm:t>
        <a:bodyPr/>
        <a:lstStyle/>
        <a:p>
          <a:r>
            <a:rPr lang="de-DE" b="1" dirty="0"/>
            <a:t>2. </a:t>
          </a:r>
          <a:r>
            <a:rPr lang="de-DE" b="1" dirty="0" err="1"/>
            <a:t>Install</a:t>
          </a:r>
          <a:r>
            <a:rPr lang="de-DE" b="1" dirty="0"/>
            <a:t> </a:t>
          </a:r>
          <a:r>
            <a:rPr lang="de-DE" b="1" dirty="0" err="1"/>
            <a:t>Kubernetes</a:t>
          </a:r>
          <a:r>
            <a:rPr lang="de-DE" b="1" dirty="0"/>
            <a:t> in </a:t>
          </a:r>
          <a:r>
            <a:rPr lang="de-DE" b="1" dirty="0" err="1"/>
            <a:t>the</a:t>
          </a:r>
          <a:r>
            <a:rPr lang="de-DE" b="1" dirty="0"/>
            <a:t> </a:t>
          </a:r>
          <a:r>
            <a:rPr lang="de-DE" b="1" dirty="0" err="1"/>
            <a:t>newly</a:t>
          </a:r>
          <a:r>
            <a:rPr lang="de-DE" b="1" dirty="0"/>
            <a:t> </a:t>
          </a:r>
          <a:r>
            <a:rPr lang="de-DE" b="1" dirty="0" err="1"/>
            <a:t>installed</a:t>
          </a:r>
          <a:r>
            <a:rPr lang="de-DE" b="1" dirty="0"/>
            <a:t> VM</a:t>
          </a:r>
          <a:endParaRPr lang="en-US" b="1" dirty="0"/>
        </a:p>
      </dgm:t>
    </dgm:pt>
    <dgm:pt modelId="{CBA7C313-AA4D-4535-AF86-AFF49036BA46}" type="parTrans" cxnId="{A42A9DAD-FDFF-4ACD-BEA4-2A0980D0CAB5}">
      <dgm:prSet/>
      <dgm:spPr/>
      <dgm:t>
        <a:bodyPr/>
        <a:lstStyle/>
        <a:p>
          <a:endParaRPr lang="en-US"/>
        </a:p>
      </dgm:t>
    </dgm:pt>
    <dgm:pt modelId="{894B61DC-FED0-4B47-8C4F-9908D266FA0D}" type="sibTrans" cxnId="{A42A9DAD-FDFF-4ACD-BEA4-2A0980D0CAB5}">
      <dgm:prSet/>
      <dgm:spPr/>
      <dgm:t>
        <a:bodyPr/>
        <a:lstStyle/>
        <a:p>
          <a:endParaRPr lang="en-US"/>
        </a:p>
      </dgm:t>
    </dgm:pt>
    <dgm:pt modelId="{64FBA420-AB94-40C2-803D-E6FDE316993C}">
      <dgm:prSet custT="1"/>
      <dgm:spPr/>
      <dgm:t>
        <a:bodyPr/>
        <a:lstStyle/>
        <a:p>
          <a:r>
            <a:rPr lang="de-DE" sz="1400" dirty="0" err="1"/>
            <a:t>Documentation</a:t>
          </a:r>
          <a:r>
            <a:rPr lang="de-DE" sz="1400" dirty="0"/>
            <a:t> link</a:t>
          </a:r>
          <a:r>
            <a:rPr lang="de-DE" sz="1100" dirty="0"/>
            <a:t>: </a:t>
          </a:r>
          <a:r>
            <a:rPr lang="de-DE" sz="1100" u="sng" dirty="0">
              <a:hlinkClick xmlns:r="http://schemas.openxmlformats.org/officeDocument/2006/relationships" r:id="rId1"/>
            </a:rPr>
            <a:t>https://kubernetes.io/</a:t>
          </a:r>
          <a:endParaRPr lang="en-US" sz="1100" dirty="0"/>
        </a:p>
      </dgm:t>
    </dgm:pt>
    <dgm:pt modelId="{3A9F934E-7891-4C7E-9A3C-E88A0F412733}" type="parTrans" cxnId="{6535B735-EBC4-4053-BEA9-1C379D99CD0B}">
      <dgm:prSet/>
      <dgm:spPr/>
      <dgm:t>
        <a:bodyPr/>
        <a:lstStyle/>
        <a:p>
          <a:endParaRPr lang="en-US"/>
        </a:p>
      </dgm:t>
    </dgm:pt>
    <dgm:pt modelId="{7F450B18-53E4-4FA3-9403-DFBAED1D18DE}" type="sibTrans" cxnId="{6535B735-EBC4-4053-BEA9-1C379D99CD0B}">
      <dgm:prSet/>
      <dgm:spPr/>
      <dgm:t>
        <a:bodyPr/>
        <a:lstStyle/>
        <a:p>
          <a:endParaRPr lang="en-US"/>
        </a:p>
      </dgm:t>
    </dgm:pt>
    <dgm:pt modelId="{E5C3EB70-9155-4212-8D53-8EED91C26DA4}">
      <dgm:prSet custT="1"/>
      <dgm:spPr/>
      <dgm:t>
        <a:bodyPr/>
        <a:lstStyle/>
        <a:p>
          <a:r>
            <a:rPr lang="de-DE" sz="1200" b="1" dirty="0"/>
            <a:t>2 (a) </a:t>
          </a:r>
          <a:r>
            <a:rPr lang="de-DE" sz="1200" dirty="0" err="1"/>
            <a:t>Learn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basics</a:t>
          </a:r>
          <a:r>
            <a:rPr lang="de-DE" sz="1200" dirty="0"/>
            <a:t> </a:t>
          </a:r>
          <a:r>
            <a:rPr lang="de-DE" sz="1200" dirty="0" err="1"/>
            <a:t>of</a:t>
          </a:r>
          <a:r>
            <a:rPr lang="de-DE" sz="1200" dirty="0"/>
            <a:t> </a:t>
          </a:r>
          <a:r>
            <a:rPr lang="de-DE" sz="1200" dirty="0" err="1"/>
            <a:t>architecture</a:t>
          </a:r>
          <a:endParaRPr lang="en-US" sz="1200" dirty="0"/>
        </a:p>
      </dgm:t>
    </dgm:pt>
    <dgm:pt modelId="{DFF9F1F3-F02D-4799-9869-C8BCEFA85B41}" type="parTrans" cxnId="{AFA3A5E6-AAFE-4C6F-9F33-09CDEF5606C7}">
      <dgm:prSet/>
      <dgm:spPr/>
      <dgm:t>
        <a:bodyPr/>
        <a:lstStyle/>
        <a:p>
          <a:endParaRPr lang="en-US"/>
        </a:p>
      </dgm:t>
    </dgm:pt>
    <dgm:pt modelId="{C9B49D0D-EC33-468D-8BB8-33361A0C335E}" type="sibTrans" cxnId="{AFA3A5E6-AAFE-4C6F-9F33-09CDEF5606C7}">
      <dgm:prSet/>
      <dgm:spPr/>
      <dgm:t>
        <a:bodyPr/>
        <a:lstStyle/>
        <a:p>
          <a:endParaRPr lang="en-US"/>
        </a:p>
      </dgm:t>
    </dgm:pt>
    <dgm:pt modelId="{93347F3C-F8D5-42BD-98AB-1060EF4E7E34}">
      <dgm:prSet custT="1"/>
      <dgm:spPr/>
      <dgm:t>
        <a:bodyPr/>
        <a:lstStyle/>
        <a:p>
          <a:r>
            <a:rPr lang="de-DE" sz="1200" b="1" dirty="0"/>
            <a:t>2 (b)</a:t>
          </a:r>
          <a:r>
            <a:rPr lang="de-DE" sz="1200" dirty="0"/>
            <a:t> </a:t>
          </a:r>
          <a:r>
            <a:rPr lang="de-DE" sz="1200" dirty="0" err="1"/>
            <a:t>Learn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meaning</a:t>
          </a:r>
          <a:r>
            <a:rPr lang="de-DE" sz="1200" dirty="0"/>
            <a:t> </a:t>
          </a:r>
          <a:r>
            <a:rPr lang="de-DE" sz="1200" dirty="0" err="1"/>
            <a:t>of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important</a:t>
          </a:r>
          <a:r>
            <a:rPr lang="de-DE" sz="1200" dirty="0"/>
            <a:t> </a:t>
          </a:r>
          <a:r>
            <a:rPr lang="de-DE" sz="1200" dirty="0" err="1"/>
            <a:t>keywords</a:t>
          </a:r>
          <a:r>
            <a:rPr lang="de-DE" sz="1200" dirty="0"/>
            <a:t> (</a:t>
          </a:r>
          <a:r>
            <a:rPr lang="de-DE" sz="1200" dirty="0" err="1"/>
            <a:t>namespaces</a:t>
          </a:r>
          <a:r>
            <a:rPr lang="de-DE" sz="1200" dirty="0"/>
            <a:t>, </a:t>
          </a:r>
          <a:r>
            <a:rPr lang="de-DE" sz="1200" dirty="0" err="1"/>
            <a:t>clusters</a:t>
          </a:r>
          <a:r>
            <a:rPr lang="de-DE" sz="1200" dirty="0"/>
            <a:t>, </a:t>
          </a:r>
          <a:r>
            <a:rPr lang="de-DE" sz="1200" dirty="0" err="1"/>
            <a:t>object</a:t>
          </a:r>
          <a:r>
            <a:rPr lang="de-DE" sz="1200" dirty="0"/>
            <a:t>, </a:t>
          </a:r>
          <a:r>
            <a:rPr lang="de-DE" sz="1200" dirty="0" err="1"/>
            <a:t>etc</a:t>
          </a:r>
          <a:r>
            <a:rPr lang="de-DE" sz="1200" dirty="0"/>
            <a:t>) </a:t>
          </a:r>
          <a:endParaRPr lang="en-US" sz="1200" dirty="0"/>
        </a:p>
      </dgm:t>
    </dgm:pt>
    <dgm:pt modelId="{3D42A94E-EC4B-4D37-9F3A-044D6C60EC86}" type="parTrans" cxnId="{C921964A-4326-4B7F-B482-DE0105CF0858}">
      <dgm:prSet/>
      <dgm:spPr/>
      <dgm:t>
        <a:bodyPr/>
        <a:lstStyle/>
        <a:p>
          <a:endParaRPr lang="en-US"/>
        </a:p>
      </dgm:t>
    </dgm:pt>
    <dgm:pt modelId="{4286CE4C-8787-4453-82DF-B0523E8A4141}" type="sibTrans" cxnId="{C921964A-4326-4B7F-B482-DE0105CF0858}">
      <dgm:prSet/>
      <dgm:spPr/>
      <dgm:t>
        <a:bodyPr/>
        <a:lstStyle/>
        <a:p>
          <a:endParaRPr lang="en-US"/>
        </a:p>
      </dgm:t>
    </dgm:pt>
    <dgm:pt modelId="{66B6CBFE-9B63-40EE-A9B9-3521A0BA3509}">
      <dgm:prSet/>
      <dgm:spPr/>
      <dgm:t>
        <a:bodyPr/>
        <a:lstStyle/>
        <a:p>
          <a:r>
            <a:rPr lang="de-DE" b="1" dirty="0"/>
            <a:t>1. Create </a:t>
          </a:r>
          <a:r>
            <a:rPr lang="de-DE" b="1" dirty="0" err="1"/>
            <a:t>another</a:t>
          </a:r>
          <a:r>
            <a:rPr lang="de-DE" b="1" dirty="0"/>
            <a:t> VM </a:t>
          </a:r>
          <a:r>
            <a:rPr lang="de-DE" b="1" dirty="0" err="1"/>
            <a:t>with</a:t>
          </a:r>
          <a:r>
            <a:rPr lang="de-DE" b="1" dirty="0"/>
            <a:t> Ubuntu 20.04</a:t>
          </a:r>
          <a:endParaRPr lang="en-US" b="1" dirty="0"/>
        </a:p>
      </dgm:t>
    </dgm:pt>
    <dgm:pt modelId="{4D312F65-5081-4275-9FCA-4B29FC1E2E25}" type="sibTrans" cxnId="{47770BF7-9498-4D7B-BB4C-24AFB5E64CE9}">
      <dgm:prSet/>
      <dgm:spPr/>
      <dgm:t>
        <a:bodyPr/>
        <a:lstStyle/>
        <a:p>
          <a:endParaRPr lang="en-US"/>
        </a:p>
      </dgm:t>
    </dgm:pt>
    <dgm:pt modelId="{26610E79-B857-4D06-AA4A-15B86147DF27}" type="parTrans" cxnId="{47770BF7-9498-4D7B-BB4C-24AFB5E64CE9}">
      <dgm:prSet/>
      <dgm:spPr/>
      <dgm:t>
        <a:bodyPr/>
        <a:lstStyle/>
        <a:p>
          <a:endParaRPr lang="en-US"/>
        </a:p>
      </dgm:t>
    </dgm:pt>
    <dgm:pt modelId="{D1E8B9E2-4068-4EC6-888B-52CE851C6152}" type="pres">
      <dgm:prSet presAssocID="{F739A5FC-10D8-4FB0-AEB4-78D2AB0341F1}" presName="Name0" presStyleCnt="0">
        <dgm:presLayoutVars>
          <dgm:dir/>
          <dgm:animLvl val="lvl"/>
          <dgm:resizeHandles val="exact"/>
        </dgm:presLayoutVars>
      </dgm:prSet>
      <dgm:spPr/>
    </dgm:pt>
    <dgm:pt modelId="{C8F59CB6-8D55-4BF6-8F7A-E0AA6E2F4379}" type="pres">
      <dgm:prSet presAssocID="{943B732C-48C3-4F62-AB0B-5F9D2EBCC0FA}" presName="boxAndChildren" presStyleCnt="0"/>
      <dgm:spPr/>
    </dgm:pt>
    <dgm:pt modelId="{71D37E1C-3608-4885-B67D-23EA3D61EB7E}" type="pres">
      <dgm:prSet presAssocID="{943B732C-48C3-4F62-AB0B-5F9D2EBCC0FA}" presName="parentTextBox" presStyleLbl="node1" presStyleIdx="0" presStyleCnt="2"/>
      <dgm:spPr/>
    </dgm:pt>
    <dgm:pt modelId="{C3A94516-7D0E-45D7-95E7-F5BBF1621583}" type="pres">
      <dgm:prSet presAssocID="{943B732C-48C3-4F62-AB0B-5F9D2EBCC0FA}" presName="entireBox" presStyleLbl="node1" presStyleIdx="0" presStyleCnt="2"/>
      <dgm:spPr/>
    </dgm:pt>
    <dgm:pt modelId="{680F4616-B2A9-4246-9B85-B9BCB88BE5DB}" type="pres">
      <dgm:prSet presAssocID="{943B732C-48C3-4F62-AB0B-5F9D2EBCC0FA}" presName="descendantBox" presStyleCnt="0"/>
      <dgm:spPr/>
    </dgm:pt>
    <dgm:pt modelId="{81DEFAAF-765F-49ED-97BF-6261352376E2}" type="pres">
      <dgm:prSet presAssocID="{64FBA420-AB94-40C2-803D-E6FDE316993C}" presName="childTextBox" presStyleLbl="fgAccFollowNode1" presStyleIdx="0" presStyleCnt="3" custScaleY="113583" custLinFactNeighborX="-82" custLinFactNeighborY="4595">
        <dgm:presLayoutVars>
          <dgm:bulletEnabled val="1"/>
        </dgm:presLayoutVars>
      </dgm:prSet>
      <dgm:spPr/>
    </dgm:pt>
    <dgm:pt modelId="{BF64CB76-D3D4-4A47-83F0-EBB7976A8ED6}" type="pres">
      <dgm:prSet presAssocID="{E5C3EB70-9155-4212-8D53-8EED91C26DA4}" presName="childTextBox" presStyleLbl="fgAccFollowNode1" presStyleIdx="1" presStyleCnt="3" custScaleY="109191">
        <dgm:presLayoutVars>
          <dgm:bulletEnabled val="1"/>
        </dgm:presLayoutVars>
      </dgm:prSet>
      <dgm:spPr/>
    </dgm:pt>
    <dgm:pt modelId="{93B72E01-1EAA-4809-9B30-23EC768A7CEE}" type="pres">
      <dgm:prSet presAssocID="{93347F3C-F8D5-42BD-98AB-1060EF4E7E34}" presName="childTextBox" presStyleLbl="fgAccFollowNode1" presStyleIdx="2" presStyleCnt="3" custScaleX="116374" custScaleY="109393" custLinFactNeighborX="82" custLinFactNeighborY="23">
        <dgm:presLayoutVars>
          <dgm:bulletEnabled val="1"/>
        </dgm:presLayoutVars>
      </dgm:prSet>
      <dgm:spPr/>
    </dgm:pt>
    <dgm:pt modelId="{99E52809-A7ED-4F30-A470-035591599E12}" type="pres">
      <dgm:prSet presAssocID="{4D312F65-5081-4275-9FCA-4B29FC1E2E25}" presName="sp" presStyleCnt="0"/>
      <dgm:spPr/>
    </dgm:pt>
    <dgm:pt modelId="{7B178941-C53A-4A1B-B9D3-856216A1EED2}" type="pres">
      <dgm:prSet presAssocID="{66B6CBFE-9B63-40EE-A9B9-3521A0BA3509}" presName="arrowAndChildren" presStyleCnt="0"/>
      <dgm:spPr/>
    </dgm:pt>
    <dgm:pt modelId="{E1E62CD0-131A-4577-89C9-ACB713149606}" type="pres">
      <dgm:prSet presAssocID="{66B6CBFE-9B63-40EE-A9B9-3521A0BA3509}" presName="parentTextArrow" presStyleLbl="node1" presStyleIdx="1" presStyleCnt="2" custLinFactNeighborY="-734"/>
      <dgm:spPr/>
    </dgm:pt>
  </dgm:ptLst>
  <dgm:cxnLst>
    <dgm:cxn modelId="{97A75631-6E47-4A27-81E9-6A9018BF9E5C}" type="presOf" srcId="{93347F3C-F8D5-42BD-98AB-1060EF4E7E34}" destId="{93B72E01-1EAA-4809-9B30-23EC768A7CEE}" srcOrd="0" destOrd="0" presId="urn:microsoft.com/office/officeart/2005/8/layout/process4"/>
    <dgm:cxn modelId="{6535B735-EBC4-4053-BEA9-1C379D99CD0B}" srcId="{943B732C-48C3-4F62-AB0B-5F9D2EBCC0FA}" destId="{64FBA420-AB94-40C2-803D-E6FDE316993C}" srcOrd="0" destOrd="0" parTransId="{3A9F934E-7891-4C7E-9A3C-E88A0F412733}" sibTransId="{7F450B18-53E4-4FA3-9403-DFBAED1D18DE}"/>
    <dgm:cxn modelId="{0A6F1944-6ABF-4B49-BB0C-4E6B0FC6A314}" type="presOf" srcId="{943B732C-48C3-4F62-AB0B-5F9D2EBCC0FA}" destId="{71D37E1C-3608-4885-B67D-23EA3D61EB7E}" srcOrd="0" destOrd="0" presId="urn:microsoft.com/office/officeart/2005/8/layout/process4"/>
    <dgm:cxn modelId="{C921964A-4326-4B7F-B482-DE0105CF0858}" srcId="{943B732C-48C3-4F62-AB0B-5F9D2EBCC0FA}" destId="{93347F3C-F8D5-42BD-98AB-1060EF4E7E34}" srcOrd="2" destOrd="0" parTransId="{3D42A94E-EC4B-4D37-9F3A-044D6C60EC86}" sibTransId="{4286CE4C-8787-4453-82DF-B0523E8A4141}"/>
    <dgm:cxn modelId="{250FFB87-9B3C-4A55-85DA-10578BD38430}" type="presOf" srcId="{E5C3EB70-9155-4212-8D53-8EED91C26DA4}" destId="{BF64CB76-D3D4-4A47-83F0-EBB7976A8ED6}" srcOrd="0" destOrd="0" presId="urn:microsoft.com/office/officeart/2005/8/layout/process4"/>
    <dgm:cxn modelId="{C1429095-9D48-48E2-95AF-37254DE50F04}" type="presOf" srcId="{943B732C-48C3-4F62-AB0B-5F9D2EBCC0FA}" destId="{C3A94516-7D0E-45D7-95E7-F5BBF1621583}" srcOrd="1" destOrd="0" presId="urn:microsoft.com/office/officeart/2005/8/layout/process4"/>
    <dgm:cxn modelId="{A42A9DAD-FDFF-4ACD-BEA4-2A0980D0CAB5}" srcId="{F739A5FC-10D8-4FB0-AEB4-78D2AB0341F1}" destId="{943B732C-48C3-4F62-AB0B-5F9D2EBCC0FA}" srcOrd="1" destOrd="0" parTransId="{CBA7C313-AA4D-4535-AF86-AFF49036BA46}" sibTransId="{894B61DC-FED0-4B47-8C4F-9908D266FA0D}"/>
    <dgm:cxn modelId="{D47FCCC7-AE04-42AF-8F1B-9AD7FB1D54F8}" type="presOf" srcId="{64FBA420-AB94-40C2-803D-E6FDE316993C}" destId="{81DEFAAF-765F-49ED-97BF-6261352376E2}" srcOrd="0" destOrd="0" presId="urn:microsoft.com/office/officeart/2005/8/layout/process4"/>
    <dgm:cxn modelId="{2DA50CE5-6E9A-4659-967B-FAADDE25B6E8}" type="presOf" srcId="{66B6CBFE-9B63-40EE-A9B9-3521A0BA3509}" destId="{E1E62CD0-131A-4577-89C9-ACB713149606}" srcOrd="0" destOrd="0" presId="urn:microsoft.com/office/officeart/2005/8/layout/process4"/>
    <dgm:cxn modelId="{AFA3A5E6-AAFE-4C6F-9F33-09CDEF5606C7}" srcId="{943B732C-48C3-4F62-AB0B-5F9D2EBCC0FA}" destId="{E5C3EB70-9155-4212-8D53-8EED91C26DA4}" srcOrd="1" destOrd="0" parTransId="{DFF9F1F3-F02D-4799-9869-C8BCEFA85B41}" sibTransId="{C9B49D0D-EC33-468D-8BB8-33361A0C335E}"/>
    <dgm:cxn modelId="{398E86F4-B9EE-4A2C-9351-B48AB88867E7}" type="presOf" srcId="{F739A5FC-10D8-4FB0-AEB4-78D2AB0341F1}" destId="{D1E8B9E2-4068-4EC6-888B-52CE851C6152}" srcOrd="0" destOrd="0" presId="urn:microsoft.com/office/officeart/2005/8/layout/process4"/>
    <dgm:cxn modelId="{47770BF7-9498-4D7B-BB4C-24AFB5E64CE9}" srcId="{F739A5FC-10D8-4FB0-AEB4-78D2AB0341F1}" destId="{66B6CBFE-9B63-40EE-A9B9-3521A0BA3509}" srcOrd="0" destOrd="0" parTransId="{26610E79-B857-4D06-AA4A-15B86147DF27}" sibTransId="{4D312F65-5081-4275-9FCA-4B29FC1E2E25}"/>
    <dgm:cxn modelId="{E8827AB2-06FB-4C5E-BB61-FB44DE9F40D8}" type="presParOf" srcId="{D1E8B9E2-4068-4EC6-888B-52CE851C6152}" destId="{C8F59CB6-8D55-4BF6-8F7A-E0AA6E2F4379}" srcOrd="0" destOrd="0" presId="urn:microsoft.com/office/officeart/2005/8/layout/process4"/>
    <dgm:cxn modelId="{A9D119F3-21A1-4278-8AC6-9488BC449070}" type="presParOf" srcId="{C8F59CB6-8D55-4BF6-8F7A-E0AA6E2F4379}" destId="{71D37E1C-3608-4885-B67D-23EA3D61EB7E}" srcOrd="0" destOrd="0" presId="urn:microsoft.com/office/officeart/2005/8/layout/process4"/>
    <dgm:cxn modelId="{83B06AAE-07C7-4DCC-B981-5854E977E9BA}" type="presParOf" srcId="{C8F59CB6-8D55-4BF6-8F7A-E0AA6E2F4379}" destId="{C3A94516-7D0E-45D7-95E7-F5BBF1621583}" srcOrd="1" destOrd="0" presId="urn:microsoft.com/office/officeart/2005/8/layout/process4"/>
    <dgm:cxn modelId="{51BB8ABC-6FC3-4C4E-8EAB-CC0DB0D4F061}" type="presParOf" srcId="{C8F59CB6-8D55-4BF6-8F7A-E0AA6E2F4379}" destId="{680F4616-B2A9-4246-9B85-B9BCB88BE5DB}" srcOrd="2" destOrd="0" presId="urn:microsoft.com/office/officeart/2005/8/layout/process4"/>
    <dgm:cxn modelId="{B6F8AF87-1DBF-49B0-A396-83AC1AF5BC57}" type="presParOf" srcId="{680F4616-B2A9-4246-9B85-B9BCB88BE5DB}" destId="{81DEFAAF-765F-49ED-97BF-6261352376E2}" srcOrd="0" destOrd="0" presId="urn:microsoft.com/office/officeart/2005/8/layout/process4"/>
    <dgm:cxn modelId="{B9A29797-00AF-4C87-838C-157D2597E0BD}" type="presParOf" srcId="{680F4616-B2A9-4246-9B85-B9BCB88BE5DB}" destId="{BF64CB76-D3D4-4A47-83F0-EBB7976A8ED6}" srcOrd="1" destOrd="0" presId="urn:microsoft.com/office/officeart/2005/8/layout/process4"/>
    <dgm:cxn modelId="{FC949A1C-F550-46CA-8CB9-BA8D5F891DC7}" type="presParOf" srcId="{680F4616-B2A9-4246-9B85-B9BCB88BE5DB}" destId="{93B72E01-1EAA-4809-9B30-23EC768A7CEE}" srcOrd="2" destOrd="0" presId="urn:microsoft.com/office/officeart/2005/8/layout/process4"/>
    <dgm:cxn modelId="{5ACD8E78-1E32-4777-A445-2A1FF1731695}" type="presParOf" srcId="{D1E8B9E2-4068-4EC6-888B-52CE851C6152}" destId="{99E52809-A7ED-4F30-A470-035591599E12}" srcOrd="1" destOrd="0" presId="urn:microsoft.com/office/officeart/2005/8/layout/process4"/>
    <dgm:cxn modelId="{4159058F-A66D-4CEC-812C-B30D0D59E4CC}" type="presParOf" srcId="{D1E8B9E2-4068-4EC6-888B-52CE851C6152}" destId="{7B178941-C53A-4A1B-B9D3-856216A1EED2}" srcOrd="2" destOrd="0" presId="urn:microsoft.com/office/officeart/2005/8/layout/process4"/>
    <dgm:cxn modelId="{1FB4B84F-E174-4EF0-B4F0-4452C5DC1744}" type="presParOf" srcId="{7B178941-C53A-4A1B-B9D3-856216A1EED2}" destId="{E1E62CD0-131A-4577-89C9-ACB71314960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94516-7D0E-45D7-95E7-F5BBF1621583}">
      <dsp:nvSpPr>
        <dsp:cNvPr id="0" name=""/>
        <dsp:cNvSpPr/>
      </dsp:nvSpPr>
      <dsp:spPr>
        <a:xfrm>
          <a:off x="0" y="3145769"/>
          <a:ext cx="5415244" cy="2065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/>
            <a:t>2. </a:t>
          </a:r>
          <a:r>
            <a:rPr lang="de-DE" sz="2700" b="1" kern="1200" dirty="0" err="1"/>
            <a:t>Install</a:t>
          </a:r>
          <a:r>
            <a:rPr lang="de-DE" sz="2700" b="1" kern="1200" dirty="0"/>
            <a:t> </a:t>
          </a:r>
          <a:r>
            <a:rPr lang="de-DE" sz="2700" b="1" kern="1200" dirty="0" err="1"/>
            <a:t>Kubernetes</a:t>
          </a:r>
          <a:r>
            <a:rPr lang="de-DE" sz="2700" b="1" kern="1200" dirty="0"/>
            <a:t> in </a:t>
          </a:r>
          <a:r>
            <a:rPr lang="de-DE" sz="2700" b="1" kern="1200" dirty="0" err="1"/>
            <a:t>the</a:t>
          </a:r>
          <a:r>
            <a:rPr lang="de-DE" sz="2700" b="1" kern="1200" dirty="0"/>
            <a:t> </a:t>
          </a:r>
          <a:r>
            <a:rPr lang="de-DE" sz="2700" b="1" kern="1200" dirty="0" err="1"/>
            <a:t>newly</a:t>
          </a:r>
          <a:r>
            <a:rPr lang="de-DE" sz="2700" b="1" kern="1200" dirty="0"/>
            <a:t> </a:t>
          </a:r>
          <a:r>
            <a:rPr lang="de-DE" sz="2700" b="1" kern="1200" dirty="0" err="1"/>
            <a:t>installed</a:t>
          </a:r>
          <a:r>
            <a:rPr lang="de-DE" sz="2700" b="1" kern="1200" dirty="0"/>
            <a:t> VM</a:t>
          </a:r>
          <a:endParaRPr lang="en-US" sz="2700" b="1" kern="1200" dirty="0"/>
        </a:p>
      </dsp:txBody>
      <dsp:txXfrm>
        <a:off x="0" y="3145769"/>
        <a:ext cx="5415244" cy="1115223"/>
      </dsp:txXfrm>
    </dsp:sp>
    <dsp:sp modelId="{81DEFAAF-765F-49ED-97BF-6261352376E2}">
      <dsp:nvSpPr>
        <dsp:cNvPr id="0" name=""/>
        <dsp:cNvSpPr/>
      </dsp:nvSpPr>
      <dsp:spPr>
        <a:xfrm>
          <a:off x="0" y="4155595"/>
          <a:ext cx="1710772" cy="10790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Documentation</a:t>
          </a:r>
          <a:r>
            <a:rPr lang="de-DE" sz="1400" kern="1200" dirty="0"/>
            <a:t> link</a:t>
          </a:r>
          <a:r>
            <a:rPr lang="de-DE" sz="1100" kern="1200" dirty="0"/>
            <a:t>: </a:t>
          </a:r>
          <a:r>
            <a:rPr lang="de-DE" sz="1100" u="sng" kern="1200" dirty="0">
              <a:hlinkClick xmlns:r="http://schemas.openxmlformats.org/officeDocument/2006/relationships" r:id="rId1"/>
            </a:rPr>
            <a:t>https://kubernetes.io/</a:t>
          </a:r>
          <a:endParaRPr lang="en-US" sz="1100" kern="1200" dirty="0"/>
        </a:p>
      </dsp:txBody>
      <dsp:txXfrm>
        <a:off x="0" y="4155595"/>
        <a:ext cx="1710772" cy="1079044"/>
      </dsp:txXfrm>
    </dsp:sp>
    <dsp:sp modelId="{BF64CB76-D3D4-4A47-83F0-EBB7976A8ED6}">
      <dsp:nvSpPr>
        <dsp:cNvPr id="0" name=""/>
        <dsp:cNvSpPr/>
      </dsp:nvSpPr>
      <dsp:spPr>
        <a:xfrm>
          <a:off x="1712174" y="4176031"/>
          <a:ext cx="1710772" cy="1037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2 (a) </a:t>
          </a:r>
          <a:r>
            <a:rPr lang="de-DE" sz="1200" kern="1200" dirty="0" err="1"/>
            <a:t>Learn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basics</a:t>
          </a:r>
          <a:r>
            <a:rPr lang="de-DE" sz="1200" kern="1200" dirty="0"/>
            <a:t> </a:t>
          </a:r>
          <a:r>
            <a:rPr lang="de-DE" sz="1200" kern="1200" dirty="0" err="1"/>
            <a:t>of</a:t>
          </a:r>
          <a:r>
            <a:rPr lang="de-DE" sz="1200" kern="1200" dirty="0"/>
            <a:t> </a:t>
          </a:r>
          <a:r>
            <a:rPr lang="de-DE" sz="1200" kern="1200" dirty="0" err="1"/>
            <a:t>architecture</a:t>
          </a:r>
          <a:endParaRPr lang="en-US" sz="1200" kern="1200" dirty="0"/>
        </a:p>
      </dsp:txBody>
      <dsp:txXfrm>
        <a:off x="1712174" y="4176031"/>
        <a:ext cx="1710772" cy="1037320"/>
      </dsp:txXfrm>
    </dsp:sp>
    <dsp:sp modelId="{93B72E01-1EAA-4809-9B30-23EC768A7CEE}">
      <dsp:nvSpPr>
        <dsp:cNvPr id="0" name=""/>
        <dsp:cNvSpPr/>
      </dsp:nvSpPr>
      <dsp:spPr>
        <a:xfrm>
          <a:off x="3424349" y="4175290"/>
          <a:ext cx="1990894" cy="10392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2 (b)</a:t>
          </a:r>
          <a:r>
            <a:rPr lang="de-DE" sz="1200" kern="1200" dirty="0"/>
            <a:t> </a:t>
          </a:r>
          <a:r>
            <a:rPr lang="de-DE" sz="1200" kern="1200" dirty="0" err="1"/>
            <a:t>Learn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meaning</a:t>
          </a:r>
          <a:r>
            <a:rPr lang="de-DE" sz="1200" kern="1200" dirty="0"/>
            <a:t> </a:t>
          </a:r>
          <a:r>
            <a:rPr lang="de-DE" sz="1200" kern="1200" dirty="0" err="1"/>
            <a:t>of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important</a:t>
          </a:r>
          <a:r>
            <a:rPr lang="de-DE" sz="1200" kern="1200" dirty="0"/>
            <a:t> </a:t>
          </a:r>
          <a:r>
            <a:rPr lang="de-DE" sz="1200" kern="1200" dirty="0" err="1"/>
            <a:t>keywords</a:t>
          </a:r>
          <a:r>
            <a:rPr lang="de-DE" sz="1200" kern="1200" dirty="0"/>
            <a:t> (</a:t>
          </a:r>
          <a:r>
            <a:rPr lang="de-DE" sz="1200" kern="1200" dirty="0" err="1"/>
            <a:t>namespaces</a:t>
          </a:r>
          <a:r>
            <a:rPr lang="de-DE" sz="1200" kern="1200" dirty="0"/>
            <a:t>, </a:t>
          </a:r>
          <a:r>
            <a:rPr lang="de-DE" sz="1200" kern="1200" dirty="0" err="1"/>
            <a:t>clusters</a:t>
          </a:r>
          <a:r>
            <a:rPr lang="de-DE" sz="1200" kern="1200" dirty="0"/>
            <a:t>, </a:t>
          </a:r>
          <a:r>
            <a:rPr lang="de-DE" sz="1200" kern="1200" dirty="0" err="1"/>
            <a:t>object</a:t>
          </a:r>
          <a:r>
            <a:rPr lang="de-DE" sz="1200" kern="1200" dirty="0"/>
            <a:t>, </a:t>
          </a:r>
          <a:r>
            <a:rPr lang="de-DE" sz="1200" kern="1200" dirty="0" err="1"/>
            <a:t>etc</a:t>
          </a:r>
          <a:r>
            <a:rPr lang="de-DE" sz="1200" kern="1200" dirty="0"/>
            <a:t>) </a:t>
          </a:r>
          <a:endParaRPr lang="en-US" sz="1200" kern="1200" dirty="0"/>
        </a:p>
      </dsp:txBody>
      <dsp:txXfrm>
        <a:off x="3424349" y="4175290"/>
        <a:ext cx="1990894" cy="1039239"/>
      </dsp:txXfrm>
    </dsp:sp>
    <dsp:sp modelId="{E1E62CD0-131A-4577-89C9-ACB713149606}">
      <dsp:nvSpPr>
        <dsp:cNvPr id="0" name=""/>
        <dsp:cNvSpPr/>
      </dsp:nvSpPr>
      <dsp:spPr>
        <a:xfrm rot="10800000">
          <a:off x="0" y="0"/>
          <a:ext cx="5415244" cy="317632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/>
            <a:t>1. Create </a:t>
          </a:r>
          <a:r>
            <a:rPr lang="de-DE" sz="2700" b="1" kern="1200" dirty="0" err="1"/>
            <a:t>another</a:t>
          </a:r>
          <a:r>
            <a:rPr lang="de-DE" sz="2700" b="1" kern="1200" dirty="0"/>
            <a:t> VM </a:t>
          </a:r>
          <a:r>
            <a:rPr lang="de-DE" sz="2700" b="1" kern="1200" dirty="0" err="1"/>
            <a:t>with</a:t>
          </a:r>
          <a:r>
            <a:rPr lang="de-DE" sz="2700" b="1" kern="1200" dirty="0"/>
            <a:t> Ubuntu 20.04</a:t>
          </a:r>
          <a:endParaRPr lang="en-US" sz="2700" b="1" kern="1200" dirty="0"/>
        </a:p>
      </dsp:txBody>
      <dsp:txXfrm rot="10800000">
        <a:off x="0" y="0"/>
        <a:ext cx="5415244" cy="2063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28589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1" y="9096376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588" y="139702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01.02.2023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744538"/>
            <a:ext cx="37338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3477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50815"/>
            <a:ext cx="3398837" cy="48259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4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588" y="161927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01.02.2023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5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79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57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9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66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1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0DEF-9BD2-4D72-BA3D-94B5F9973EE5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48A0C-D880-49E9-A0C5-56C788C1D5F4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6A82D-45F6-45C3-B8B8-906EA43401CD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FA05D-D114-4490-BAD5-A56708938456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5E1B-771F-4689-B481-86AC1784C8B0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8F71D-EB41-4C01-AAEE-AB1474F06C4B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AD1B2-3022-4F8F-AF08-0241CB29B1AC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388C7-4737-4544-94A0-0A90EB9FA6BF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9291BED-B4F9-4ACE-A0A0-EAF977D48AC4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sldNum="0" hdr="0" ft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" TargetMode="External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adamtheautomator.com/cri-o/" TargetMode="External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hyperlink" Target="https://www.ericsson.com/en/security/security-considerations-of-open-ran" TargetMode="External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5" r="1" b="1"/>
          <a:stretch/>
        </p:blipFill>
        <p:spPr>
          <a:xfrm>
            <a:off x="904502" y="72001"/>
            <a:ext cx="8239500" cy="44931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B0DDF-3667-3835-1312-07363E4AAB83}"/>
              </a:ext>
            </a:extLst>
          </p:cNvPr>
          <p:cNvSpPr txBox="1"/>
          <p:nvPr/>
        </p:nvSpPr>
        <p:spPr bwMode="auto">
          <a:xfrm>
            <a:off x="903819" y="4629898"/>
            <a:ext cx="8100000" cy="7082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55613">
              <a:lnSpc>
                <a:spcPts val="3000"/>
              </a:lnSpc>
              <a:spcAft>
                <a:spcPts val="600"/>
              </a:spcAft>
            </a:pPr>
            <a:r>
              <a:rPr lang="de-DE" sz="3000" b="1" kern="1200" dirty="0">
                <a:latin typeface="Arial"/>
                <a:ea typeface="+mj-ea"/>
                <a:cs typeface="+mj-cs"/>
              </a:rPr>
              <a:t>Research Project WS 22/23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82F57BF-98E1-98D1-47F9-EAFC7430A7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/>
          <a:p>
            <a:r>
              <a:rPr lang="en-US" dirty="0"/>
              <a:t>Arnova Abdullah</a:t>
            </a:r>
          </a:p>
          <a:p>
            <a:r>
              <a:rPr lang="en-US" dirty="0"/>
              <a:t>Weekly Meeting – 01.02.2023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50" y="5981701"/>
            <a:ext cx="1054186" cy="5414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456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1 Meeting (</a:t>
            </a:r>
            <a:r>
              <a:rPr lang="en-US" sz="1600" b="1" dirty="0">
                <a:solidFill>
                  <a:srgbClr val="FF0000"/>
                </a:solidFill>
              </a:rPr>
              <a:t>19.10.2022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Radio Access Network </a:t>
            </a:r>
            <a:r>
              <a:rPr lang="en-US" sz="1400" dirty="0"/>
              <a:t>(History, parts of RAN for 1G, 2G, 3G, 4G)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Open RAN </a:t>
            </a:r>
            <a:r>
              <a:rPr lang="en-US" sz="1400" dirty="0"/>
              <a:t>(Distribution unit, central unit, user plane, control plane, interfaces, front haul, mid haul, backhaul)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Open RAN</a:t>
            </a:r>
            <a:r>
              <a:rPr lang="en-US" sz="1400" b="1" dirty="0"/>
              <a:t> risk </a:t>
            </a:r>
            <a:r>
              <a:rPr lang="en-US" sz="1400" dirty="0"/>
              <a:t>analysis (Stakeholders of attackers-User, external attacker</a:t>
            </a:r>
            <a:r>
              <a:rPr lang="en-US" sz="1400" b="1" dirty="0"/>
              <a:t>, cloud operator</a:t>
            </a:r>
            <a:r>
              <a:rPr lang="en-US" sz="1400" dirty="0"/>
              <a:t>**, </a:t>
            </a:r>
            <a:r>
              <a:rPr lang="en-US" sz="1400" b="1" dirty="0"/>
              <a:t>RAN operator</a:t>
            </a:r>
            <a:r>
              <a:rPr lang="en-US" sz="1400" dirty="0"/>
              <a:t>**)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2 Meeting (</a:t>
            </a:r>
            <a:r>
              <a:rPr lang="en-US" sz="1600" b="1" dirty="0">
                <a:solidFill>
                  <a:srgbClr val="FF0000"/>
                </a:solidFill>
              </a:rPr>
              <a:t>26.10.2022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Installation of </a:t>
            </a:r>
            <a:r>
              <a:rPr lang="en-US" sz="1400" b="1" dirty="0"/>
              <a:t>Kali Linux </a:t>
            </a:r>
            <a:r>
              <a:rPr lang="en-US" sz="1400" dirty="0"/>
              <a:t>and </a:t>
            </a:r>
            <a:r>
              <a:rPr lang="en-US" sz="1400" b="1" dirty="0" err="1"/>
              <a:t>Metasploitable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Atomic Red Team </a:t>
            </a:r>
            <a:r>
              <a:rPr lang="en-US" sz="1400" dirty="0"/>
              <a:t>GitHub repository </a:t>
            </a:r>
            <a:r>
              <a:rPr lang="en-US" sz="1400" b="1" dirty="0"/>
              <a:t>download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Research</a:t>
            </a:r>
            <a:r>
              <a:rPr lang="en-US" sz="1400" dirty="0"/>
              <a:t> other </a:t>
            </a:r>
            <a:r>
              <a:rPr lang="en-US" sz="1400" b="1" dirty="0"/>
              <a:t>open-source attack tools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Week 3 Meeting (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02.11.2022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Penetration testing using Kali Linux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Try Atomic tests by invoke-atomic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used to commands used for running a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details about one of the attack tools - Infection Monkey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research papers on the risk of 5G open RAN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Week 4 Meeting (</a:t>
            </a:r>
            <a:r>
              <a:rPr lang="en-US" sz="1600" b="1" dirty="0">
                <a:solidFill>
                  <a:srgbClr val="FF0000"/>
                </a:solidFill>
              </a:rPr>
              <a:t>09.11.2022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Finding the most relatable attacks from the MITRE ATTACK list (On going)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CyberOps</a:t>
            </a:r>
            <a:r>
              <a:rPr lang="en-US" sz="1400" dirty="0"/>
              <a:t> course ongoing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Research paper by MOU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50" y="5981701"/>
            <a:ext cx="1072116" cy="550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01374" y="1212429"/>
            <a:ext cx="4465946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Week 5 Meeting (</a:t>
            </a:r>
            <a:r>
              <a:rPr lang="en-US" sz="1200" b="1" dirty="0">
                <a:solidFill>
                  <a:srgbClr val="FF0000"/>
                </a:solidFill>
              </a:rPr>
              <a:t>17.11.2022</a:t>
            </a:r>
            <a:r>
              <a:rPr lang="en-US" sz="1200" b="1" dirty="0"/>
              <a:t>)</a:t>
            </a:r>
            <a:endParaRPr lang="de-DE" sz="1200" b="1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×"/>
            </a:pPr>
            <a:r>
              <a:rPr lang="en-US" sz="1200" dirty="0"/>
              <a:t>Install Infection monkey (</a:t>
            </a:r>
            <a:r>
              <a:rPr lang="en-US" sz="1200" b="1" dirty="0"/>
              <a:t>Need AWS subscription, don’t continue anymore!!</a:t>
            </a:r>
            <a:r>
              <a:rPr lang="en-US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/>
              <a:t>Start learning Docker container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https://developer.cisco.com/learning/tracks/containers/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200" u="sng" dirty="0">
                <a:solidFill>
                  <a:srgbClr val="0070C0"/>
                </a:solidFill>
              </a:rPr>
              <a:t>https://learning.oreilly.com/videos/docker-fundamentals-for/9781803237428/9781803237428-video1_1</a:t>
            </a:r>
            <a:r>
              <a:rPr lang="en-US" sz="1200" dirty="0"/>
              <a:t>/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542E-2384-AB27-E3A2-05E1317C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06" y="1225542"/>
            <a:ext cx="2945061" cy="411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5470D-ABC4-FEFF-E067-194BCCA1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758" y="1500612"/>
            <a:ext cx="3097036" cy="2414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43B61-F6F9-208E-E8D1-06AC506C8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74" y="3614565"/>
            <a:ext cx="3884744" cy="410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442EA-0B70-CFCE-E278-69CACE678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25" y="4033994"/>
            <a:ext cx="2542698" cy="1947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386CC-32EB-304A-970C-61B4FC878B63}"/>
              </a:ext>
            </a:extLst>
          </p:cNvPr>
          <p:cNvSpPr txBox="1"/>
          <p:nvPr/>
        </p:nvSpPr>
        <p:spPr>
          <a:xfrm>
            <a:off x="4142180" y="3936346"/>
            <a:ext cx="48334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8 Meeting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08.12.2022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a comparison between Kali Linux tools and Atomic Red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one to use at the end of the project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C193A-F52F-406B-1CDB-9FE041E381AB}"/>
              </a:ext>
            </a:extLst>
          </p:cNvPr>
          <p:cNvSpPr txBox="1"/>
          <p:nvPr/>
        </p:nvSpPr>
        <p:spPr>
          <a:xfrm>
            <a:off x="4229582" y="5039716"/>
            <a:ext cx="50253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9 Meeting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15.12.2022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No update</a:t>
            </a:r>
            <a:endParaRPr lang="en-DE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426506" y="1212429"/>
            <a:ext cx="4276860" cy="376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Week 10 Meeting (</a:t>
            </a:r>
            <a:r>
              <a:rPr lang="en-US" sz="1200" b="1" dirty="0">
                <a:solidFill>
                  <a:srgbClr val="FF0000"/>
                </a:solidFill>
              </a:rPr>
              <a:t>21.12.2022)</a:t>
            </a:r>
            <a:endParaRPr lang="de-DE" sz="12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Research: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Is there a map between MITRE ID to CVE list?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In Kali Linux, is there any tool or settings to map CVE or MITRE ID?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Create an extended comparison between Atomic and Kali in MS Excel (Not done yet)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Create a list for Docker, and Kubernetes attacks: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How to attack the docker container? Which version?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tools? (If required any)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known vulnerabilities? (CVE, MITRE)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Create a list for Ubuntu: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Which Ubuntu version?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How to attack Ubuntu?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tools? (If required any)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known vulnerabilities? (CVE, MITRE)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6660F-6479-8FA9-EEDA-1E55B43EC265}"/>
              </a:ext>
            </a:extLst>
          </p:cNvPr>
          <p:cNvSpPr txBox="1"/>
          <p:nvPr/>
        </p:nvSpPr>
        <p:spPr>
          <a:xfrm>
            <a:off x="692207" y="4018189"/>
            <a:ext cx="322418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11 Meeting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(11.01.2023)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Research more about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type of attack can it do?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000" dirty="0"/>
              <a:t>Install it in Kali Linux and have practical experience with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 the </a:t>
            </a:r>
            <a:r>
              <a:rPr lang="en-US" sz="1000" dirty="0"/>
              <a:t>lab of Docker from </a:t>
            </a:r>
            <a:r>
              <a:rPr lang="en-US" sz="1000" dirty="0" err="1"/>
              <a:t>Devnet</a:t>
            </a:r>
            <a:r>
              <a:rPr lang="en-US" sz="1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it is installed</a:t>
            </a:r>
            <a:r>
              <a:rPr lang="en-US" sz="1000" dirty="0"/>
              <a:t>, then try some attacks with kali and atomic by mapping to CVE/MITRE. Use the list from the previous page list.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(Partially done!)</a:t>
            </a:r>
            <a:r>
              <a:rPr lang="en-US" sz="1000" dirty="0"/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6ABA1-6488-1D6C-393C-F3D5EC54E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79"/>
          <a:stretch/>
        </p:blipFill>
        <p:spPr>
          <a:xfrm>
            <a:off x="4572000" y="1097063"/>
            <a:ext cx="3975042" cy="2060687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8A116B19-D9F1-4D93-338B-CD27EDCF8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105" y="6119539"/>
            <a:ext cx="943389" cy="484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147B8D-B8A0-D490-98D2-3D0B93A62FA3}"/>
              </a:ext>
            </a:extLst>
          </p:cNvPr>
          <p:cNvSpPr txBox="1"/>
          <p:nvPr/>
        </p:nvSpPr>
        <p:spPr>
          <a:xfrm>
            <a:off x="5011271" y="3157750"/>
            <a:ext cx="405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13 Meeting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(25.01.2023)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/>
              <a:t>Problem understanding Ubuntu OS configuration basics</a:t>
            </a:r>
            <a:r>
              <a:rPr lang="en-US" sz="2000" dirty="0"/>
              <a:t>.</a:t>
            </a: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8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5952565" y="1266618"/>
            <a:ext cx="3191435" cy="72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Aft>
                <a:spcPts val="600"/>
              </a:spcAft>
            </a:pPr>
            <a:r>
              <a:rPr lang="de-DE" sz="3200" kern="1200" dirty="0">
                <a:latin typeface="Arial"/>
                <a:ea typeface="+mj-ea"/>
                <a:cs typeface="+mj-cs"/>
              </a:rPr>
              <a:t>Week 14 </a:t>
            </a:r>
            <a:r>
              <a:rPr lang="de-DE" sz="2800" kern="1200" dirty="0">
                <a:latin typeface="Arial"/>
                <a:ea typeface="+mj-ea"/>
                <a:cs typeface="+mj-cs"/>
              </a:rPr>
              <a:t>Meeting </a:t>
            </a:r>
          </a:p>
          <a:p>
            <a:pPr marL="0" indent="0">
              <a:lnSpc>
                <a:spcPts val="3000"/>
              </a:lnSpc>
              <a:spcAft>
                <a:spcPts val="600"/>
              </a:spcAft>
            </a:pPr>
            <a:r>
              <a:rPr lang="de-DE" sz="3200" dirty="0">
                <a:ea typeface="+mj-ea"/>
                <a:cs typeface="+mj-cs"/>
              </a:rPr>
              <a:t>      -- </a:t>
            </a:r>
            <a:r>
              <a:rPr lang="de-DE" sz="2400" kern="1200" dirty="0">
                <a:solidFill>
                  <a:srgbClr val="FF0000"/>
                </a:solidFill>
                <a:latin typeface="Arial"/>
                <a:ea typeface="+mj-ea"/>
                <a:cs typeface="+mj-cs"/>
              </a:rPr>
              <a:t>01.02.2023</a:t>
            </a:r>
            <a:endParaRPr lang="de-DE" sz="2400" kern="1200" dirty="0">
              <a:latin typeface="Arial"/>
              <a:ea typeface="+mj-ea"/>
              <a:cs typeface="+mj-cs"/>
            </a:endParaRPr>
          </a:p>
        </p:txBody>
      </p:sp>
      <p:graphicFrame>
        <p:nvGraphicFramePr>
          <p:cNvPr id="4" name="TextBox 5">
            <a:extLst>
              <a:ext uri="{FF2B5EF4-FFF2-40B4-BE49-F238E27FC236}">
                <a16:creationId xmlns:a16="http://schemas.microsoft.com/office/drawing/2014/main" id="{21E25980-F89F-DC3A-8017-453F203CB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95282"/>
              </p:ext>
            </p:extLst>
          </p:nvPr>
        </p:nvGraphicFramePr>
        <p:xfrm>
          <a:off x="384921" y="731334"/>
          <a:ext cx="5415244" cy="52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89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 bwMode="auto">
          <a:xfrm>
            <a:off x="903291" y="520701"/>
            <a:ext cx="8101012" cy="71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55613">
              <a:lnSpc>
                <a:spcPts val="3000"/>
              </a:lnSpc>
              <a:spcAft>
                <a:spcPts val="600"/>
              </a:spcAft>
            </a:pPr>
            <a:r>
              <a:rPr lang="de-DE" sz="3000" b="1" kern="1200" baseline="0" dirty="0">
                <a:latin typeface="Arial"/>
                <a:ea typeface="+mj-ea"/>
                <a:cs typeface="+mj-cs"/>
              </a:rPr>
              <a:t>1. Create </a:t>
            </a:r>
            <a:r>
              <a:rPr lang="de-DE" sz="3000" b="1" kern="1200" baseline="0" dirty="0" err="1">
                <a:latin typeface="Arial"/>
                <a:ea typeface="+mj-ea"/>
                <a:cs typeface="+mj-cs"/>
              </a:rPr>
              <a:t>anoth</a:t>
            </a:r>
            <a:r>
              <a:rPr lang="de-DE" sz="3000" b="1" dirty="0" err="1">
                <a:latin typeface="Arial"/>
                <a:ea typeface="+mj-ea"/>
                <a:cs typeface="+mj-cs"/>
              </a:rPr>
              <a:t>er</a:t>
            </a:r>
            <a:r>
              <a:rPr lang="de-DE" sz="3000" b="1" dirty="0">
                <a:latin typeface="Arial"/>
                <a:ea typeface="+mj-ea"/>
                <a:cs typeface="+mj-cs"/>
              </a:rPr>
              <a:t> VM </a:t>
            </a:r>
            <a:r>
              <a:rPr lang="de-DE" sz="3000" b="1" dirty="0" err="1">
                <a:latin typeface="Arial"/>
                <a:ea typeface="+mj-ea"/>
                <a:cs typeface="+mj-cs"/>
              </a:rPr>
              <a:t>with</a:t>
            </a:r>
            <a:r>
              <a:rPr lang="de-DE" sz="3000" b="1" dirty="0">
                <a:latin typeface="Arial"/>
                <a:ea typeface="+mj-ea"/>
                <a:cs typeface="+mj-cs"/>
              </a:rPr>
              <a:t> Ubuntu 20.04</a:t>
            </a:r>
            <a:endParaRPr lang="de-DE" sz="3000" b="1" kern="1200" baseline="0" dirty="0">
              <a:latin typeface="Arial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FA58C-7FE8-E8AA-99AE-45C0851B5C4A}"/>
              </a:ext>
            </a:extLst>
          </p:cNvPr>
          <p:cNvSpPr txBox="1"/>
          <p:nvPr/>
        </p:nvSpPr>
        <p:spPr bwMode="auto">
          <a:xfrm>
            <a:off x="904878" y="1357313"/>
            <a:ext cx="8099823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defTabSz="455613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 err="1">
                <a:cs typeface="+mn-cs"/>
              </a:rPr>
              <a:t>Done</a:t>
            </a:r>
            <a:r>
              <a:rPr lang="de-DE" sz="2000" dirty="0">
                <a:cs typeface="+mn-cs"/>
              </a:rPr>
              <a:t>!</a:t>
            </a:r>
            <a:endParaRPr lang="de-DE" u="sng" dirty="0">
              <a:solidFill>
                <a:srgbClr val="0070C0"/>
              </a:solidFill>
              <a:cs typeface="+mn-cs"/>
            </a:endParaRPr>
          </a:p>
          <a:p>
            <a:pPr marL="342900" indent="-342900" defTabSz="455613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dirty="0"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6F238-2105-5622-D529-6192899D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75" y="1865036"/>
            <a:ext cx="7379672" cy="4065957"/>
          </a:xfrm>
          <a:prstGeom prst="rect">
            <a:avLst/>
          </a:prstGeom>
        </p:spPr>
      </p:pic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810530DF-BADF-B9B6-DF0A-8A41F0382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029" y="1357313"/>
            <a:ext cx="336176" cy="3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03413" y="512486"/>
            <a:ext cx="8301316" cy="72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Aft>
                <a:spcPts val="600"/>
              </a:spcAft>
            </a:pPr>
            <a:r>
              <a:rPr lang="de-DE" sz="3800" kern="1200" baseline="0" dirty="0">
                <a:latin typeface="Arial"/>
                <a:ea typeface="+mj-ea"/>
                <a:cs typeface="+mj-cs"/>
              </a:rPr>
              <a:t>2. </a:t>
            </a:r>
            <a:r>
              <a:rPr lang="de-DE" sz="3800" kern="1200" baseline="0" dirty="0" err="1">
                <a:latin typeface="Arial"/>
                <a:ea typeface="+mj-ea"/>
                <a:cs typeface="+mj-cs"/>
              </a:rPr>
              <a:t>Install</a:t>
            </a:r>
            <a:r>
              <a:rPr lang="de-DE" sz="3800" kern="1200" baseline="0" dirty="0">
                <a:latin typeface="Arial"/>
                <a:ea typeface="+mj-ea"/>
                <a:cs typeface="+mj-cs"/>
              </a:rPr>
              <a:t> </a:t>
            </a:r>
            <a:r>
              <a:rPr lang="de-DE" sz="3800" kern="1200" baseline="0" dirty="0" err="1">
                <a:latin typeface="Arial"/>
                <a:ea typeface="+mj-ea"/>
                <a:cs typeface="+mj-cs"/>
              </a:rPr>
              <a:t>Kubernetes</a:t>
            </a:r>
            <a:r>
              <a:rPr lang="de-DE" sz="3800" kern="1200" baseline="0" dirty="0">
                <a:latin typeface="Arial"/>
                <a:ea typeface="+mj-ea"/>
                <a:cs typeface="+mj-cs"/>
              </a:rPr>
              <a:t> </a:t>
            </a:r>
            <a:br>
              <a:rPr lang="de-DE" sz="1700" b="1" kern="1200" baseline="0" dirty="0">
                <a:latin typeface="Arial"/>
                <a:ea typeface="+mj-ea"/>
                <a:cs typeface="+mj-cs"/>
              </a:rPr>
            </a:br>
            <a:r>
              <a:rPr lang="de-DE" sz="1700" b="1" kern="1200" baseline="0" dirty="0">
                <a:latin typeface="Arial"/>
                <a:ea typeface="+mj-ea"/>
                <a:cs typeface="+mj-cs"/>
              </a:rPr>
              <a:t>         </a:t>
            </a:r>
            <a:endParaRPr lang="de-DE" b="1" kern="1200" baseline="0" dirty="0">
              <a:solidFill>
                <a:srgbClr val="FF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44377-121C-2CE1-D2DC-C93A0B64FF8D}"/>
              </a:ext>
            </a:extLst>
          </p:cNvPr>
          <p:cNvSpPr txBox="1"/>
          <p:nvPr/>
        </p:nvSpPr>
        <p:spPr>
          <a:xfrm>
            <a:off x="582706" y="1308847"/>
            <a:ext cx="7879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 (a)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Learning the basic architecture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https://kubernetes.io/docs/concepts/overview/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learned-------------------------------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FC765-E42A-59A2-7A23-52B772BA3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13" y="2514040"/>
            <a:ext cx="6465514" cy="3746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D9616-ACEB-D10C-8CAB-E59C73DCF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927" y="512486"/>
            <a:ext cx="2312893" cy="5285989"/>
          </a:xfrm>
          <a:prstGeom prst="rect">
            <a:avLst/>
          </a:prstGeom>
        </p:spPr>
      </p:pic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3FAA0CA9-1CCF-8B3D-21D9-8EAAB3673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6530" y="1369434"/>
            <a:ext cx="336176" cy="3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03413" y="512486"/>
            <a:ext cx="8301316" cy="72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Aft>
                <a:spcPts val="600"/>
              </a:spcAft>
            </a:pPr>
            <a:r>
              <a:rPr lang="de-DE" sz="3800" kern="1200" baseline="0" dirty="0" err="1">
                <a:latin typeface="Arial"/>
                <a:ea typeface="+mj-ea"/>
                <a:cs typeface="+mj-cs"/>
              </a:rPr>
              <a:t>Install</a:t>
            </a:r>
            <a:r>
              <a:rPr lang="de-DE" sz="3800" kern="1200" baseline="0" dirty="0">
                <a:latin typeface="Arial"/>
                <a:ea typeface="+mj-ea"/>
                <a:cs typeface="+mj-cs"/>
              </a:rPr>
              <a:t> </a:t>
            </a:r>
            <a:r>
              <a:rPr lang="de-DE" sz="3800" kern="1200" baseline="0" dirty="0" err="1">
                <a:latin typeface="Arial"/>
                <a:ea typeface="+mj-ea"/>
                <a:cs typeface="+mj-cs"/>
              </a:rPr>
              <a:t>Kubernetes</a:t>
            </a:r>
            <a:r>
              <a:rPr lang="de-DE" sz="3800" kern="1200" baseline="0" dirty="0">
                <a:latin typeface="Arial"/>
                <a:ea typeface="+mj-ea"/>
                <a:cs typeface="+mj-cs"/>
              </a:rPr>
              <a:t> </a:t>
            </a:r>
            <a:br>
              <a:rPr lang="de-DE" sz="1700" b="1" kern="1200" baseline="0" dirty="0">
                <a:latin typeface="Arial"/>
                <a:ea typeface="+mj-ea"/>
                <a:cs typeface="+mj-cs"/>
              </a:rPr>
            </a:br>
            <a:r>
              <a:rPr lang="de-DE" sz="1700" b="1" kern="1200" baseline="0" dirty="0">
                <a:latin typeface="Arial"/>
                <a:ea typeface="+mj-ea"/>
                <a:cs typeface="+mj-cs"/>
              </a:rPr>
              <a:t>         </a:t>
            </a:r>
            <a:endParaRPr lang="de-DE" b="1" kern="1200" baseline="0" dirty="0">
              <a:solidFill>
                <a:srgbClr val="FF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44377-121C-2CE1-D2DC-C93A0B64FF8D}"/>
              </a:ext>
            </a:extLst>
          </p:cNvPr>
          <p:cNvSpPr txBox="1"/>
          <p:nvPr/>
        </p:nvSpPr>
        <p:spPr>
          <a:xfrm>
            <a:off x="582706" y="1308847"/>
            <a:ext cx="7879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 (b)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Learning meanings of important terms- namespace (not required now), cluster (done), object (done), and more terms.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Before installing Kubernetes, went through the docker installation in the VM once again to understand every step clearly (like the /bin/bash command, script, shell architecture,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Have not installed Kubernetes yet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Before installing Kubernetes, will go deeper into docker and Kubernetes from the documentation at first.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Will install 2-3 more containers before working w</a:t>
            </a:r>
            <a:r>
              <a:rPr lang="en-US" sz="2000" dirty="0"/>
              <a:t>ith Kubernetes.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 descr="Badge Tick1 with solid fill">
            <a:extLst>
              <a:ext uri="{FF2B5EF4-FFF2-40B4-BE49-F238E27FC236}">
                <a16:creationId xmlns:a16="http://schemas.microsoft.com/office/drawing/2014/main" id="{15343166-C69B-2EB8-D9EE-A08F9767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706" y="1398494"/>
            <a:ext cx="336176" cy="3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2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03413" y="512486"/>
            <a:ext cx="8301316" cy="110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Aft>
                <a:spcPts val="600"/>
              </a:spcAft>
            </a:pPr>
            <a:r>
              <a:rPr lang="de-DE" sz="3800" kern="1200" baseline="0" dirty="0">
                <a:latin typeface="Arial"/>
                <a:ea typeface="+mj-ea"/>
                <a:cs typeface="+mj-cs"/>
              </a:rPr>
              <a:t>Next </a:t>
            </a:r>
            <a:r>
              <a:rPr lang="de-DE" sz="3800" kern="1200" baseline="0" dirty="0" err="1">
                <a:latin typeface="Arial"/>
                <a:ea typeface="+mj-ea"/>
                <a:cs typeface="+mj-cs"/>
              </a:rPr>
              <a:t>step</a:t>
            </a:r>
            <a:br>
              <a:rPr lang="de-DE" sz="3800" kern="1200" baseline="0" dirty="0">
                <a:latin typeface="Arial"/>
                <a:ea typeface="+mj-ea"/>
                <a:cs typeface="+mj-cs"/>
              </a:rPr>
            </a:br>
            <a:r>
              <a:rPr lang="de-DE" sz="3800" kern="1200" baseline="0" dirty="0">
                <a:latin typeface="Arial"/>
                <a:ea typeface="+mj-ea"/>
                <a:cs typeface="+mj-cs"/>
              </a:rPr>
              <a:t>        - </a:t>
            </a:r>
            <a:r>
              <a:rPr lang="de-DE" b="1" kern="1200" baseline="0" dirty="0">
                <a:latin typeface="Arial"/>
                <a:ea typeface="+mj-ea"/>
                <a:cs typeface="+mj-cs"/>
              </a:rPr>
              <a:t>08.02.2023 (11:00 am) </a:t>
            </a:r>
            <a:br>
              <a:rPr lang="de-DE" sz="1700" b="1" kern="1200" baseline="0" dirty="0">
                <a:latin typeface="Arial"/>
                <a:ea typeface="+mj-ea"/>
                <a:cs typeface="+mj-cs"/>
              </a:rPr>
            </a:br>
            <a:r>
              <a:rPr lang="de-DE" sz="1700" b="1" kern="1200" baseline="0" dirty="0">
                <a:latin typeface="Arial"/>
                <a:ea typeface="+mj-ea"/>
                <a:cs typeface="+mj-cs"/>
              </a:rPr>
              <a:t>         </a:t>
            </a:r>
            <a:endParaRPr lang="de-DE" b="1" kern="1200" baseline="0" dirty="0">
              <a:solidFill>
                <a:srgbClr val="FF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44377-121C-2CE1-D2DC-C93A0B64FF8D}"/>
              </a:ext>
            </a:extLst>
          </p:cNvPr>
          <p:cNvSpPr txBox="1"/>
          <p:nvPr/>
        </p:nvSpPr>
        <p:spPr>
          <a:xfrm>
            <a:off x="80681" y="1524000"/>
            <a:ext cx="6822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this link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https://adamtheautomator.com/cri-o/</a:t>
            </a:r>
            <a:endParaRPr lang="en-US" sz="2000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https://www.ericsson.com/en/security/security-considerations-of-open-ran</a:t>
            </a:r>
            <a:endParaRPr lang="en-US" sz="2000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Continue learning Kubernetes and Open RAN components in parallel.</a:t>
            </a:r>
          </a:p>
          <a:p>
            <a:pPr lvl="2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DE" sz="24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EE1A6-1B76-3107-2A89-2D2B34BFE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823" y="304798"/>
            <a:ext cx="1757083" cy="5325037"/>
          </a:xfrm>
          <a:prstGeom prst="rect">
            <a:avLst/>
          </a:prstGeom>
        </p:spPr>
      </p:pic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F8DF1CA7-D666-A410-74D7-C061128DC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3163" y="1445559"/>
            <a:ext cx="336176" cy="336176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C95D896B-FF29-2C05-C404-8505A11A5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9715" y="1910982"/>
            <a:ext cx="336176" cy="336176"/>
          </a:xfrm>
          <a:prstGeom prst="rect">
            <a:avLst/>
          </a:prstGeom>
        </p:spPr>
      </p:pic>
      <p:pic>
        <p:nvPicPr>
          <p:cNvPr id="11" name="Graphic 10" descr="Circle with left arrow outline">
            <a:extLst>
              <a:ext uri="{FF2B5EF4-FFF2-40B4-BE49-F238E27FC236}">
                <a16:creationId xmlns:a16="http://schemas.microsoft.com/office/drawing/2014/main" id="{546E7D76-D65B-868D-78AF-5E55BE4C75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8682" y="2222505"/>
            <a:ext cx="358588" cy="358588"/>
          </a:xfrm>
          <a:prstGeom prst="rect">
            <a:avLst/>
          </a:prstGeom>
        </p:spPr>
      </p:pic>
      <p:pic>
        <p:nvPicPr>
          <p:cNvPr id="12" name="Graphic 11" descr="Circle with left arrow outline">
            <a:extLst>
              <a:ext uri="{FF2B5EF4-FFF2-40B4-BE49-F238E27FC236}">
                <a16:creationId xmlns:a16="http://schemas.microsoft.com/office/drawing/2014/main" id="{E07E9E0A-557C-C1A7-0BA2-CDAD152E2D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9717" y="2558681"/>
            <a:ext cx="358588" cy="358588"/>
          </a:xfrm>
          <a:prstGeom prst="rect">
            <a:avLst/>
          </a:prstGeom>
        </p:spPr>
      </p:pic>
      <p:pic>
        <p:nvPicPr>
          <p:cNvPr id="13" name="Graphic 12" descr="Circle with left arrow outline">
            <a:extLst>
              <a:ext uri="{FF2B5EF4-FFF2-40B4-BE49-F238E27FC236}">
                <a16:creationId xmlns:a16="http://schemas.microsoft.com/office/drawing/2014/main" id="{DFD6A71E-1A37-A900-BDF0-34F892C1FE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4540" y="3163799"/>
            <a:ext cx="358588" cy="358588"/>
          </a:xfrm>
          <a:prstGeom prst="rect">
            <a:avLst/>
          </a:prstGeom>
        </p:spPr>
      </p:pic>
      <p:pic>
        <p:nvPicPr>
          <p:cNvPr id="14" name="Graphic 13" descr="Circle with left arrow outline">
            <a:extLst>
              <a:ext uri="{FF2B5EF4-FFF2-40B4-BE49-F238E27FC236}">
                <a16:creationId xmlns:a16="http://schemas.microsoft.com/office/drawing/2014/main" id="{CD4D8A97-1102-817E-582E-2C5B0F6C2E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57" y="5433695"/>
            <a:ext cx="376520" cy="3585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E01257-CFB0-61F9-852B-74E505D9B4E5}"/>
              </a:ext>
            </a:extLst>
          </p:cNvPr>
          <p:cNvSpPr txBox="1"/>
          <p:nvPr/>
        </p:nvSpPr>
        <p:spPr>
          <a:xfrm>
            <a:off x="1174377" y="5474489"/>
            <a:ext cx="225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Next read</a:t>
            </a:r>
            <a:endParaRPr lang="en-DE" sz="12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Graphic 15" descr="Badge Tick1 with solid fill">
            <a:extLst>
              <a:ext uri="{FF2B5EF4-FFF2-40B4-BE49-F238E27FC236}">
                <a16:creationId xmlns:a16="http://schemas.microsoft.com/office/drawing/2014/main" id="{0C080088-F61E-E634-D572-39BCA0120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9" y="5104243"/>
            <a:ext cx="336176" cy="3361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F8B298-3ACC-C93F-AD72-D0A1840DBE97}"/>
              </a:ext>
            </a:extLst>
          </p:cNvPr>
          <p:cNvSpPr txBox="1"/>
          <p:nvPr/>
        </p:nvSpPr>
        <p:spPr>
          <a:xfrm>
            <a:off x="1174377" y="5130470"/>
            <a:ext cx="225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Done reading!</a:t>
            </a:r>
            <a:endParaRPr lang="en-DE" sz="12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8229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742</Words>
  <Application>Microsoft Office PowerPoint</Application>
  <PresentationFormat>On-screen Show (4:3)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Masterfolien ohne Erklärung_4_3_neu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113</cp:revision>
  <cp:lastPrinted>2018-03-07T15:14:31Z</cp:lastPrinted>
  <dcterms:created xsi:type="dcterms:W3CDTF">2016-10-18T12:05:04Z</dcterms:created>
  <dcterms:modified xsi:type="dcterms:W3CDTF">2023-02-01T14:03:38Z</dcterms:modified>
</cp:coreProperties>
</file>