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312" r:id="rId4"/>
    <p:sldId id="338" r:id="rId5"/>
    <p:sldId id="341" r:id="rId6"/>
    <p:sldId id="340" r:id="rId7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905" userDrawn="1">
          <p15:clr>
            <a:srgbClr val="A4A3A4"/>
          </p15:clr>
        </p15:guide>
        <p15:guide id="3" pos="3901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1406" y="53"/>
      </p:cViewPr>
      <p:guideLst>
        <p:guide orient="horz" pos="1344"/>
        <p:guide pos="1905"/>
        <p:guide pos="3901"/>
        <p:guide orient="horz" pos="28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07.02.2023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07.02.2023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37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DEF-9BD2-4D72-BA3D-94B5F9973EE5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8A0C-D880-49E9-A0C5-56C788C1D5F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6A82D-45F6-45C3-B8B8-906EA43401CD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05D-D114-4490-BAD5-A5670893845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5E1B-771F-4689-B481-86AC1784C8B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F71D-EB41-4C01-AAEE-AB1474F06C4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D1B2-3022-4F8F-AF08-0241CB29B1AC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88C7-4737-4544-94A0-0A90EB9FA6B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91BED-B4F9-4ACE-A0A0-EAF977D48AC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sldNum="0" hdr="0" ft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damtheautomator.com/cri-o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www.ericsson.com/en/security/security-considerations-of-open-ran" TargetMode="External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" r="1" b="1"/>
          <a:stretch/>
        </p:blipFill>
        <p:spPr>
          <a:xfrm>
            <a:off x="904502" y="72001"/>
            <a:ext cx="8239500" cy="4493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B0DDF-3667-3835-1312-07363E4AAB83}"/>
              </a:ext>
            </a:extLst>
          </p:cNvPr>
          <p:cNvSpPr txBox="1"/>
          <p:nvPr/>
        </p:nvSpPr>
        <p:spPr bwMode="auto">
          <a:xfrm>
            <a:off x="903819" y="4629898"/>
            <a:ext cx="8100000" cy="7082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 dirty="0">
                <a:latin typeface="Arial"/>
                <a:ea typeface="+mj-ea"/>
                <a:cs typeface="+mj-cs"/>
              </a:rPr>
              <a:t>Research Project WS 22/23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2F57BF-98E1-98D1-47F9-EAFC7430A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/>
          <a:p>
            <a:r>
              <a:rPr lang="en-US" dirty="0"/>
              <a:t>Arnova Abdullah</a:t>
            </a:r>
          </a:p>
          <a:p>
            <a:r>
              <a:rPr lang="en-US" dirty="0"/>
              <a:t>Weekly Meeting – 08.02.2023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54186" cy="541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72116" cy="550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4142180" y="3936346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4229582" y="5039716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426506" y="1212429"/>
            <a:ext cx="4276860" cy="376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10 Meeting (</a:t>
            </a:r>
            <a:r>
              <a:rPr lang="en-US" sz="1200" b="1" dirty="0">
                <a:solidFill>
                  <a:srgbClr val="FF0000"/>
                </a:solidFill>
              </a:rPr>
              <a:t>21.12.2022)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Research: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Is there a map between MITRE ID to CVE list?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In Kali Linux, is there any tool or settings to map CVE or MITRE ID?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Create an extended comparison between Atomic and Kali in MS Excel (Not done yet)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Docker, and Kubernetes attacks: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the docker container? Which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Ubuntu: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Which Ubuntu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Ubuntu?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660F-6479-8FA9-EEDA-1E55B43EC265}"/>
              </a:ext>
            </a:extLst>
          </p:cNvPr>
          <p:cNvSpPr txBox="1"/>
          <p:nvPr/>
        </p:nvSpPr>
        <p:spPr>
          <a:xfrm>
            <a:off x="692207" y="4018189"/>
            <a:ext cx="32241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11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(11.01.2023)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1000" dirty="0"/>
              <a:t>lab of Docker from </a:t>
            </a:r>
            <a:r>
              <a:rPr lang="en-US" sz="1000" dirty="0" err="1"/>
              <a:t>Devnet</a:t>
            </a:r>
            <a:r>
              <a:rPr lang="en-US" sz="1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1000" dirty="0"/>
              <a:t>, then try some attacks with kali and atomic by mapping to CVE/MITRE. Use the list from the previous page list.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(Partially done!)</a:t>
            </a:r>
            <a:r>
              <a:rPr lang="en-US" sz="1000" dirty="0"/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6ABA1-6488-1D6C-393C-F3D5EC54E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79"/>
          <a:stretch/>
        </p:blipFill>
        <p:spPr>
          <a:xfrm>
            <a:off x="4572000" y="1097063"/>
            <a:ext cx="3975042" cy="2060687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8A116B19-D9F1-4D93-338B-CD27EDCF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05" y="6119539"/>
            <a:ext cx="943389" cy="48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47B8D-B8A0-D490-98D2-3D0B93A62FA3}"/>
              </a:ext>
            </a:extLst>
          </p:cNvPr>
          <p:cNvSpPr txBox="1"/>
          <p:nvPr/>
        </p:nvSpPr>
        <p:spPr>
          <a:xfrm>
            <a:off x="5011271" y="3157750"/>
            <a:ext cx="405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13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(25.01.2023)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/>
              <a:t>Problem understanding Ubuntu OS configuration basics</a:t>
            </a:r>
            <a:r>
              <a:rPr lang="en-US" sz="2000" dirty="0"/>
              <a:t>.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0F04C-4365-A1C7-6312-BAAE27D72080}"/>
              </a:ext>
            </a:extLst>
          </p:cNvPr>
          <p:cNvSpPr txBox="1"/>
          <p:nvPr/>
        </p:nvSpPr>
        <p:spPr>
          <a:xfrm>
            <a:off x="4969067" y="3773249"/>
            <a:ext cx="40520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14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</a:rPr>
              <a:t>01.02.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Install another VM with Ubuntu 20.04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/>
              <a:t>Learn Kubernetes basic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Learning about basic components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8301316" cy="110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>
                <a:latin typeface="Arial"/>
                <a:ea typeface="+mj-ea"/>
                <a:cs typeface="+mj-cs"/>
              </a:rPr>
              <a:t>Weekly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meeting</a:t>
            </a:r>
            <a:br>
              <a:rPr lang="de-DE" sz="3800" kern="1200" baseline="0" dirty="0">
                <a:latin typeface="Arial"/>
                <a:ea typeface="+mj-ea"/>
                <a:cs typeface="+mj-cs"/>
              </a:rPr>
            </a:br>
            <a:r>
              <a:rPr lang="de-DE" sz="3800" kern="1200" baseline="0" dirty="0">
                <a:latin typeface="Arial"/>
                <a:ea typeface="+mj-ea"/>
                <a:cs typeface="+mj-cs"/>
              </a:rPr>
              <a:t>        - </a:t>
            </a:r>
            <a:r>
              <a:rPr lang="de-DE" b="1" kern="1200" baseline="0" dirty="0">
                <a:latin typeface="Arial"/>
                <a:ea typeface="+mj-ea"/>
                <a:cs typeface="+mj-cs"/>
              </a:rPr>
              <a:t>08.02.2023 (11:00 am)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</a:t>
            </a:r>
            <a:endParaRPr lang="de-DE" b="1" kern="1200" baseline="0" dirty="0">
              <a:solidFill>
                <a:srgbClr val="FF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4377-121C-2CE1-D2DC-C93A0B64FF8D}"/>
              </a:ext>
            </a:extLst>
          </p:cNvPr>
          <p:cNvSpPr txBox="1"/>
          <p:nvPr/>
        </p:nvSpPr>
        <p:spPr>
          <a:xfrm>
            <a:off x="80681" y="1524000"/>
            <a:ext cx="6822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this link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https://adamtheautomator.com/cri-o/</a:t>
            </a:r>
            <a:endParaRPr 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RAN Security: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https://www.ericsson.com/en/security/security-considerations-of-open-ran</a:t>
            </a:r>
            <a:endParaRPr 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Continue learning Kubernetes and Open RAN components in parallel.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DE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F8DF1CA7-D666-A410-74D7-C061128DC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86" y="2247158"/>
            <a:ext cx="336176" cy="336176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C95D896B-FF29-2C05-C404-8505A11A5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5" y="3186211"/>
            <a:ext cx="336176" cy="3361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1A83E5-3846-8A1F-B30A-5F075868D4B6}"/>
              </a:ext>
            </a:extLst>
          </p:cNvPr>
          <p:cNvGrpSpPr/>
          <p:nvPr/>
        </p:nvGrpSpPr>
        <p:grpSpPr>
          <a:xfrm>
            <a:off x="6889378" y="304798"/>
            <a:ext cx="1797419" cy="5325037"/>
            <a:chOff x="6889378" y="304798"/>
            <a:chExt cx="1797419" cy="53250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EE1A6-1B76-3107-2A89-2D2B34BF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714" y="304798"/>
              <a:ext cx="1757083" cy="5325037"/>
            </a:xfrm>
            <a:prstGeom prst="rect">
              <a:avLst/>
            </a:prstGeom>
          </p:spPr>
        </p:pic>
        <p:pic>
          <p:nvPicPr>
            <p:cNvPr id="11" name="Graphic 10" descr="Circle with left arrow outline">
              <a:extLst>
                <a:ext uri="{FF2B5EF4-FFF2-40B4-BE49-F238E27FC236}">
                  <a16:creationId xmlns:a16="http://schemas.microsoft.com/office/drawing/2014/main" id="{546E7D76-D65B-868D-78AF-5E55BE4C7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79023" y="3556376"/>
              <a:ext cx="358588" cy="358588"/>
            </a:xfrm>
            <a:prstGeom prst="rect">
              <a:avLst/>
            </a:prstGeom>
          </p:spPr>
        </p:pic>
        <p:pic>
          <p:nvPicPr>
            <p:cNvPr id="12" name="Graphic 11" descr="Circle with left arrow outline">
              <a:extLst>
                <a:ext uri="{FF2B5EF4-FFF2-40B4-BE49-F238E27FC236}">
                  <a16:creationId xmlns:a16="http://schemas.microsoft.com/office/drawing/2014/main" id="{E07E9E0A-557C-C1A7-0BA2-CDAD152E2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65574" y="2569887"/>
              <a:ext cx="358588" cy="358588"/>
            </a:xfrm>
            <a:prstGeom prst="rect">
              <a:avLst/>
            </a:prstGeom>
          </p:spPr>
        </p:pic>
        <p:pic>
          <p:nvPicPr>
            <p:cNvPr id="13" name="Graphic 12" descr="Circle with left arrow outline">
              <a:extLst>
                <a:ext uri="{FF2B5EF4-FFF2-40B4-BE49-F238E27FC236}">
                  <a16:creationId xmlns:a16="http://schemas.microsoft.com/office/drawing/2014/main" id="{DFD6A71E-1A37-A900-BDF0-34F892C1F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74540" y="3163799"/>
              <a:ext cx="358588" cy="358588"/>
            </a:xfrm>
            <a:prstGeom prst="rect">
              <a:avLst/>
            </a:prstGeom>
          </p:spPr>
        </p:pic>
        <p:pic>
          <p:nvPicPr>
            <p:cNvPr id="4" name="Graphic 3" descr="Badge Tick1 with solid fill">
              <a:extLst>
                <a:ext uri="{FF2B5EF4-FFF2-40B4-BE49-F238E27FC236}">
                  <a16:creationId xmlns:a16="http://schemas.microsoft.com/office/drawing/2014/main" id="{0BCCD83A-E9B1-E239-8B0B-455EA086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11782" y="2173206"/>
              <a:ext cx="336176" cy="336176"/>
            </a:xfrm>
            <a:prstGeom prst="rect">
              <a:avLst/>
            </a:prstGeom>
          </p:spPr>
        </p:pic>
        <p:pic>
          <p:nvPicPr>
            <p:cNvPr id="6" name="Graphic 5" descr="Badge Tick1 with solid fill">
              <a:extLst>
                <a:ext uri="{FF2B5EF4-FFF2-40B4-BE49-F238E27FC236}">
                  <a16:creationId xmlns:a16="http://schemas.microsoft.com/office/drawing/2014/main" id="{6BAAD104-D042-AB5C-F6AF-7F7F4AC25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5063" y="1848971"/>
              <a:ext cx="336176" cy="336176"/>
            </a:xfrm>
            <a:prstGeom prst="rect">
              <a:avLst/>
            </a:prstGeom>
          </p:spPr>
        </p:pic>
        <p:pic>
          <p:nvPicPr>
            <p:cNvPr id="7" name="Graphic 6" descr="Badge Tick1 with solid fill">
              <a:extLst>
                <a:ext uri="{FF2B5EF4-FFF2-40B4-BE49-F238E27FC236}">
                  <a16:creationId xmlns:a16="http://schemas.microsoft.com/office/drawing/2014/main" id="{18019D7E-A789-E27C-CC07-47A98DDD5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89378" y="1452097"/>
              <a:ext cx="336176" cy="336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0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8301316" cy="110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>
                <a:latin typeface="Arial"/>
                <a:ea typeface="+mj-ea"/>
                <a:cs typeface="+mj-cs"/>
              </a:rPr>
              <a:t>Next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step</a:t>
            </a:r>
            <a:br>
              <a:rPr lang="de-DE" sz="3800" kern="1200" baseline="0" dirty="0">
                <a:latin typeface="Arial"/>
                <a:ea typeface="+mj-ea"/>
                <a:cs typeface="+mj-cs"/>
              </a:rPr>
            </a:br>
            <a:r>
              <a:rPr lang="de-DE" sz="3800" kern="1200" baseline="0" dirty="0">
                <a:latin typeface="Arial"/>
                <a:ea typeface="+mj-ea"/>
                <a:cs typeface="+mj-cs"/>
              </a:rPr>
              <a:t>        </a:t>
            </a:r>
            <a:r>
              <a:rPr lang="de-DE" sz="1800" kern="1200" baseline="0" dirty="0">
                <a:latin typeface="Arial"/>
                <a:ea typeface="+mj-ea"/>
                <a:cs typeface="+mj-cs"/>
              </a:rPr>
              <a:t>- </a:t>
            </a:r>
            <a:r>
              <a:rPr lang="de-DE" sz="1800" b="1" kern="1200" baseline="0" dirty="0">
                <a:latin typeface="Arial"/>
                <a:ea typeface="+mj-ea"/>
                <a:cs typeface="+mj-cs"/>
              </a:rPr>
              <a:t>15.02.2023 (11:00 am)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</a:t>
            </a:r>
            <a:endParaRPr lang="de-DE" b="1" kern="1200" baseline="0" dirty="0">
              <a:solidFill>
                <a:srgbClr val="FF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4377-121C-2CE1-D2DC-C93A0B64FF8D}"/>
              </a:ext>
            </a:extLst>
          </p:cNvPr>
          <p:cNvSpPr txBox="1"/>
          <p:nvPr/>
        </p:nvSpPr>
        <p:spPr>
          <a:xfrm>
            <a:off x="80681" y="1524000"/>
            <a:ext cx="682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Continue learning Kubernetes and Open RAN components in parallel.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DE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EE1A6-1B76-3107-2A89-2D2B34BF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3" y="304798"/>
            <a:ext cx="1757083" cy="5325037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F8DF1CA7-D666-A410-74D7-C061128DC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3163" y="1445559"/>
            <a:ext cx="336176" cy="336176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C95D896B-FF29-2C05-C404-8505A11A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9715" y="1910982"/>
            <a:ext cx="336176" cy="336176"/>
          </a:xfrm>
          <a:prstGeom prst="rect">
            <a:avLst/>
          </a:prstGeom>
        </p:spPr>
      </p:pic>
      <p:pic>
        <p:nvPicPr>
          <p:cNvPr id="11" name="Graphic 10" descr="Circle with left arrow outline">
            <a:extLst>
              <a:ext uri="{FF2B5EF4-FFF2-40B4-BE49-F238E27FC236}">
                <a16:creationId xmlns:a16="http://schemas.microsoft.com/office/drawing/2014/main" id="{546E7D76-D65B-868D-78AF-5E55BE4C7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8682" y="2222505"/>
            <a:ext cx="358588" cy="358588"/>
          </a:xfrm>
          <a:prstGeom prst="rect">
            <a:avLst/>
          </a:prstGeom>
        </p:spPr>
      </p:pic>
      <p:pic>
        <p:nvPicPr>
          <p:cNvPr id="12" name="Graphic 11" descr="Circle with left arrow outline">
            <a:extLst>
              <a:ext uri="{FF2B5EF4-FFF2-40B4-BE49-F238E27FC236}">
                <a16:creationId xmlns:a16="http://schemas.microsoft.com/office/drawing/2014/main" id="{E07E9E0A-557C-C1A7-0BA2-CDAD152E2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9717" y="2558681"/>
            <a:ext cx="358588" cy="358588"/>
          </a:xfrm>
          <a:prstGeom prst="rect">
            <a:avLst/>
          </a:prstGeom>
        </p:spPr>
      </p:pic>
      <p:pic>
        <p:nvPicPr>
          <p:cNvPr id="13" name="Graphic 12" descr="Circle with left arrow outline">
            <a:extLst>
              <a:ext uri="{FF2B5EF4-FFF2-40B4-BE49-F238E27FC236}">
                <a16:creationId xmlns:a16="http://schemas.microsoft.com/office/drawing/2014/main" id="{DFD6A71E-1A37-A900-BDF0-34F892C1F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4540" y="3163799"/>
            <a:ext cx="358588" cy="358588"/>
          </a:xfrm>
          <a:prstGeom prst="rect">
            <a:avLst/>
          </a:prstGeom>
        </p:spPr>
      </p:pic>
      <p:pic>
        <p:nvPicPr>
          <p:cNvPr id="14" name="Graphic 13" descr="Circle with left arrow outline">
            <a:extLst>
              <a:ext uri="{FF2B5EF4-FFF2-40B4-BE49-F238E27FC236}">
                <a16:creationId xmlns:a16="http://schemas.microsoft.com/office/drawing/2014/main" id="{CD4D8A97-1102-817E-582E-2C5B0F6C2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57" y="5433695"/>
            <a:ext cx="376520" cy="358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01257-CFB0-61F9-852B-74E505D9B4E5}"/>
              </a:ext>
            </a:extLst>
          </p:cNvPr>
          <p:cNvSpPr txBox="1"/>
          <p:nvPr/>
        </p:nvSpPr>
        <p:spPr>
          <a:xfrm>
            <a:off x="1174377" y="5474489"/>
            <a:ext cx="225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Next read</a:t>
            </a:r>
            <a:endParaRPr lang="en-DE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0C080088-F61E-E634-D572-39BCA0120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29" y="5104243"/>
            <a:ext cx="336176" cy="336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F8B298-3ACC-C93F-AD72-D0A1840DBE97}"/>
              </a:ext>
            </a:extLst>
          </p:cNvPr>
          <p:cNvSpPr txBox="1"/>
          <p:nvPr/>
        </p:nvSpPr>
        <p:spPr>
          <a:xfrm>
            <a:off x="1174377" y="5130470"/>
            <a:ext cx="225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Done reading!</a:t>
            </a:r>
            <a:endParaRPr lang="en-DE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7D4E65-2D3C-5804-C63F-2872EA15D5F1}"/>
              </a:ext>
            </a:extLst>
          </p:cNvPr>
          <p:cNvGrpSpPr/>
          <p:nvPr/>
        </p:nvGrpSpPr>
        <p:grpSpPr>
          <a:xfrm>
            <a:off x="6889378" y="304798"/>
            <a:ext cx="1797419" cy="5325037"/>
            <a:chOff x="6889378" y="304798"/>
            <a:chExt cx="1797419" cy="53250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A40F0F-CF0A-D0B5-598D-0B4D0324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9714" y="304798"/>
              <a:ext cx="1757083" cy="5325037"/>
            </a:xfrm>
            <a:prstGeom prst="rect">
              <a:avLst/>
            </a:prstGeom>
          </p:spPr>
        </p:pic>
        <p:pic>
          <p:nvPicPr>
            <p:cNvPr id="7" name="Graphic 6" descr="Circle with left arrow outline">
              <a:extLst>
                <a:ext uri="{FF2B5EF4-FFF2-40B4-BE49-F238E27FC236}">
                  <a16:creationId xmlns:a16="http://schemas.microsoft.com/office/drawing/2014/main" id="{43B00A9A-9C07-722C-E071-1B97EF83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9023" y="3556376"/>
              <a:ext cx="358588" cy="358588"/>
            </a:xfrm>
            <a:prstGeom prst="rect">
              <a:avLst/>
            </a:prstGeom>
          </p:spPr>
        </p:pic>
        <p:pic>
          <p:nvPicPr>
            <p:cNvPr id="10" name="Graphic 9" descr="Circle with left arrow outline">
              <a:extLst>
                <a:ext uri="{FF2B5EF4-FFF2-40B4-BE49-F238E27FC236}">
                  <a16:creationId xmlns:a16="http://schemas.microsoft.com/office/drawing/2014/main" id="{DB209AE0-CAA3-B517-C291-B79F80349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65574" y="2569887"/>
              <a:ext cx="358588" cy="358588"/>
            </a:xfrm>
            <a:prstGeom prst="rect">
              <a:avLst/>
            </a:prstGeom>
          </p:spPr>
        </p:pic>
        <p:pic>
          <p:nvPicPr>
            <p:cNvPr id="18" name="Graphic 17" descr="Circle with left arrow outline">
              <a:extLst>
                <a:ext uri="{FF2B5EF4-FFF2-40B4-BE49-F238E27FC236}">
                  <a16:creationId xmlns:a16="http://schemas.microsoft.com/office/drawing/2014/main" id="{5FF09E66-BF9B-F99B-F94B-BE5B56B6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4540" y="3163799"/>
              <a:ext cx="358588" cy="358588"/>
            </a:xfrm>
            <a:prstGeom prst="rect">
              <a:avLst/>
            </a:prstGeom>
          </p:spPr>
        </p:pic>
        <p:pic>
          <p:nvPicPr>
            <p:cNvPr id="19" name="Graphic 18" descr="Badge Tick1 with solid fill">
              <a:extLst>
                <a:ext uri="{FF2B5EF4-FFF2-40B4-BE49-F238E27FC236}">
                  <a16:creationId xmlns:a16="http://schemas.microsoft.com/office/drawing/2014/main" id="{7E80301B-1DF9-283F-F705-FB95A1D21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782" y="2173206"/>
              <a:ext cx="336176" cy="336176"/>
            </a:xfrm>
            <a:prstGeom prst="rect">
              <a:avLst/>
            </a:prstGeom>
          </p:spPr>
        </p:pic>
        <p:pic>
          <p:nvPicPr>
            <p:cNvPr id="20" name="Graphic 19" descr="Badge Tick1 with solid fill">
              <a:extLst>
                <a:ext uri="{FF2B5EF4-FFF2-40B4-BE49-F238E27FC236}">
                  <a16:creationId xmlns:a16="http://schemas.microsoft.com/office/drawing/2014/main" id="{EF4B4896-DC2C-96E5-D0F7-DA15B626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5063" y="1848971"/>
              <a:ext cx="336176" cy="336176"/>
            </a:xfrm>
            <a:prstGeom prst="rect">
              <a:avLst/>
            </a:prstGeom>
          </p:spPr>
        </p:pic>
        <p:pic>
          <p:nvPicPr>
            <p:cNvPr id="21" name="Graphic 20" descr="Badge Tick1 with solid fill">
              <a:extLst>
                <a:ext uri="{FF2B5EF4-FFF2-40B4-BE49-F238E27FC236}">
                  <a16:creationId xmlns:a16="http://schemas.microsoft.com/office/drawing/2014/main" id="{2B5613C5-58D3-F1D4-E58C-5CAC12ECC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9378" y="1452097"/>
              <a:ext cx="336176" cy="336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5822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587</Words>
  <Application>Microsoft Office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Masterfolien ohne Erklärung_4_3_neu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114</cp:revision>
  <cp:lastPrinted>2018-03-07T15:14:31Z</cp:lastPrinted>
  <dcterms:created xsi:type="dcterms:W3CDTF">2016-10-18T12:05:04Z</dcterms:created>
  <dcterms:modified xsi:type="dcterms:W3CDTF">2023-02-08T09:43:52Z</dcterms:modified>
</cp:coreProperties>
</file>