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letter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CC006A"/>
    <a:srgbClr val="A1A8B1"/>
    <a:srgbClr val="AEB4C0"/>
    <a:srgbClr val="FFFFFF"/>
    <a:srgbClr val="009999"/>
    <a:srgbClr val="339900"/>
    <a:srgbClr val="0066FF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9" autoAdjust="0"/>
    <p:restoredTop sz="80814" autoAdjust="0"/>
  </p:normalViewPr>
  <p:slideViewPr>
    <p:cSldViewPr showGuides="1">
      <p:cViewPr varScale="1">
        <p:scale>
          <a:sx n="59" d="100"/>
          <a:sy n="59" d="100"/>
        </p:scale>
        <p:origin x="-1434" y="-78"/>
      </p:cViewPr>
      <p:guideLst>
        <p:guide orient="horz" pos="2659"/>
        <p:guide pos="4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mccarty\Documents\SSC\Customers\Modern%20Transportation\Modern%20Transportation%20BQ%20Analysis%202-14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mccarty\Documents\SSC\Customers\Modern%20Transportation\Modern%20Transportation%20BQ%20Analysis%202-14%20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mccarty\Documents\SSC\Customers\Modern%20Transportation\Modern%20Transportation%20BQ%20Analysis%202-14%20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'By BU Pivot '!$B$22</c:f>
              <c:strCache>
                <c:ptCount val="1"/>
                <c:pt idx="0">
                  <c:v>BU Total </c:v>
                </c:pt>
              </c:strCache>
            </c:strRef>
          </c:tx>
          <c:cat>
            <c:strRef>
              <c:f>'By BU Pivot '!$A$23:$A$31</c:f>
              <c:strCache>
                <c:ptCount val="9"/>
                <c:pt idx="0">
                  <c:v>ATLANTA CBU</c:v>
                </c:pt>
                <c:pt idx="1">
                  <c:v>SOUTHERN PLAINS CBU</c:v>
                </c:pt>
                <c:pt idx="2">
                  <c:v>BALTIMORE CBU</c:v>
                </c:pt>
                <c:pt idx="3">
                  <c:v>CAROLINAS CBU</c:v>
                </c:pt>
                <c:pt idx="4">
                  <c:v>ROCKY MOUNTAIN CBU</c:v>
                </c:pt>
                <c:pt idx="5">
                  <c:v>CNTRAL BILLING RNTL</c:v>
                </c:pt>
                <c:pt idx="6">
                  <c:v>GRTR OH WEST PA CBU</c:v>
                </c:pt>
                <c:pt idx="7">
                  <c:v>CNTL PA-UPST NY CBU</c:v>
                </c:pt>
                <c:pt idx="8">
                  <c:v>NORTHWEST CBU</c:v>
                </c:pt>
              </c:strCache>
            </c:strRef>
          </c:cat>
          <c:val>
            <c:numRef>
              <c:f>'By BU Pivot '!$B$23:$B$31</c:f>
              <c:numCache>
                <c:formatCode>General</c:formatCode>
                <c:ptCount val="9"/>
                <c:pt idx="0">
                  <c:v>57</c:v>
                </c:pt>
                <c:pt idx="1">
                  <c:v>53</c:v>
                </c:pt>
                <c:pt idx="2">
                  <c:v>37</c:v>
                </c:pt>
                <c:pt idx="3">
                  <c:v>12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cat>
            <c:numRef>
              <c:f>Sheet4!$A$4:$A$28</c:f>
              <c:numCache>
                <c:formatCode>mmm\-yy</c:formatCode>
                <c:ptCount val="25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  <c:pt idx="12">
                  <c:v>41306</c:v>
                </c:pt>
                <c:pt idx="13">
                  <c:v>41334</c:v>
                </c:pt>
                <c:pt idx="14">
                  <c:v>41365</c:v>
                </c:pt>
                <c:pt idx="15">
                  <c:v>41395</c:v>
                </c:pt>
                <c:pt idx="16">
                  <c:v>41426</c:v>
                </c:pt>
                <c:pt idx="17">
                  <c:v>41456</c:v>
                </c:pt>
                <c:pt idx="18">
                  <c:v>41487</c:v>
                </c:pt>
                <c:pt idx="19">
                  <c:v>41518</c:v>
                </c:pt>
                <c:pt idx="20">
                  <c:v>41548</c:v>
                </c:pt>
                <c:pt idx="21">
                  <c:v>41579</c:v>
                </c:pt>
                <c:pt idx="22">
                  <c:v>41609</c:v>
                </c:pt>
                <c:pt idx="23">
                  <c:v>41640</c:v>
                </c:pt>
                <c:pt idx="24">
                  <c:v>41671</c:v>
                </c:pt>
              </c:numCache>
            </c:numRef>
          </c:cat>
          <c:val>
            <c:numRef>
              <c:f>Sheet4!$B$4:$B$28</c:f>
            </c:numRef>
          </c:val>
          <c:smooth val="0"/>
        </c:ser>
        <c:ser>
          <c:idx val="1"/>
          <c:order val="1"/>
          <c:cat>
            <c:numRef>
              <c:f>Sheet4!$A$4:$A$28</c:f>
              <c:numCache>
                <c:formatCode>mmm\-yy</c:formatCode>
                <c:ptCount val="25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  <c:pt idx="12">
                  <c:v>41306</c:v>
                </c:pt>
                <c:pt idx="13">
                  <c:v>41334</c:v>
                </c:pt>
                <c:pt idx="14">
                  <c:v>41365</c:v>
                </c:pt>
                <c:pt idx="15">
                  <c:v>41395</c:v>
                </c:pt>
                <c:pt idx="16">
                  <c:v>41426</c:v>
                </c:pt>
                <c:pt idx="17">
                  <c:v>41456</c:v>
                </c:pt>
                <c:pt idx="18">
                  <c:v>41487</c:v>
                </c:pt>
                <c:pt idx="19">
                  <c:v>41518</c:v>
                </c:pt>
                <c:pt idx="20">
                  <c:v>41548</c:v>
                </c:pt>
                <c:pt idx="21">
                  <c:v>41579</c:v>
                </c:pt>
                <c:pt idx="22">
                  <c:v>41609</c:v>
                </c:pt>
                <c:pt idx="23">
                  <c:v>41640</c:v>
                </c:pt>
                <c:pt idx="24">
                  <c:v>41671</c:v>
                </c:pt>
              </c:numCache>
            </c:numRef>
          </c:cat>
          <c:val>
            <c:numRef>
              <c:f>Sheet4!$C$4:$C$28</c:f>
            </c:numRef>
          </c:val>
          <c:smooth val="0"/>
        </c:ser>
        <c:ser>
          <c:idx val="2"/>
          <c:order val="2"/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Sheet4!$A$4:$A$28</c:f>
              <c:numCache>
                <c:formatCode>mmm\-yy</c:formatCode>
                <c:ptCount val="25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  <c:pt idx="12">
                  <c:v>41306</c:v>
                </c:pt>
                <c:pt idx="13">
                  <c:v>41334</c:v>
                </c:pt>
                <c:pt idx="14">
                  <c:v>41365</c:v>
                </c:pt>
                <c:pt idx="15">
                  <c:v>41395</c:v>
                </c:pt>
                <c:pt idx="16">
                  <c:v>41426</c:v>
                </c:pt>
                <c:pt idx="17">
                  <c:v>41456</c:v>
                </c:pt>
                <c:pt idx="18">
                  <c:v>41487</c:v>
                </c:pt>
                <c:pt idx="19">
                  <c:v>41518</c:v>
                </c:pt>
                <c:pt idx="20">
                  <c:v>41548</c:v>
                </c:pt>
                <c:pt idx="21">
                  <c:v>41579</c:v>
                </c:pt>
                <c:pt idx="22">
                  <c:v>41609</c:v>
                </c:pt>
                <c:pt idx="23">
                  <c:v>41640</c:v>
                </c:pt>
                <c:pt idx="24">
                  <c:v>41671</c:v>
                </c:pt>
              </c:numCache>
            </c:numRef>
          </c:cat>
          <c:val>
            <c:numRef>
              <c:f>Sheet4!$D$4:$D$28</c:f>
              <c:numCache>
                <c:formatCode>0.00%</c:formatCode>
                <c:ptCount val="25"/>
                <c:pt idx="0">
                  <c:v>5.3571428571428568E-2</c:v>
                </c:pt>
                <c:pt idx="1">
                  <c:v>3.7735849056603772E-2</c:v>
                </c:pt>
                <c:pt idx="2">
                  <c:v>1.4705882352941176E-2</c:v>
                </c:pt>
                <c:pt idx="3">
                  <c:v>6.3291139240506333E-2</c:v>
                </c:pt>
                <c:pt idx="4">
                  <c:v>3.3898305084745763E-2</c:v>
                </c:pt>
                <c:pt idx="5">
                  <c:v>3.5087719298245612E-2</c:v>
                </c:pt>
                <c:pt idx="6">
                  <c:v>3.6363636363636362E-2</c:v>
                </c:pt>
                <c:pt idx="7">
                  <c:v>2.3809523809523808E-2</c:v>
                </c:pt>
                <c:pt idx="8">
                  <c:v>0</c:v>
                </c:pt>
                <c:pt idx="9">
                  <c:v>2.4390243902439025E-2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0.25925925925925924</c:v>
                </c:pt>
                <c:pt idx="16">
                  <c:v>0.15</c:v>
                </c:pt>
                <c:pt idx="17">
                  <c:v>0.12096774193548387</c:v>
                </c:pt>
                <c:pt idx="18">
                  <c:v>5.1724137931034482E-2</c:v>
                </c:pt>
                <c:pt idx="19">
                  <c:v>0.18</c:v>
                </c:pt>
                <c:pt idx="20">
                  <c:v>9.6153846153846159E-2</c:v>
                </c:pt>
                <c:pt idx="21">
                  <c:v>7.3394495412844041E-2</c:v>
                </c:pt>
                <c:pt idx="22">
                  <c:v>4.2105263157894736E-2</c:v>
                </c:pt>
                <c:pt idx="23">
                  <c:v>0</c:v>
                </c:pt>
                <c:pt idx="24">
                  <c:v>3.5714285714285712E-2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47680"/>
        <c:axId val="177449600"/>
      </c:lineChart>
      <c:dateAx>
        <c:axId val="17744768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77449600"/>
        <c:crosses val="autoZero"/>
        <c:auto val="1"/>
        <c:lblOffset val="100"/>
        <c:baseTimeUnit val="months"/>
      </c:dateAx>
      <c:valAx>
        <c:axId val="17744960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7447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'Reason Code Summary '!$B$22</c:f>
              <c:strCache>
                <c:ptCount val="1"/>
                <c:pt idx="0">
                  <c:v># of CMs</c:v>
                </c:pt>
              </c:strCache>
            </c:strRef>
          </c:tx>
          <c:marker>
            <c:symbol val="none"/>
          </c:marker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'Reason Code Summary '!$A$23:$A$40</c:f>
              <c:numCache>
                <c:formatCode>d\-mmm</c:formatCode>
                <c:ptCount val="18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</c:numCache>
            </c:numRef>
          </c:cat>
          <c:val>
            <c:numRef>
              <c:f>'Reason Code Summary '!$B$23:$B$40</c:f>
              <c:numCache>
                <c:formatCode>General</c:formatCode>
                <c:ptCount val="1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49</c:v>
                </c:pt>
                <c:pt idx="9">
                  <c:v>33</c:v>
                </c:pt>
                <c:pt idx="10">
                  <c:v>18</c:v>
                </c:pt>
                <c:pt idx="11">
                  <c:v>18</c:v>
                </c:pt>
                <c:pt idx="12">
                  <c:v>21</c:v>
                </c:pt>
                <c:pt idx="13">
                  <c:v>13</c:v>
                </c:pt>
                <c:pt idx="14">
                  <c:v>10</c:v>
                </c:pt>
                <c:pt idx="15">
                  <c:v>4</c:v>
                </c:pt>
                <c:pt idx="16">
                  <c:v>0</c:v>
                </c:pt>
                <c:pt idx="17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17632"/>
        <c:axId val="208919552"/>
      </c:lineChart>
      <c:dateAx>
        <c:axId val="2089176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crossAx val="208919552"/>
        <c:crosses val="autoZero"/>
        <c:auto val="1"/>
        <c:lblOffset val="100"/>
        <c:baseTimeUnit val="months"/>
      </c:dateAx>
      <c:valAx>
        <c:axId val="2089195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Credit Memo Adjustments</a:t>
                </a:r>
              </a:p>
            </c:rich>
          </c:tx>
          <c:layout>
            <c:manualLayout>
              <c:xMode val="edge"/>
              <c:yMode val="edge"/>
              <c:x val="2.1533161068044791E-2"/>
              <c:y val="0.4170243758340039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8917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[Modern Transportation BQ Analysis 2-14 .xlsx]By Segment Pivot !PivotTable3</c:name>
    <c:fmtId val="4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'By Segment Pivot '!$B$3</c:f>
              <c:strCache>
                <c:ptCount val="1"/>
                <c:pt idx="0">
                  <c:v>Feb 2014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'!$B$4:$B$9</c:f>
              <c:numCache>
                <c:formatCode>General</c:formatCode>
                <c:ptCount val="5"/>
                <c:pt idx="0">
                  <c:v>1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'By Segment Pivot '!$C$3</c:f>
              <c:strCache>
                <c:ptCount val="1"/>
                <c:pt idx="0">
                  <c:v>Dec 2013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'!$C$4:$C$9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'By Segment Pivot '!$D$3</c:f>
              <c:strCache>
                <c:ptCount val="1"/>
                <c:pt idx="0">
                  <c:v>Nov 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'!$D$4:$D$9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ser>
          <c:idx val="3"/>
          <c:order val="3"/>
          <c:tx>
            <c:strRef>
              <c:f>'By Segment Pivot '!$E$3</c:f>
              <c:strCache>
                <c:ptCount val="1"/>
                <c:pt idx="0">
                  <c:v>Sept 2013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'!$E$4:$E$9</c:f>
              <c:numCache>
                <c:formatCode>General</c:formatCode>
                <c:ptCount val="5"/>
                <c:pt idx="0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18</c:v>
                </c:pt>
              </c:numCache>
            </c:numRef>
          </c:val>
        </c:ser>
        <c:ser>
          <c:idx val="4"/>
          <c:order val="4"/>
          <c:tx>
            <c:strRef>
              <c:f>'By Segment Pivot '!$F$3</c:f>
              <c:strCache>
                <c:ptCount val="1"/>
                <c:pt idx="0">
                  <c:v>Oct 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'!$F$4:$F$9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</c:ser>
        <c:ser>
          <c:idx val="5"/>
          <c:order val="5"/>
          <c:tx>
            <c:strRef>
              <c:f>'By Segment Pivot '!$G$3</c:f>
              <c:strCache>
                <c:ptCount val="1"/>
                <c:pt idx="0">
                  <c:v>Aug 2013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'!$G$4:$G$9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7</c:v>
                </c:pt>
              </c:numCache>
            </c:numRef>
          </c:val>
        </c:ser>
        <c:ser>
          <c:idx val="6"/>
          <c:order val="6"/>
          <c:tx>
            <c:strRef>
              <c:f>'By Segment Pivot '!$H$3</c:f>
              <c:strCache>
                <c:ptCount val="1"/>
                <c:pt idx="0">
                  <c:v>Jul 2013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'!$H$4:$H$9</c:f>
              <c:numCache>
                <c:formatCode>General</c:formatCode>
                <c:ptCount val="5"/>
                <c:pt idx="0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15</c:v>
                </c:pt>
              </c:numCache>
            </c:numRef>
          </c:val>
        </c:ser>
        <c:ser>
          <c:idx val="7"/>
          <c:order val="7"/>
          <c:tx>
            <c:strRef>
              <c:f>'By Segment Pivot '!$I$3</c:f>
              <c:strCache>
                <c:ptCount val="1"/>
                <c:pt idx="0">
                  <c:v>Jun 2013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'!$I$4:$I$9</c:f>
              <c:numCache>
                <c:formatCode>General</c:formatCode>
                <c:ptCount val="5"/>
                <c:pt idx="0">
                  <c:v>0</c:v>
                </c:pt>
                <c:pt idx="3">
                  <c:v>0</c:v>
                </c:pt>
                <c:pt idx="4">
                  <c:v>33</c:v>
                </c:pt>
              </c:numCache>
            </c:numRef>
          </c:val>
        </c:ser>
        <c:ser>
          <c:idx val="8"/>
          <c:order val="8"/>
          <c:tx>
            <c:strRef>
              <c:f>'By Segment Pivot '!$J$3</c:f>
              <c:strCache>
                <c:ptCount val="1"/>
                <c:pt idx="0">
                  <c:v>May 2013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'!$J$4:$J$9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3">
                  <c:v>20</c:v>
                </c:pt>
                <c:pt idx="4">
                  <c:v>27</c:v>
                </c:pt>
              </c:numCache>
            </c:numRef>
          </c:val>
        </c:ser>
        <c:ser>
          <c:idx val="9"/>
          <c:order val="9"/>
          <c:tx>
            <c:strRef>
              <c:f>'By Segment Pivot '!$K$3</c:f>
              <c:strCache>
                <c:ptCount val="1"/>
                <c:pt idx="0">
                  <c:v>Nov 2012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'!$K$4:$K$9</c:f>
              <c:numCache>
                <c:formatCode>General</c:formatCode>
                <c:ptCount val="5"/>
                <c:pt idx="1">
                  <c:v>1</c:v>
                </c:pt>
                <c:pt idx="3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'By Segment Pivot '!$L$3</c:f>
              <c:strCache>
                <c:ptCount val="1"/>
                <c:pt idx="0">
                  <c:v>Sept 2012</c:v>
                </c:pt>
              </c:strCache>
            </c:strRef>
          </c:tx>
          <c:invertIfNegative val="0"/>
          <c:cat>
            <c:strRef>
              <c:f>'By Segment Pivot '!$A$4:$A$9</c:f>
              <c:strCache>
                <c:ptCount val="5"/>
                <c:pt idx="0">
                  <c:v>Administration</c:v>
                </c:pt>
                <c:pt idx="1">
                  <c:v>Fuel</c:v>
                </c:pt>
                <c:pt idx="2">
                  <c:v>Lease/RPM</c:v>
                </c:pt>
                <c:pt idx="3">
                  <c:v>Maintenance</c:v>
                </c:pt>
                <c:pt idx="4">
                  <c:v>Rental</c:v>
                </c:pt>
              </c:strCache>
            </c:strRef>
          </c:cat>
          <c:val>
            <c:numRef>
              <c:f>'By Segment Pivot '!$L$4:$L$9</c:f>
              <c:numCache>
                <c:formatCode>General</c:formatCode>
                <c:ptCount val="5"/>
                <c:pt idx="1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82784"/>
        <c:axId val="210984320"/>
      </c:barChart>
      <c:catAx>
        <c:axId val="210982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84320"/>
        <c:crosses val="autoZero"/>
        <c:auto val="1"/>
        <c:lblAlgn val="ctr"/>
        <c:lblOffset val="100"/>
        <c:noMultiLvlLbl val="0"/>
      </c:catAx>
      <c:valAx>
        <c:axId val="21098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82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0.39791</cdr:x>
      <cdr:y>0.40238</cdr:y>
    </cdr:from>
    <cdr:to>
      <cdr:x>0.4971</cdr:x>
      <cdr:y>0.48065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175510" y="1234122"/>
          <a:ext cx="542306" cy="240058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/>
            <a:t>33%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C98FCF62-CE55-4990-B5D5-F1AEC11C3B9A}" type="datetime1">
              <a:rPr lang="en-US" smtClean="0"/>
              <a:pPr/>
              <a:t>3/18/2014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CF03201-A90B-4B3C-B99D-0BA8EDD4AA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98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A078498E-8753-4707-A0C4-32480AC5ADC4}" type="datetimeFigureOut">
              <a:rPr lang="en-CA" smtClean="0"/>
              <a:pPr/>
              <a:t>18/03/2014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D0154920-5991-46A2-B1D4-C6E3BD18685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1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8507">
              <a:defRPr/>
            </a:pPr>
            <a:r>
              <a:rPr lang="en-US" dirty="0" smtClean="0"/>
              <a:t>To select another option for page layout, simply right click on this slide and select “Layout”.  Then select the option that best suits your requirements.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54920-5991-46A2-B1D4-C6E3BD18685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54920-5991-46A2-B1D4-C6E3BD18685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54920-5991-46A2-B1D4-C6E3BD186859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MS Title Page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037270" y="2325110"/>
            <a:ext cx="5722345" cy="3270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24" name="Title 12"/>
          <p:cNvSpPr>
            <a:spLocks noGrp="1"/>
          </p:cNvSpPr>
          <p:nvPr>
            <p:ph type="title"/>
          </p:nvPr>
        </p:nvSpPr>
        <p:spPr>
          <a:xfrm>
            <a:off x="2037270" y="1412284"/>
            <a:ext cx="5722345" cy="645116"/>
          </a:xfrm>
        </p:spPr>
        <p:txBody>
          <a:bodyPr>
            <a:normAutofit/>
          </a:bodyPr>
          <a:lstStyle>
            <a:lvl1pPr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6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Round Single Corner Rectangle 11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3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7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2039175" y="2203442"/>
            <a:ext cx="572044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3" name="Picture 12" descr="_+RyderPPT-cover.jp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2" r="4120"/>
          <a:stretch>
            <a:fillRect/>
          </a:stretch>
        </p:blipFill>
        <p:spPr>
          <a:xfrm>
            <a:off x="1751540" y="2780928"/>
            <a:ext cx="5304736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MS Section Page_Fleet of Tru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997709" y="5040025"/>
            <a:ext cx="3966779" cy="3270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994469" y="4211757"/>
            <a:ext cx="3960688" cy="645116"/>
          </a:xfrm>
        </p:spPr>
        <p:txBody>
          <a:bodyPr>
            <a:normAutofit/>
          </a:bodyPr>
          <a:lstStyle>
            <a:lvl1pPr algn="l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4664268" y="-1435713"/>
            <a:ext cx="1888192" cy="7143889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MS Section Page_New Vehi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997095" y="5040025"/>
            <a:ext cx="3967393" cy="3270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997095" y="4213570"/>
            <a:ext cx="3967393" cy="645116"/>
          </a:xfrm>
        </p:spPr>
        <p:txBody>
          <a:bodyPr>
            <a:normAutofit/>
          </a:bodyPr>
          <a:lstStyle>
            <a:lvl1pPr algn="l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4665250" y="-1394891"/>
            <a:ext cx="1894652" cy="7136048"/>
          </a:xfrm>
          <a:prstGeom prst="round2SameRect">
            <a:avLst>
              <a:gd name="adj1" fmla="val 7855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MS Section Page_Hybrid Vehi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994717" y="5040025"/>
            <a:ext cx="3960440" cy="3270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994717" y="4213077"/>
            <a:ext cx="3960440" cy="645116"/>
          </a:xfrm>
        </p:spPr>
        <p:txBody>
          <a:bodyPr>
            <a:normAutofit/>
          </a:bodyPr>
          <a:lstStyle>
            <a:lvl1pPr algn="l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5400000">
            <a:off x="2509358" y="746386"/>
            <a:ext cx="1944074" cy="2872500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 flipH="1">
            <a:off x="6161532" y="173567"/>
            <a:ext cx="1946676" cy="4018256"/>
          </a:xfrm>
          <a:prstGeom prst="round2SameRect">
            <a:avLst>
              <a:gd name="adj1" fmla="val 8387"/>
              <a:gd name="adj2" fmla="val 0"/>
            </a:avLst>
          </a:prstGeom>
          <a:blipFill rotWithShape="0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MS Section Page_Sh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995076" y="5040025"/>
            <a:ext cx="3914746" cy="32701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994469" y="4213570"/>
            <a:ext cx="3946907" cy="645116"/>
          </a:xfrm>
        </p:spPr>
        <p:txBody>
          <a:bodyPr>
            <a:normAutofit/>
          </a:bodyPr>
          <a:lstStyle>
            <a:lvl1pPr algn="l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 flipH="1">
            <a:off x="4664268" y="-1401077"/>
            <a:ext cx="1888192" cy="7143889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A" dirty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028825" y="1253219"/>
            <a:ext cx="6750050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_Standard With Sub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028825" y="1989573"/>
            <a:ext cx="6750050" cy="417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039938" y="1155700"/>
            <a:ext cx="6742112" cy="492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681328" y="1253219"/>
            <a:ext cx="4206875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311423" y="1256532"/>
            <a:ext cx="4206875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6436" y="523875"/>
            <a:ext cx="8296564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A" baseline="0" dirty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253219"/>
            <a:ext cx="8306073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460249" y="1103745"/>
            <a:ext cx="83027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0" name="Round Single Corner Rectangle 9"/>
          <p:cNvSpPr/>
          <p:nvPr userDrawn="1"/>
        </p:nvSpPr>
        <p:spPr>
          <a:xfrm flipH="1" flipV="1">
            <a:off x="2016863" y="0"/>
            <a:ext cx="7125550" cy="403720"/>
          </a:xfrm>
          <a:prstGeom prst="round1Rect">
            <a:avLst>
              <a:gd name="adj" fmla="val 34671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735" y="79640"/>
            <a:ext cx="1371600" cy="3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</a:t>
            </a:r>
            <a:endParaRPr lang="en-CA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028825" y="1253219"/>
            <a:ext cx="6750050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3" name="Round Single Corner Rectangle 12"/>
          <p:cNvSpPr/>
          <p:nvPr/>
        </p:nvSpPr>
        <p:spPr>
          <a:xfrm flipH="1" flipV="1">
            <a:off x="2016863" y="0"/>
            <a:ext cx="7125550" cy="403720"/>
          </a:xfrm>
          <a:prstGeom prst="round1Rect">
            <a:avLst>
              <a:gd name="adj" fmla="val 34671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735" y="79640"/>
            <a:ext cx="1371600" cy="359228"/>
          </a:xfrm>
          <a:prstGeom prst="rect">
            <a:avLst/>
          </a:prstGeom>
        </p:spPr>
      </p:pic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2032000" y="1096962"/>
            <a:ext cx="6742259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1" r:id="rId2"/>
    <p:sldLayoutId id="2147483772" r:id="rId3"/>
    <p:sldLayoutId id="2147483773" r:id="rId4"/>
    <p:sldLayoutId id="2147483774" r:id="rId5"/>
    <p:sldLayoutId id="2147483740" r:id="rId6"/>
    <p:sldLayoutId id="2147483757" r:id="rId7"/>
    <p:sldLayoutId id="2147483755" r:id="rId8"/>
    <p:sldLayoutId id="214748375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spcAft>
          <a:spcPts val="600"/>
        </a:spcAft>
        <a:buClr>
          <a:srgbClr val="C00000"/>
        </a:buClr>
        <a:buSzPct val="6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40000"/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rgbClr val="CC0000"/>
        </a:buClr>
        <a:buSzPct val="8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60000"/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February 28, 2014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Modern Transportation – Billing Quality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C04EF1-A3F8-43C5-8377-46C8C320A0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Errors – 9/1/2012 thru 2/15/2014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231175"/>
              </p:ext>
            </p:extLst>
          </p:nvPr>
        </p:nvGraphicFramePr>
        <p:xfrm>
          <a:off x="438785" y="1752600"/>
          <a:ext cx="3775710" cy="244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3429000"/>
            <a:ext cx="497840" cy="222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31%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497840" cy="213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22%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1391920" y="4495800"/>
            <a:ext cx="5999480" cy="1447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86% of the Credits issued were from 3 BUs – Atlanta, Southern Plains and Baltimore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64% of CMs from Rental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25% of CMs from Maintenance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Invoice Error Rate = 6.17%  prior 24 months.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37099"/>
              </p:ext>
            </p:extLst>
          </p:nvPr>
        </p:nvGraphicFramePr>
        <p:xfrm>
          <a:off x="4953000" y="1752600"/>
          <a:ext cx="3810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 bwMode="gray">
          <a:xfrm>
            <a:off x="5791200" y="1524000"/>
            <a:ext cx="2667000" cy="228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Invoice Error Rate</a:t>
            </a:r>
          </a:p>
        </p:txBody>
      </p:sp>
    </p:spTree>
    <p:extLst>
      <p:ext uri="{BB962C8B-B14F-4D97-AF65-F5344CB8AC3E}">
        <p14:creationId xmlns:p14="http://schemas.microsoft.com/office/powerpoint/2010/main" val="21746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Errors – 9/1/2012 thru 2/15/2014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60947"/>
              </p:ext>
            </p:extLst>
          </p:nvPr>
        </p:nvGraphicFramePr>
        <p:xfrm>
          <a:off x="381000" y="1219200"/>
          <a:ext cx="408441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 bwMode="gray">
          <a:xfrm>
            <a:off x="1371600" y="4419600"/>
            <a:ext cx="6858000" cy="1676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917300"/>
              </p:ext>
            </p:extLst>
          </p:nvPr>
        </p:nvGraphicFramePr>
        <p:xfrm>
          <a:off x="381000" y="4021455"/>
          <a:ext cx="4114800" cy="200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 bwMode="gray">
          <a:xfrm>
            <a:off x="4800600" y="1600200"/>
            <a:ext cx="3886200" cy="1447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4648200" y="3657600"/>
            <a:ext cx="4191000" cy="2438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Rental: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Wrong rental rates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Emission Fee Exempt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Waste Disposal Fee Exempt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NR Customer established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Maintenance: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PO Received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Actual exceeded estimate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 bwMode="gray">
          <a:xfrm>
            <a:off x="4648200" y="1600200"/>
            <a:ext cx="4191000" cy="1752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95% of the billing errors occurred between May and November 2012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523875"/>
            <a:ext cx="8397875" cy="543284"/>
          </a:xfrm>
        </p:spPr>
        <p:txBody>
          <a:bodyPr/>
          <a:lstStyle/>
          <a:p>
            <a:r>
              <a:rPr lang="en-US" dirty="0" smtClean="0"/>
              <a:t>Billing Quality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397875" cy="5344133"/>
          </a:xfrm>
        </p:spPr>
        <p:txBody>
          <a:bodyPr>
            <a:normAutofit fontScale="77500" lnSpcReduction="20000"/>
          </a:bodyPr>
          <a:lstStyle/>
          <a:p>
            <a:r>
              <a:rPr lang="en-US" sz="1700" b="1" dirty="0" smtClean="0"/>
              <a:t>Invoice Error Rate 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An invoice </a:t>
            </a:r>
            <a:r>
              <a:rPr lang="en-US" sz="1500" kern="0" dirty="0"/>
              <a:t>i</a:t>
            </a:r>
            <a:r>
              <a:rPr lang="en-US" sz="1500" kern="0" dirty="0" smtClean="0"/>
              <a:t>s </a:t>
            </a:r>
            <a:r>
              <a:rPr lang="en-US" sz="1500" kern="0" dirty="0"/>
              <a:t>‘defective’ if one (or more) adjustments </a:t>
            </a:r>
            <a:r>
              <a:rPr lang="en-US" sz="1500" kern="0" dirty="0" smtClean="0"/>
              <a:t>(credit memos) are </a:t>
            </a:r>
            <a:r>
              <a:rPr lang="en-US" sz="1500" kern="0" dirty="0"/>
              <a:t>made against it.  On a monthly basis, BU’s are ranked based on YTD </a:t>
            </a:r>
            <a:r>
              <a:rPr lang="en-US" sz="1500" kern="0" dirty="0" smtClean="0"/>
              <a:t>invoice error rates. </a:t>
            </a:r>
          </a:p>
          <a:p>
            <a:pPr lvl="2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2013 FMS Invoice Error Rate = 5.56% </a:t>
            </a:r>
          </a:p>
          <a:p>
            <a:pPr lvl="2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/>
              <a:t>2014 </a:t>
            </a:r>
            <a:r>
              <a:rPr lang="en-US" sz="1500" kern="0" dirty="0" smtClean="0"/>
              <a:t>Targets:    </a:t>
            </a:r>
            <a:endParaRPr lang="en-US" sz="1500" kern="0" dirty="0"/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&lt;=1.5% - </a:t>
            </a:r>
            <a:r>
              <a:rPr lang="en-US" sz="1500" kern="0" dirty="0"/>
              <a:t>Exceptional 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1.49% - 1.99% - </a:t>
            </a:r>
            <a:r>
              <a:rPr lang="en-US" sz="1500" kern="0" dirty="0"/>
              <a:t>Talented 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2.0% - 2.99% - </a:t>
            </a:r>
            <a:r>
              <a:rPr lang="en-US" sz="1500" kern="0" dirty="0"/>
              <a:t>Solid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3.0%-4.49% </a:t>
            </a:r>
            <a:r>
              <a:rPr lang="en-US" sz="1500" kern="0" dirty="0"/>
              <a:t>- Needs Improvement 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&gt;= 4.5% </a:t>
            </a:r>
            <a:r>
              <a:rPr lang="en-US" sz="1500" kern="0" dirty="0"/>
              <a:t>- Unacceptable </a:t>
            </a:r>
            <a:endParaRPr lang="en-US" sz="1500" kern="0" dirty="0" smtClean="0"/>
          </a:p>
          <a:p>
            <a:pPr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defRPr/>
            </a:pPr>
            <a:r>
              <a:rPr lang="en-US" sz="1700" b="1" kern="0" dirty="0" smtClean="0"/>
              <a:t>Transaction Error Rate 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Measured </a:t>
            </a:r>
            <a:r>
              <a:rPr lang="en-US" sz="1500" dirty="0"/>
              <a:t>by dividing the total number of credit memo line </a:t>
            </a:r>
            <a:r>
              <a:rPr lang="en-US" sz="1500" dirty="0" smtClean="0"/>
              <a:t>items </a:t>
            </a:r>
            <a:r>
              <a:rPr lang="en-US" sz="1500" dirty="0"/>
              <a:t>in a given month by the total number of revenue transactions </a:t>
            </a:r>
            <a:r>
              <a:rPr lang="en-US" sz="1500" dirty="0" smtClean="0"/>
              <a:t>(Maintenance, Rental, Fuel, Lease/RPM)</a:t>
            </a:r>
            <a:endParaRPr lang="en-US" sz="1500" kern="0" dirty="0" smtClean="0"/>
          </a:p>
          <a:p>
            <a:pPr lvl="2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2013 Maintenance Transaction Error Rate = 4.07% </a:t>
            </a:r>
          </a:p>
          <a:p>
            <a:pPr lvl="2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2014 Targets =  Reduction of errors by: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&gt; 50% - Exceptional 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40%-49% - Talented 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30%-39% - Solid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0%-29% - Needs Improvement </a:t>
            </a:r>
          </a:p>
          <a:p>
            <a:pPr lvl="3" eaLnBrk="0" hangingPunct="0">
              <a:spcBef>
                <a:spcPct val="10000"/>
              </a:spcBef>
              <a:spcAft>
                <a:spcPct val="100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sz="1500" kern="0" dirty="0" smtClean="0"/>
              <a:t>&lt; 0% - Unacceptable </a:t>
            </a:r>
          </a:p>
          <a:p>
            <a:pPr indent="-285750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defRPr/>
            </a:pPr>
            <a:r>
              <a:rPr lang="en-US" sz="1700" b="1" kern="0" dirty="0" smtClean="0"/>
              <a:t>Initiatives</a:t>
            </a:r>
            <a:r>
              <a:rPr lang="en-US" sz="1700" kern="0" dirty="0" smtClean="0"/>
              <a:t> 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Billing Quality Playbook – Maintenance and Rental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Unified Estimator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dirty="0" smtClean="0"/>
              <a:t>Rental Rate Coordination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Standard  Repairs Times (SRT)/Job Grouping</a:t>
            </a:r>
            <a:r>
              <a:rPr lang="en-US" sz="1500" b="1" kern="0" dirty="0" smtClean="0"/>
              <a:t> 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Stop Sign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Recurring Credit Memo Reporting</a:t>
            </a:r>
          </a:p>
          <a:p>
            <a:pPr lvl="1" eaLnBrk="0" hangingPunct="0">
              <a:spcBef>
                <a:spcPct val="10000"/>
              </a:spcBef>
              <a:spcAft>
                <a:spcPct val="1000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1500" kern="0" dirty="0" smtClean="0"/>
              <a:t>“Quarterly 30” </a:t>
            </a:r>
            <a:endParaRPr lang="en-US" sz="1500" kern="0" dirty="0"/>
          </a:p>
          <a:p>
            <a:pPr>
              <a:buFont typeface="Wingdings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36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yder Color Theme 12-28-11">
      <a:dk1>
        <a:sysClr val="windowText" lastClr="000000"/>
      </a:dk1>
      <a:lt1>
        <a:sysClr val="window" lastClr="FFFFFF"/>
      </a:lt1>
      <a:dk2>
        <a:srgbClr val="CE1126"/>
      </a:dk2>
      <a:lt2>
        <a:srgbClr val="EAEAEA"/>
      </a:lt2>
      <a:accent1>
        <a:srgbClr val="FF6600"/>
      </a:accent1>
      <a:accent2>
        <a:srgbClr val="009999"/>
      </a:accent2>
      <a:accent3>
        <a:srgbClr val="339900"/>
      </a:accent3>
      <a:accent4>
        <a:srgbClr val="0066FF"/>
      </a:accent4>
      <a:accent5>
        <a:srgbClr val="003399"/>
      </a:accent5>
      <a:accent6>
        <a:srgbClr val="CCCCCC"/>
      </a:accent6>
      <a:hlink>
        <a:srgbClr val="0E19FE"/>
      </a:hlink>
      <a:folHlink>
        <a:srgbClr val="800080"/>
      </a:folHlink>
    </a:clrScheme>
    <a:fontScheme name="Ryder Arial PPT fonts 12-28-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4750</TotalTime>
  <Words>343</Words>
  <Application>Microsoft Office PowerPoint</Application>
  <PresentationFormat>Letter Paper (8.5x11 in)</PresentationFormat>
  <Paragraphs>59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Modern Transportation – Billing Quality</vt:lpstr>
      <vt:lpstr>Billing Errors – 9/1/2012 thru 2/15/2014</vt:lpstr>
      <vt:lpstr>Billing Errors – 9/1/2012 thru 2/15/2014</vt:lpstr>
      <vt:lpstr>Billing Quality </vt:lpstr>
    </vt:vector>
  </TitlesOfParts>
  <Company>Ryder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Transportation – Billing Quality</dc:title>
  <dc:creator>Ryder System, Inc.</dc:creator>
  <cp:lastModifiedBy>Ryder System, Inc.</cp:lastModifiedBy>
  <cp:revision>10</cp:revision>
  <cp:lastPrinted>2012-04-10T19:12:00Z</cp:lastPrinted>
  <dcterms:created xsi:type="dcterms:W3CDTF">2014-02-27T16:44:45Z</dcterms:created>
  <dcterms:modified xsi:type="dcterms:W3CDTF">2014-03-21T16:21:22Z</dcterms:modified>
</cp:coreProperties>
</file>