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6"/>
  </p:notesMasterIdLst>
  <p:handoutMasterIdLst>
    <p:handoutMasterId r:id="rId7"/>
  </p:handoutMasterIdLst>
  <p:sldIdLst>
    <p:sldId id="1087" r:id="rId2"/>
    <p:sldId id="1088" r:id="rId3"/>
    <p:sldId id="1089" r:id="rId4"/>
    <p:sldId id="1090" r:id="rId5"/>
  </p:sldIdLst>
  <p:sldSz cx="9144000" cy="6858000" type="letter"/>
  <p:notesSz cx="70104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638300-6BCC-1941-A61C-A50A9F5FC75A}">
          <p14:sldIdLst>
            <p14:sldId id="1087"/>
            <p14:sldId id="1088"/>
            <p14:sldId id="1089"/>
            <p14:sldId id="1090"/>
          </p14:sldIdLst>
        </p14:section>
        <p14:section name="Transportion from Point of Origin" id="{2F0A74EB-9680-934F-9454-0C24AA360317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1704" userDrawn="1">
          <p15:clr>
            <a:srgbClr val="A4A3A4"/>
          </p15:clr>
        </p15:guide>
        <p15:guide id="2" pos="5568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pos="504" userDrawn="1">
          <p15:clr>
            <a:srgbClr val="A4A3A4"/>
          </p15:clr>
        </p15:guide>
        <p15:guide id="5" pos="2688" userDrawn="1">
          <p15:clr>
            <a:srgbClr val="A4A3A4"/>
          </p15:clr>
        </p15:guide>
        <p15:guide id="6" orient="horz" pos="4224" userDrawn="1">
          <p15:clr>
            <a:srgbClr val="A4A3A4"/>
          </p15:clr>
        </p15:guide>
        <p15:guide id="7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mplus" initials="rs" lastIdx="10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ECFF"/>
    <a:srgbClr val="00CCFF"/>
    <a:srgbClr val="CE1126"/>
    <a:srgbClr val="99FFCC"/>
    <a:srgbClr val="000000"/>
    <a:srgbClr val="373737"/>
    <a:srgbClr val="650712"/>
    <a:srgbClr val="5E0610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024" autoAdjust="0"/>
    <p:restoredTop sz="97625" autoAdjust="0"/>
  </p:normalViewPr>
  <p:slideViewPr>
    <p:cSldViewPr snapToGrid="0" showGuides="1">
      <p:cViewPr varScale="1">
        <p:scale>
          <a:sx n="97" d="100"/>
          <a:sy n="97" d="100"/>
        </p:scale>
        <p:origin x="-114" y="-306"/>
      </p:cViewPr>
      <p:guideLst>
        <p:guide orient="horz" pos="1642"/>
        <p:guide orient="horz" pos="4224"/>
        <p:guide pos="919"/>
        <p:guide pos="2573"/>
      </p:guideLst>
    </p:cSldViewPr>
  </p:slideViewPr>
  <p:outlineViewPr>
    <p:cViewPr>
      <p:scale>
        <a:sx n="33" d="100"/>
        <a:sy n="33" d="100"/>
      </p:scale>
      <p:origin x="0" y="2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784" y="96"/>
      </p:cViewPr>
      <p:guideLst>
        <p:guide orient="horz" pos="2928"/>
        <p:guide pos="2208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74D200E2-F7AE-4BF8-A53D-73EA1C1DCC9E}" type="datetimeFigureOut">
              <a:rPr lang="en-CA" smtClean="0"/>
              <a:pPr/>
              <a:t>05/05/2015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0CF03201-A90B-4B3C-B99D-0BA8EDD4AA67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988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A078498E-8753-4707-A0C4-32480AC5ADC4}" type="datetimeFigureOut">
              <a:rPr lang="en-CA" smtClean="0"/>
              <a:pPr/>
              <a:t>05/05/2015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26" tIns="44064" rIns="88126" bIns="44064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6" y="4416100"/>
            <a:ext cx="5607711" cy="4182457"/>
          </a:xfrm>
          <a:prstGeom prst="rect">
            <a:avLst/>
          </a:prstGeom>
        </p:spPr>
        <p:txBody>
          <a:bodyPr vert="horz" lIns="88126" tIns="44064" rIns="88126" bIns="440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D0154920-5991-46A2-B1D4-C6E3BD18685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618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Documents and Settings\rwong\Desktop\roa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7" t="12691" r="1173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9" y="1729731"/>
            <a:ext cx="2495434" cy="614989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3549064" y="1718224"/>
            <a:ext cx="0" cy="203830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2" y="443205"/>
            <a:ext cx="2618489" cy="195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072" y="2295144"/>
            <a:ext cx="4665966" cy="933284"/>
          </a:xfrm>
        </p:spPr>
        <p:txBody>
          <a:bodyPr anchor="t" anchorCtr="0"/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998721" y="3247521"/>
            <a:ext cx="4671146" cy="1270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 marL="0" indent="0">
              <a:spcBef>
                <a:spcPts val="0"/>
              </a:spcBef>
              <a:buFontTx/>
              <a:buNone/>
              <a:defRPr sz="1300"/>
            </a:lvl2pPr>
            <a:lvl3pPr marL="0" indent="0">
              <a:spcBef>
                <a:spcPts val="0"/>
              </a:spcBef>
              <a:buFontTx/>
              <a:buNone/>
              <a:defRPr sz="1300"/>
            </a:lvl3pPr>
            <a:lvl4pPr marL="0" indent="0">
              <a:spcBef>
                <a:spcPts val="0"/>
              </a:spcBef>
              <a:buFontTx/>
              <a:buNone/>
              <a:defRPr sz="1300"/>
            </a:lvl4pPr>
            <a:lvl5pPr marL="0" indent="0">
              <a:spcBef>
                <a:spcPts val="0"/>
              </a:spcBef>
              <a:buFontTx/>
              <a:buNone/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0436" y="346068"/>
            <a:ext cx="8093364" cy="543284"/>
          </a:xfrm>
          <a:prstGeom prst="rect">
            <a:avLst/>
          </a:prstGeom>
        </p:spPr>
        <p:txBody>
          <a:bodyPr/>
          <a:lstStyle>
            <a:lvl1pPr>
              <a:defRPr b="1" i="0" cap="none" baseline="0">
                <a:solidFill>
                  <a:schemeClr val="tx1"/>
                </a:solidFill>
                <a:latin typeface="+mj-lt"/>
                <a:cs typeface="Gill Sans MT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711200" y="1253219"/>
            <a:ext cx="8067675" cy="491580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+mj-lt"/>
              </a:defRPr>
            </a:lvl1pPr>
            <a:lvl2pPr marL="514350" indent="-285750">
              <a:buFont typeface="Lucida Grande"/>
              <a:buChar char="–"/>
              <a:defRPr>
                <a:latin typeface="+mj-lt"/>
              </a:defRPr>
            </a:lvl2pPr>
            <a:lvl3pPr marL="744538" indent="-228600">
              <a:buFont typeface="Lucida Grande"/>
              <a:buChar char="–"/>
              <a:defRPr>
                <a:latin typeface="+mj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32802" y="6395504"/>
            <a:ext cx="37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22282"/>
            <a:ext cx="8058150" cy="542925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47800" y="5116286"/>
            <a:ext cx="64479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32802" y="6395504"/>
            <a:ext cx="37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5376333" y="92286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5808133" y="812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8509000" y="74506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476375" y="4800599"/>
            <a:ext cx="6439960" cy="151553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rgbClr val="373737"/>
                </a:solidFill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373737"/>
                </a:solidFill>
              </a:defRPr>
            </a:lvl2pPr>
            <a:lvl3pPr marL="914400" indent="0"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373737"/>
                </a:solidFill>
              </a:defRPr>
            </a:lvl3pPr>
            <a:lvl4pPr marL="1371600" indent="0"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373737"/>
                </a:solidFill>
              </a:defRPr>
            </a:lvl4pPr>
            <a:lvl5pPr marL="1828800" indent="0">
              <a:spcBef>
                <a:spcPts val="0"/>
              </a:spcBef>
              <a:spcAft>
                <a:spcPts val="200"/>
              </a:spcAft>
              <a:buNone/>
              <a:defRPr sz="1200">
                <a:solidFill>
                  <a:srgbClr val="37373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2"/>
          </p:nvPr>
        </p:nvSpPr>
        <p:spPr>
          <a:xfrm>
            <a:off x="1466850" y="1262055"/>
            <a:ext cx="6772275" cy="2565400"/>
          </a:xfrm>
        </p:spPr>
        <p:txBody>
          <a:bodyPr/>
          <a:lstStyle>
            <a:lvl1pPr marL="0" indent="0">
              <a:buNone/>
              <a:defRPr b="1">
                <a:solidFill>
                  <a:srgbClr val="CE112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quote /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590808" y="1866900"/>
            <a:ext cx="1" cy="44019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21780" y="1244595"/>
            <a:ext cx="8015820" cy="4800605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 b="1">
                <a:solidFill>
                  <a:srgbClr val="CE1126"/>
                </a:solidFill>
              </a:defRPr>
            </a:lvl1pPr>
            <a:lvl2pPr marL="2116138" indent="0">
              <a:buNone/>
              <a:defRPr sz="2000" b="1">
                <a:solidFill>
                  <a:srgbClr val="373737"/>
                </a:solidFill>
              </a:defRPr>
            </a:lvl2pPr>
            <a:lvl3pPr marL="2423160" indent="-288925">
              <a:defRPr>
                <a:solidFill>
                  <a:schemeClr val="tx1"/>
                </a:solidFill>
              </a:defRPr>
            </a:lvl3pPr>
            <a:lvl4pPr marL="2633663" indent="-228600">
              <a:buFont typeface="Lucida Grande"/>
              <a:buChar char="-"/>
              <a:defRPr/>
            </a:lvl4pPr>
            <a:lvl5pPr marL="2971800" indent="-287338">
              <a:buClr>
                <a:schemeClr val="tx1">
                  <a:lumMod val="75000"/>
                  <a:lumOff val="25000"/>
                </a:schemeClr>
              </a:buClr>
              <a:buFont typeface="M Arial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04333" y="1702330"/>
            <a:ext cx="7975600" cy="4410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846138" y="1744663"/>
            <a:ext cx="7721600" cy="36655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889000" y="1633538"/>
            <a:ext cx="7754938" cy="40052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9" y="1729731"/>
            <a:ext cx="2495434" cy="614989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3549064" y="1718224"/>
            <a:ext cx="0" cy="203830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901" y="2296266"/>
            <a:ext cx="4426117" cy="933284"/>
          </a:xfrm>
        </p:spPr>
        <p:txBody>
          <a:bodyPr anchor="t" anchorCtr="0"/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998720" y="3222120"/>
            <a:ext cx="4434079" cy="1270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 marL="0" indent="0">
              <a:spcBef>
                <a:spcPts val="0"/>
              </a:spcBef>
              <a:buFontTx/>
              <a:buNone/>
              <a:defRPr sz="1300"/>
            </a:lvl2pPr>
            <a:lvl3pPr marL="0" indent="0">
              <a:spcBef>
                <a:spcPts val="0"/>
              </a:spcBef>
              <a:buFontTx/>
              <a:buNone/>
              <a:defRPr sz="1300"/>
            </a:lvl3pPr>
            <a:lvl4pPr marL="0" indent="0">
              <a:spcBef>
                <a:spcPts val="0"/>
              </a:spcBef>
              <a:buFontTx/>
              <a:buNone/>
              <a:defRPr sz="1300"/>
            </a:lvl4pPr>
            <a:lvl5pPr marL="0" indent="0">
              <a:spcBef>
                <a:spcPts val="0"/>
              </a:spcBef>
              <a:buFontTx/>
              <a:buNone/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9144000" cy="205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3" y="443205"/>
            <a:ext cx="2618489" cy="1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968" y="1513333"/>
            <a:ext cx="4702506" cy="933284"/>
          </a:xfrm>
        </p:spPr>
        <p:txBody>
          <a:bodyPr anchor="t" anchorCtr="0"/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981787" y="2519395"/>
            <a:ext cx="4426950" cy="1270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 marL="0" indent="0">
              <a:spcBef>
                <a:spcPts val="0"/>
              </a:spcBef>
              <a:buFontTx/>
              <a:buNone/>
              <a:defRPr sz="1300"/>
            </a:lvl2pPr>
            <a:lvl3pPr marL="0" indent="0">
              <a:spcBef>
                <a:spcPts val="0"/>
              </a:spcBef>
              <a:buFontTx/>
              <a:buNone/>
              <a:defRPr sz="1300"/>
            </a:lvl3pPr>
            <a:lvl4pPr marL="0" indent="0">
              <a:spcBef>
                <a:spcPts val="0"/>
              </a:spcBef>
              <a:buFontTx/>
              <a:buNone/>
              <a:defRPr sz="1300"/>
            </a:lvl4pPr>
            <a:lvl5pPr marL="0" indent="0">
              <a:spcBef>
                <a:spcPts val="0"/>
              </a:spcBef>
              <a:buFontTx/>
              <a:buNone/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3" y="443205"/>
            <a:ext cx="2618489" cy="19548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3549064" y="958338"/>
            <a:ext cx="0" cy="203618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9" y="1010835"/>
            <a:ext cx="2495434" cy="6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2" y="443205"/>
            <a:ext cx="2618489" cy="195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967" y="1932185"/>
            <a:ext cx="4426117" cy="933284"/>
          </a:xfrm>
        </p:spPr>
        <p:txBody>
          <a:bodyPr anchor="t" anchorCtr="0"/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981787" y="2858039"/>
            <a:ext cx="4079374" cy="12700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 marL="0" indent="0">
              <a:spcBef>
                <a:spcPts val="0"/>
              </a:spcBef>
              <a:buFontTx/>
              <a:buNone/>
              <a:defRPr sz="1300"/>
            </a:lvl2pPr>
            <a:lvl3pPr marL="0" indent="0">
              <a:spcBef>
                <a:spcPts val="0"/>
              </a:spcBef>
              <a:buFontTx/>
              <a:buNone/>
              <a:defRPr sz="1300"/>
            </a:lvl3pPr>
            <a:lvl4pPr marL="0" indent="0">
              <a:spcBef>
                <a:spcPts val="0"/>
              </a:spcBef>
              <a:buFontTx/>
              <a:buNone/>
              <a:defRPr sz="1300"/>
            </a:lvl4pPr>
            <a:lvl5pPr marL="0" indent="0">
              <a:spcBef>
                <a:spcPts val="0"/>
              </a:spcBef>
              <a:buFontTx/>
              <a:buNone/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49064" y="1212327"/>
            <a:ext cx="0" cy="215651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9" y="1291561"/>
            <a:ext cx="2495434" cy="6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Photo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967" y="1499965"/>
            <a:ext cx="4852233" cy="933284"/>
          </a:xfrm>
        </p:spPr>
        <p:txBody>
          <a:bodyPr anchor="t" anchorCtr="0"/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981786" y="2519395"/>
            <a:ext cx="4857413" cy="1798605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 marL="0" indent="0">
              <a:spcBef>
                <a:spcPts val="0"/>
              </a:spcBef>
              <a:buFontTx/>
              <a:buNone/>
              <a:defRPr sz="1300"/>
            </a:lvl2pPr>
            <a:lvl3pPr marL="0" indent="0">
              <a:spcBef>
                <a:spcPts val="0"/>
              </a:spcBef>
              <a:buFontTx/>
              <a:buNone/>
              <a:defRPr sz="1300"/>
            </a:lvl3pPr>
            <a:lvl4pPr marL="0" indent="0">
              <a:spcBef>
                <a:spcPts val="0"/>
              </a:spcBef>
              <a:buFontTx/>
              <a:buNone/>
              <a:defRPr sz="1300"/>
            </a:lvl4pPr>
            <a:lvl5pPr marL="0" indent="0">
              <a:spcBef>
                <a:spcPts val="0"/>
              </a:spcBef>
              <a:buFontTx/>
              <a:buNone/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49064" y="958338"/>
            <a:ext cx="0" cy="203618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9" y="1010835"/>
            <a:ext cx="2495434" cy="6149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3" y="443205"/>
            <a:ext cx="2618489" cy="1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4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53197" y="1669300"/>
            <a:ext cx="2091270" cy="1810504"/>
          </a:xfrm>
        </p:spPr>
        <p:txBody>
          <a:bodyPr anchor="b" anchorCtr="0"/>
          <a:lstStyle>
            <a:lvl1pPr>
              <a:defRPr sz="2000" b="1">
                <a:solidFill>
                  <a:srgbClr val="37373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 flipV="1">
            <a:off x="6270172" y="1377041"/>
            <a:ext cx="0" cy="2029814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1" y="1937935"/>
            <a:ext cx="1639612" cy="404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65" y="443205"/>
            <a:ext cx="2618489" cy="195487"/>
          </a:xfrm>
          <a:prstGeom prst="rect">
            <a:avLst/>
          </a:prstGeom>
        </p:spPr>
      </p:pic>
      <p:sp>
        <p:nvSpPr>
          <p:cNvPr id="17" name="Rectangle 2"/>
          <p:cNvSpPr>
            <a:spLocks/>
          </p:cNvSpPr>
          <p:nvPr userDrawn="1"/>
        </p:nvSpPr>
        <p:spPr bwMode="auto">
          <a:xfrm>
            <a:off x="714376" y="6534369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defTabSz="642938">
              <a:defRPr/>
            </a:pPr>
            <a:r>
              <a:rPr lang="en-US" sz="800" dirty="0">
                <a:solidFill>
                  <a:srgbClr val="808080"/>
                </a:solidFill>
                <a:cs typeface="+mn-cs"/>
                <a:sym typeface="Arial" charset="0"/>
              </a:rPr>
              <a:t> Proprietary and Confidential  </a:t>
            </a:r>
            <a:r>
              <a:rPr lang="en-US" sz="800" dirty="0" smtClean="0">
                <a:solidFill>
                  <a:srgbClr val="808080"/>
                </a:solidFill>
                <a:cs typeface="+mn-cs"/>
                <a:sym typeface="Arial" charset="0"/>
              </a:rPr>
              <a:t>    </a:t>
            </a:r>
            <a:endParaRPr lang="en-US" sz="800" dirty="0">
              <a:solidFill>
                <a:srgbClr val="808080"/>
              </a:solidFill>
              <a:cs typeface="+mn-cs"/>
              <a:sym typeface="Arial" charset="0"/>
            </a:endParaRP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32802" y="6395504"/>
            <a:ext cx="37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4021667"/>
            <a:ext cx="9144000" cy="1981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53197" y="1388533"/>
            <a:ext cx="2091270" cy="2015067"/>
          </a:xfrm>
        </p:spPr>
        <p:txBody>
          <a:bodyPr anchor="ctr" anchorCtr="0"/>
          <a:lstStyle>
            <a:lvl1pPr>
              <a:defRPr sz="2000" b="1">
                <a:solidFill>
                  <a:srgbClr val="37373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 flipV="1">
            <a:off x="6270172" y="1377041"/>
            <a:ext cx="0" cy="2029814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1" y="1937935"/>
            <a:ext cx="1639612" cy="404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9144000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49" y="1352258"/>
            <a:ext cx="2618489" cy="1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61" y="6551630"/>
            <a:ext cx="2507770" cy="187221"/>
          </a:xfrm>
          <a:prstGeom prst="rect">
            <a:avLst/>
          </a:prstGeom>
        </p:spPr>
      </p:pic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-38100" y="6433608"/>
            <a:ext cx="5886450" cy="24342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Rectangle 2"/>
          <p:cNvSpPr>
            <a:spLocks/>
          </p:cNvSpPr>
          <p:nvPr userDrawn="1"/>
        </p:nvSpPr>
        <p:spPr bwMode="auto">
          <a:xfrm>
            <a:off x="714376" y="6534369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defTabSz="642938">
              <a:defRPr/>
            </a:pPr>
            <a:r>
              <a:rPr lang="en-US" sz="800" dirty="0">
                <a:solidFill>
                  <a:srgbClr val="808080"/>
                </a:solidFill>
                <a:cs typeface="+mn-cs"/>
                <a:sym typeface="Arial" charset="0"/>
              </a:rPr>
              <a:t> Proprietary and Confidential  </a:t>
            </a:r>
            <a:r>
              <a:rPr lang="en-US" sz="800" dirty="0" smtClean="0">
                <a:solidFill>
                  <a:srgbClr val="808080"/>
                </a:solidFill>
                <a:cs typeface="+mn-cs"/>
                <a:sym typeface="Arial" charset="0"/>
              </a:rPr>
              <a:t>    </a:t>
            </a:r>
            <a:endParaRPr lang="en-US" sz="800" dirty="0">
              <a:solidFill>
                <a:srgbClr val="808080"/>
              </a:solidFill>
              <a:cs typeface="+mn-cs"/>
              <a:sym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8409354" y="6471138"/>
            <a:ext cx="0" cy="2344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59" y="6452670"/>
            <a:ext cx="1114851" cy="274750"/>
          </a:xfrm>
          <a:prstGeom prst="rect">
            <a:avLst/>
          </a:prstGeom>
        </p:spPr>
      </p:pic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32802" y="6395504"/>
            <a:ext cx="37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854069"/>
            <a:ext cx="8008408" cy="475191"/>
          </a:xfrm>
        </p:spPr>
        <p:txBody>
          <a:bodyPr/>
          <a:lstStyle>
            <a:lvl1pPr algn="ctr">
              <a:defRPr>
                <a:solidFill>
                  <a:srgbClr val="CE11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21780" y="1244595"/>
            <a:ext cx="8015820" cy="480060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CE1126"/>
                </a:solidFill>
              </a:defRPr>
            </a:lvl1pPr>
            <a:lvl2pPr marL="0" indent="0">
              <a:spcAft>
                <a:spcPts val="500"/>
              </a:spcAft>
              <a:buNone/>
              <a:defRPr b="1">
                <a:solidFill>
                  <a:srgbClr val="373737"/>
                </a:solidFill>
              </a:defRPr>
            </a:lvl2pPr>
            <a:lvl3pPr marL="287338" indent="-287338">
              <a:spcAft>
                <a:spcPts val="600"/>
              </a:spcAft>
              <a:tabLst/>
              <a:defRPr sz="1800">
                <a:solidFill>
                  <a:srgbClr val="373737"/>
                </a:solidFill>
              </a:defRPr>
            </a:lvl3pPr>
            <a:lvl4pPr marL="396875" indent="-168275">
              <a:spcAft>
                <a:spcPts val="600"/>
              </a:spcAft>
              <a:buFont typeface="Lucida Grande"/>
              <a:buChar char="-"/>
              <a:defRPr sz="1800">
                <a:solidFill>
                  <a:srgbClr val="373737"/>
                </a:solidFill>
              </a:defRPr>
            </a:lvl4pPr>
            <a:lvl5pPr marL="685800" indent="-228600"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M Arial"/>
              <a:buChar char="–"/>
              <a:defRPr sz="1800">
                <a:solidFill>
                  <a:srgbClr val="37373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725" y="371469"/>
            <a:ext cx="8008408" cy="475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0725" y="2599267"/>
            <a:ext cx="8058150" cy="359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61" y="6551630"/>
            <a:ext cx="2507770" cy="187221"/>
          </a:xfrm>
          <a:prstGeom prst="rect">
            <a:avLst/>
          </a:prstGeom>
        </p:spPr>
      </p:pic>
      <p:sp>
        <p:nvSpPr>
          <p:cNvPr id="6" name="Line 9"/>
          <p:cNvSpPr>
            <a:spLocks noChangeShapeType="1"/>
          </p:cNvSpPr>
          <p:nvPr userDrawn="1"/>
        </p:nvSpPr>
        <p:spPr bwMode="auto">
          <a:xfrm flipV="1">
            <a:off x="0" y="6471138"/>
            <a:ext cx="584835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Rectangle 2"/>
          <p:cNvSpPr>
            <a:spLocks/>
          </p:cNvSpPr>
          <p:nvPr userDrawn="1"/>
        </p:nvSpPr>
        <p:spPr bwMode="auto">
          <a:xfrm>
            <a:off x="714376" y="6534369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defTabSz="642938">
              <a:defRPr/>
            </a:pPr>
            <a:r>
              <a:rPr lang="en-US" sz="800" dirty="0">
                <a:solidFill>
                  <a:srgbClr val="808080"/>
                </a:solidFill>
                <a:cs typeface="+mn-cs"/>
                <a:sym typeface="Arial" charset="0"/>
              </a:rPr>
              <a:t> Proprietary and Confidential  </a:t>
            </a:r>
            <a:r>
              <a:rPr lang="en-US" sz="800" dirty="0" smtClean="0">
                <a:solidFill>
                  <a:srgbClr val="808080"/>
                </a:solidFill>
                <a:cs typeface="+mn-cs"/>
                <a:sym typeface="Arial" charset="0"/>
              </a:rPr>
              <a:t>    </a:t>
            </a:r>
            <a:endParaRPr lang="en-US" sz="800" dirty="0">
              <a:solidFill>
                <a:srgbClr val="808080"/>
              </a:solidFill>
              <a:cs typeface="+mn-cs"/>
              <a:sym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8409354" y="6471138"/>
            <a:ext cx="0" cy="2344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59" y="6452670"/>
            <a:ext cx="1114851" cy="274750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32802" y="6395504"/>
            <a:ext cx="37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CC1DC219-AE9B-F846-B293-5029C850F5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rot="10800000">
            <a:off x="714376" y="1103745"/>
            <a:ext cx="80486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94" r:id="rId2"/>
    <p:sldLayoutId id="2147483795" r:id="rId3"/>
    <p:sldLayoutId id="2147483796" r:id="rId4"/>
    <p:sldLayoutId id="2147483797" r:id="rId5"/>
    <p:sldLayoutId id="2147483801" r:id="rId6"/>
    <p:sldLayoutId id="2147483807" r:id="rId7"/>
    <p:sldLayoutId id="2147483808" r:id="rId8"/>
    <p:sldLayoutId id="2147483799" r:id="rId9"/>
    <p:sldLayoutId id="2147483762" r:id="rId10"/>
    <p:sldLayoutId id="2147483800" r:id="rId11"/>
    <p:sldLayoutId id="2147483798" r:id="rId12"/>
    <p:sldLayoutId id="2147483803" r:id="rId13"/>
    <p:sldLayoutId id="2147483793" r:id="rId14"/>
    <p:sldLayoutId id="2147483804" r:id="rId15"/>
    <p:sldLayoutId id="21474838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none" baseline="0">
          <a:solidFill>
            <a:schemeClr val="tx1"/>
          </a:solidFill>
          <a:latin typeface="+mj-lt"/>
          <a:ea typeface="Gill Sans MT" pitchFamily="34" charset="0"/>
          <a:cs typeface="Gill Sans M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Gill Sans MT" pitchFamily="34" charset="0"/>
          <a:ea typeface="Gill Sans MT" pitchFamily="34" charset="0"/>
          <a:cs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Gill Sans MT" pitchFamily="34" charset="0"/>
          <a:ea typeface="Gill Sans MT" pitchFamily="34" charset="0"/>
          <a:cs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Gill Sans MT" pitchFamily="34" charset="0"/>
          <a:ea typeface="Gill Sans MT" pitchFamily="34" charset="0"/>
          <a:cs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Gill Sans MT" pitchFamily="34" charset="0"/>
          <a:ea typeface="Gill Sans MT" pitchFamily="34" charset="0"/>
          <a:cs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Gill Sans MT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ts val="600"/>
        </a:spcAft>
        <a:buClr>
          <a:srgbClr val="CE1126"/>
        </a:buClr>
        <a:buSzPct val="101000"/>
        <a:buFont typeface="Arial"/>
        <a:buChar char="•"/>
        <a:defRPr sz="1800" b="0" kern="1200" baseline="0">
          <a:solidFill>
            <a:srgbClr val="37373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rgbClr val="CE1126"/>
        </a:buClr>
        <a:buSzPct val="101000"/>
        <a:buFont typeface="Arial"/>
        <a:buChar char="•"/>
        <a:defRPr sz="1800" b="0" kern="1200">
          <a:solidFill>
            <a:srgbClr val="3737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101000"/>
        <a:buFont typeface="Arial"/>
        <a:buChar char="•"/>
        <a:defRPr sz="1800" b="0" kern="1200">
          <a:solidFill>
            <a:srgbClr val="373737"/>
          </a:solidFill>
          <a:latin typeface="+mn-lt"/>
          <a:ea typeface="+mn-ea"/>
          <a:cs typeface="+mn-cs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80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4DBF"/>
        </a:buClr>
        <a:buSzPct val="60000"/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Ryder 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DC219-AE9B-F846-B293-5029C850F5C5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87799"/>
              </p:ext>
            </p:extLst>
          </p:nvPr>
        </p:nvGraphicFramePr>
        <p:xfrm>
          <a:off x="74141" y="1219814"/>
          <a:ext cx="9069859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444"/>
                <a:gridCol w="2364312"/>
                <a:gridCol w="5857103"/>
              </a:tblGrid>
              <a:tr h="1412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Feature / Services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1211">
                <a:tc rowSpan="18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Core Services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Vehicle Sourcing/Financing</a:t>
                      </a:r>
                      <a:endParaRPr lang="en-US" sz="105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Vehicles procured to meet customer needs;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financing under operating lease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Preventive Inspections/Service</a:t>
                      </a:r>
                      <a:endParaRPr lang="en-US" sz="105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120 point </a:t>
                      </a:r>
                      <a:r>
                        <a:rPr lang="fr-FR" sz="1000" dirty="0" err="1" smtClean="0"/>
                        <a:t>preventive</a:t>
                      </a:r>
                      <a:r>
                        <a:rPr lang="fr-FR" sz="1000" dirty="0" smtClean="0"/>
                        <a:t> maintenance inspections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Ryder Online Tools</a:t>
                      </a:r>
                      <a:endParaRPr lang="en-US" sz="105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Online access to invoicing, maintenance scheduling, reporting, telematics, odometer entry and RCRC 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DOT/MTO Inspections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Required annual federal/state inspections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Warranty Management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Ryder’s ability to manage OEM warranty items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RCRC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24-hour emergency roadside assistance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EPA Compliance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Workflow disposal: batteries, tires, filters, lubricants, etc.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Tire Management Program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Tire management: balance,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err="1" smtClean="0"/>
                        <a:t>align</a:t>
                      </a:r>
                      <a:r>
                        <a:rPr lang="fr-FR" sz="1000" dirty="0" smtClean="0"/>
                        <a:t>, 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baseline="0" dirty="0" err="1" smtClean="0"/>
                        <a:t>rota</a:t>
                      </a:r>
                      <a:r>
                        <a:rPr lang="fr-FR" sz="1000" dirty="0" err="1" smtClean="0"/>
                        <a:t>te</a:t>
                      </a:r>
                      <a:r>
                        <a:rPr lang="fr-FR" sz="1000" dirty="0" smtClean="0"/>
                        <a:t>, replace, etc.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Repair Maintenance Coordination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Coordinate external vehicle service e.g. bodywork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Truck Washing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Access to truck washing program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Vehicle Specs &amp; Procurement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Procure vehicles with specs to enhance fuel efficiency &amp; performance reliability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Substitute Vehicles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Substitute vehicles provided to avoid business interruptions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Trip Reporting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IFTA and Mileage Tax permitting, payment, administration and reporting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Licensing &amp; Taxes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Vehicle licensing service and tax administration services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Vehicle Disposal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Disposal of vehicles coming off a Ryder lease via UVS facilities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Ryder Residual Guarantee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Contractually negotiated FMV disposal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Fuel/Service Island Inspections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Access to multi-point inspections while fueling &amp; DOT compliance check 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41211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Preferred Rental Rates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Preferred rental rates at Ryder rental locations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6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Ryder Solutions </a:t>
            </a:r>
            <a:r>
              <a:rPr lang="en-US" sz="1600" dirty="0" smtClean="0"/>
              <a:t>(continued)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DC219-AE9B-F846-B293-5029C850F5C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10943"/>
              </p:ext>
            </p:extLst>
          </p:nvPr>
        </p:nvGraphicFramePr>
        <p:xfrm>
          <a:off x="65901" y="1194126"/>
          <a:ext cx="9045147" cy="423686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005018"/>
                <a:gridCol w="1804086"/>
                <a:gridCol w="6236043"/>
              </a:tblGrid>
              <a:tr h="288685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Feature / Services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7520">
                <a:tc rowSpan="8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Value Added Services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Ryder Safety Services</a:t>
                      </a:r>
                      <a:endParaRPr lang="en-US" sz="105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Access to driver training, compliance services, safety webinars and products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0982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Ryder Fleet Products</a:t>
                      </a:r>
                      <a:endParaRPr lang="en-US" sz="105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Online store with over 50,000 products in inventory, aftermarket parts, shop supplies and safety items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57520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Convert to Natural Gas</a:t>
                      </a:r>
                      <a:endParaRPr lang="en-US" sz="105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 to convert to a natural gas vehicle within a specified time period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57520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Fleet Optimization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Fleet assessment and disposal facilitation of sub-optimal units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57520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MMC Coordination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Managed maintenance center service coordination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7562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Dedicated Drivers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Combines equipment, maintenance and administrative services of a full service lease with drivers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6843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Routing &amp; Scheduling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Logistics engineering services for Ryder dedicated fleets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57520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Fleet Sizing &amp; Safety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Fleet assessment and safety services for Ryder dedicated fleets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5752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Location Preferences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Ryder Shop Network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Access to more than 500 Ryder locations nationwide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57520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Pick-Up &amp; Delivery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Pick-up/drop-off trucks to and from the shop for preventive maintenance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57520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Location Maintenance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Ryder managed maintenance services at customer location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1895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 Maintenance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Maintenance services at mutually convenient locations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575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Billing</a:t>
                      </a:r>
                      <a:r>
                        <a:rPr lang="en-US" sz="1100" b="1" baseline="0" dirty="0" smtClean="0"/>
                        <a:t> Preferences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 &amp; Mileage Billing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Monthly billing based on pre-approved rates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6843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Pegged Billing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Customer pays for repair costs over fixed amount based on reconciliation periods and/or cost pass through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6843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Billing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Incremental billing for parts and service hours as incurred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Ryder 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DC219-AE9B-F846-B293-5029C850F5C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69312"/>
              </p:ext>
            </p:extLst>
          </p:nvPr>
        </p:nvGraphicFramePr>
        <p:xfrm>
          <a:off x="115326" y="1327290"/>
          <a:ext cx="8929819" cy="510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7"/>
                <a:gridCol w="2326250"/>
                <a:gridCol w="741405"/>
                <a:gridCol w="428368"/>
                <a:gridCol w="527221"/>
                <a:gridCol w="601362"/>
                <a:gridCol w="650790"/>
                <a:gridCol w="518983"/>
                <a:gridCol w="716692"/>
                <a:gridCol w="799071"/>
                <a:gridCol w="650789"/>
                <a:gridCol w="601361"/>
              </a:tblGrid>
              <a:tr h="41158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Feature / Service / Options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Ryder Dedicated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FSL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VOSA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 to Green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Finance Lease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Fleet Plan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Comprehensive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Preventive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On-Demand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Ryder On-Site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2026">
                <a:tc rowSpan="18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Core Services</a:t>
                      </a:r>
                      <a:endParaRPr lang="en-US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Vehicle Sourcing/Financing</a:t>
                      </a:r>
                      <a:endParaRPr 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Preventive Inspections/Service</a:t>
                      </a:r>
                      <a:endParaRPr 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Ryder Online Tools</a:t>
                      </a:r>
                      <a:endParaRPr 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DOT/MTO Inspections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Warranty Management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RCRC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EPA Compliance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Tire Management Program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7850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Repair Maintenance Coordination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Truck Washing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Vehicle Specs &amp; Procurement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24498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Substitute Vehicles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Trip Reporting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Licensing &amp; Taxes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Vehicle Disposal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Ryder Residual Guarantee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Fuel/Service Island Inspections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12026">
                <a:tc v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Preferred Rental Rates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gray">
          <a:xfrm>
            <a:off x="6285469" y="1069699"/>
            <a:ext cx="2718488" cy="2430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200" b="1" dirty="0" smtClean="0"/>
              <a:t>Managed Maintenance</a:t>
            </a:r>
          </a:p>
        </p:txBody>
      </p:sp>
      <p:sp>
        <p:nvSpPr>
          <p:cNvPr id="9" name="TextBox 8"/>
          <p:cNvSpPr txBox="1"/>
          <p:nvPr/>
        </p:nvSpPr>
        <p:spPr bwMode="gray">
          <a:xfrm>
            <a:off x="3781168" y="1069699"/>
            <a:ext cx="2471351" cy="2430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200" b="1" dirty="0" smtClean="0"/>
              <a:t>Leasing Options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71301"/>
              </p:ext>
            </p:extLst>
          </p:nvPr>
        </p:nvGraphicFramePr>
        <p:xfrm>
          <a:off x="3915283" y="362857"/>
          <a:ext cx="496746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88"/>
                <a:gridCol w="1028132"/>
                <a:gridCol w="582954"/>
                <a:gridCol w="1072866"/>
                <a:gridCol w="509191"/>
                <a:gridCol w="1146629"/>
              </a:tblGrid>
              <a:tr h="182515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Standard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Not Applicable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5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Ryder 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DC219-AE9B-F846-B293-5029C850F5C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22909"/>
              </p:ext>
            </p:extLst>
          </p:nvPr>
        </p:nvGraphicFramePr>
        <p:xfrm>
          <a:off x="90616" y="1508017"/>
          <a:ext cx="8757960" cy="473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33"/>
                <a:gridCol w="1879629"/>
                <a:gridCol w="766119"/>
                <a:gridCol w="444844"/>
                <a:gridCol w="535459"/>
                <a:gridCol w="576649"/>
                <a:gridCol w="675502"/>
                <a:gridCol w="535460"/>
                <a:gridCol w="675503"/>
                <a:gridCol w="782594"/>
                <a:gridCol w="650789"/>
                <a:gridCol w="684879"/>
              </a:tblGrid>
              <a:tr h="37844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Feature / Service / Options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Ryder Dedicated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FSL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VOSA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 to Green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Finance Lease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Fleet Plan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Comprehensive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Preventive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On-Demand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Ryder On-Site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0275">
                <a:tc row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Value Added Services</a:t>
                      </a:r>
                    </a:p>
                    <a:p>
                      <a:pPr algn="ctr"/>
                      <a:endParaRPr lang="en-US" sz="12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Ryder Safety Services</a:t>
                      </a:r>
                      <a:endParaRPr 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</a:tr>
              <a:tr h="280275">
                <a:tc vMerge="1"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Ryder Fleet Products</a:t>
                      </a:r>
                      <a:endParaRPr 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80275">
                <a:tc vMerge="1"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Convert to Natural Gas</a:t>
                      </a:r>
                      <a:endParaRPr 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80275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Fleet Optimization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80275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MMC Coordination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80275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Dedicated Drivers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80275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Routing &amp; Scheduling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Fleet Sizing &amp; Safety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30129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 Preferences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Ryder Shop Network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80275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Pick-Up &amp; Delivery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80275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Location Maintenance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173760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 Maintenance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80275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Billing Preferences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 &amp; Mileage Billing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280275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Pegged Billing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439242">
                <a:tc vMerge="1">
                  <a:txBody>
                    <a:bodyPr/>
                    <a:lstStyle/>
                    <a:p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Billing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10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gray">
          <a:xfrm>
            <a:off x="6731581" y="1252837"/>
            <a:ext cx="2091143" cy="2430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200" b="1" dirty="0" smtClean="0"/>
              <a:t>Managed Maintenance</a:t>
            </a:r>
          </a:p>
        </p:txBody>
      </p:sp>
      <p:sp>
        <p:nvSpPr>
          <p:cNvPr id="9" name="TextBox 8"/>
          <p:cNvSpPr txBox="1"/>
          <p:nvPr/>
        </p:nvSpPr>
        <p:spPr bwMode="gray">
          <a:xfrm>
            <a:off x="3319849" y="1247937"/>
            <a:ext cx="3358882" cy="2479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200" b="1" dirty="0" smtClean="0"/>
              <a:t>Leasing Options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59519"/>
              </p:ext>
            </p:extLst>
          </p:nvPr>
        </p:nvGraphicFramePr>
        <p:xfrm>
          <a:off x="3915283" y="362857"/>
          <a:ext cx="496746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88"/>
                <a:gridCol w="1028132"/>
                <a:gridCol w="582954"/>
                <a:gridCol w="1072866"/>
                <a:gridCol w="509191"/>
                <a:gridCol w="1146629"/>
              </a:tblGrid>
              <a:tr h="182515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Standard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Not Applicable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yder SCS PowerPoint Template">
  <a:themeElements>
    <a:clrScheme name="Ryder 7-2014">
      <a:dk1>
        <a:sysClr val="windowText" lastClr="000000"/>
      </a:dk1>
      <a:lt1>
        <a:sysClr val="window" lastClr="FFFFFF"/>
      </a:lt1>
      <a:dk2>
        <a:srgbClr val="9A0C1C"/>
      </a:dk2>
      <a:lt2>
        <a:srgbClr val="D9D9D9"/>
      </a:lt2>
      <a:accent1>
        <a:srgbClr val="CE1126"/>
      </a:accent1>
      <a:accent2>
        <a:srgbClr val="B0B0B0"/>
      </a:accent2>
      <a:accent3>
        <a:srgbClr val="4B4B4B"/>
      </a:accent3>
      <a:accent4>
        <a:srgbClr val="650712"/>
      </a:accent4>
      <a:accent5>
        <a:srgbClr val="6E6E6E"/>
      </a:accent5>
      <a:accent6>
        <a:srgbClr val="373737"/>
      </a:accent6>
      <a:hlink>
        <a:srgbClr val="595959"/>
      </a:hlink>
      <a:folHlink>
        <a:srgbClr val="A5A5A5"/>
      </a:folHlink>
    </a:clrScheme>
    <a:fontScheme name="Ryder Custom - A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17727</TotalTime>
  <Words>907</Words>
  <Application>Microsoft Office PowerPoint</Application>
  <PresentationFormat>Letter Paper (8.5x11 in)</PresentationFormat>
  <Paragraphs>487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Ryder SCS PowerPoint Template</vt:lpstr>
      <vt:lpstr>Ryder Solutions</vt:lpstr>
      <vt:lpstr>Ryder Solutions (continued)</vt:lpstr>
      <vt:lpstr>Ryder Solutions</vt:lpstr>
      <vt:lpstr>Ryder Solutions</vt:lpstr>
    </vt:vector>
  </TitlesOfParts>
  <Company>Ryder System,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 MARKETING</dc:title>
  <dc:creator>Windows User</dc:creator>
  <cp:lastModifiedBy>Ryder System, Inc.</cp:lastModifiedBy>
  <cp:revision>1521</cp:revision>
  <cp:lastPrinted>2014-07-18T18:21:37Z</cp:lastPrinted>
  <dcterms:created xsi:type="dcterms:W3CDTF">2012-11-02T15:15:25Z</dcterms:created>
  <dcterms:modified xsi:type="dcterms:W3CDTF">2015-05-05T13:03:13Z</dcterms:modified>
</cp:coreProperties>
</file>