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947C4-4634-0940-82DE-8728556FFC7E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8F522-9BC0-C14A-8F89-03F182E2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1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Drone</a:t>
            </a:r>
            <a:r>
              <a:rPr lang="en-US" baseline="0" dirty="0" smtClean="0"/>
              <a:t> Attack event , Sep 14,2019. This Attack cut Saudi Arabian Oil Production by half </a:t>
            </a:r>
            <a:r>
              <a:rPr lang="mr-IN" baseline="0" dirty="0" smtClean="0"/>
              <a:t>–</a:t>
            </a:r>
            <a:r>
              <a:rPr lang="en-US" baseline="0" dirty="0" smtClean="0"/>
              <a:t> which is 5% of global oil supply. This destabilized financial markets.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F522-9BC0-C14A-8F89-03F182E273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8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red.stlouisfed.org/series/WCOILWTIC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Oil Price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Aktan Abdygaziev</a:t>
            </a:r>
          </a:p>
          <a:p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5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43229"/>
          </a:xfrm>
        </p:spPr>
        <p:txBody>
          <a:bodyPr>
            <a:normAutofit/>
          </a:bodyPr>
          <a:lstStyle/>
          <a:p>
            <a:r>
              <a:rPr lang="en-US" dirty="0"/>
              <a:t>Client: Oil &amp; Gas </a:t>
            </a:r>
            <a:r>
              <a:rPr lang="en-US" dirty="0" smtClean="0"/>
              <a:t>Investor</a:t>
            </a:r>
          </a:p>
          <a:p>
            <a:endParaRPr lang="en-US" dirty="0" smtClean="0"/>
          </a:p>
          <a:p>
            <a:r>
              <a:rPr lang="en-US" dirty="0" smtClean="0"/>
              <a:t>Dataset: Weekly WTI Crude Oil Price, 1986-2019</a:t>
            </a:r>
          </a:p>
          <a:p>
            <a:pPr lvl="1"/>
            <a:r>
              <a:rPr lang="en-US" dirty="0" smtClean="0"/>
              <a:t>WTI </a:t>
            </a:r>
            <a:r>
              <a:rPr lang="mr-IN" dirty="0" smtClean="0"/>
              <a:t>–</a:t>
            </a:r>
            <a:r>
              <a:rPr lang="en-US" dirty="0" smtClean="0"/>
              <a:t> West Texas Intermediate </a:t>
            </a:r>
            <a:r>
              <a:rPr lang="mr-IN" dirty="0" smtClean="0"/>
              <a:t>–</a:t>
            </a:r>
            <a:r>
              <a:rPr lang="en-US" dirty="0" smtClean="0"/>
              <a:t> oil price benchmark</a:t>
            </a:r>
          </a:p>
          <a:p>
            <a:pPr lvl="1"/>
            <a:r>
              <a:rPr lang="en-US" dirty="0" smtClean="0"/>
              <a:t>Source: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fred.stlouisfed.org/series/WCOILWTICO</a:t>
            </a:r>
            <a:endParaRPr lang="en-US" dirty="0"/>
          </a:p>
          <a:p>
            <a:pPr lvl="1"/>
            <a:r>
              <a:rPr lang="en-US" dirty="0" smtClean="0"/>
              <a:t>Size: </a:t>
            </a:r>
            <a:r>
              <a:rPr lang="en-US" dirty="0"/>
              <a:t>2 features, 1754 </a:t>
            </a:r>
            <a:r>
              <a:rPr lang="en-US" dirty="0" smtClean="0"/>
              <a:t>observations</a:t>
            </a:r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Predict the WTI crude oil price for the next 5 years</a:t>
            </a:r>
          </a:p>
          <a:p>
            <a:pPr lvl="1"/>
            <a:r>
              <a:rPr lang="en-US" dirty="0" smtClean="0"/>
              <a:t>Method: Time Series Analysis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21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 (TS) is a set observation taken at specified times at equal intervals</a:t>
            </a:r>
          </a:p>
          <a:p>
            <a:r>
              <a:rPr lang="en-US" dirty="0" smtClean="0"/>
              <a:t>It’s time dependent. Assumption that observations are independent does not hold.</a:t>
            </a:r>
          </a:p>
          <a:p>
            <a:r>
              <a:rPr lang="en-US" dirty="0" smtClean="0"/>
              <a:t>Along with increasing/decreasing trend, most of TS data have some form of seasonality</a:t>
            </a:r>
          </a:p>
          <a:p>
            <a:endParaRPr lang="en-US" dirty="0"/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dirty="0" smtClean="0"/>
              <a:t>Very sensitive to recent past events</a:t>
            </a:r>
          </a:p>
          <a:p>
            <a:pPr lvl="1"/>
            <a:r>
              <a:rPr lang="en-US" dirty="0" smtClean="0"/>
              <a:t>Can not predict or take into account irregular events </a:t>
            </a:r>
            <a:r>
              <a:rPr lang="en-US" dirty="0"/>
              <a:t>(random adversities) 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Initial Look of the Data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51" y="1408545"/>
            <a:ext cx="9699722" cy="5172364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1468582" y="4432703"/>
            <a:ext cx="9102436" cy="4994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0"/>
          </p:cNvCxnSpPr>
          <p:nvPr/>
        </p:nvCxnSpPr>
        <p:spPr>
          <a:xfrm>
            <a:off x="10173568" y="4461355"/>
            <a:ext cx="331161" cy="72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08576" y="5184063"/>
            <a:ext cx="139230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$59.33</a:t>
            </a:r>
            <a:endParaRPr lang="en-US" dirty="0"/>
          </a:p>
          <a:p>
            <a:r>
              <a:rPr lang="en-US" dirty="0" smtClean="0"/>
              <a:t>09-20-2019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0045392" y="2491362"/>
            <a:ext cx="600981" cy="169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823836" y="2178078"/>
            <a:ext cx="15879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Drone Attack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904508" y="4821382"/>
            <a:ext cx="540328" cy="63730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316546" y="3346410"/>
            <a:ext cx="158796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Recession &amp; 9/11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723629" y="3769202"/>
            <a:ext cx="312498" cy="105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013055" y="1930400"/>
            <a:ext cx="420946" cy="3947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975668" y="1959856"/>
            <a:ext cx="158796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Financial Crisis 2008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266794" y="2382674"/>
            <a:ext cx="746261" cy="34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334348" y="3346410"/>
            <a:ext cx="1531453" cy="18629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180262" y="4183443"/>
            <a:ext cx="110912" cy="77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66731" y="5004576"/>
            <a:ext cx="12990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QE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lang="en-US" b="1" dirty="0" smtClean="0"/>
              <a:t>Decomposed Data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30036"/>
            <a:ext cx="10489430" cy="4959928"/>
          </a:xfrm>
        </p:spPr>
      </p:pic>
    </p:spTree>
    <p:extLst>
      <p:ext uri="{BB962C8B-B14F-4D97-AF65-F5344CB8AC3E}">
        <p14:creationId xmlns:p14="http://schemas.microsoft.com/office/powerpoint/2010/main" val="4536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Modelling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10905067" cy="5207000"/>
          </a:xfrm>
        </p:spPr>
      </p:pic>
      <p:sp>
        <p:nvSpPr>
          <p:cNvPr id="6" name="Right Brace 5"/>
          <p:cNvSpPr/>
          <p:nvPr/>
        </p:nvSpPr>
        <p:spPr>
          <a:xfrm rot="16200000">
            <a:off x="5620715" y="397549"/>
            <a:ext cx="534936" cy="7647710"/>
          </a:xfrm>
          <a:prstGeom prst="rightBrace">
            <a:avLst>
              <a:gd name="adj1" fmla="val 8333"/>
              <a:gd name="adj2" fmla="val 50781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78136" y="3537265"/>
            <a:ext cx="14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Data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16200000" flipH="1">
            <a:off x="9963730" y="4625110"/>
            <a:ext cx="272471" cy="775854"/>
          </a:xfrm>
          <a:prstGeom prst="rightBrace">
            <a:avLst>
              <a:gd name="adj1" fmla="val 8333"/>
              <a:gd name="adj2" fmla="val 50781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74002" y="5259138"/>
            <a:ext cx="14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333"/>
          </a:xfrm>
        </p:spPr>
        <p:txBody>
          <a:bodyPr/>
          <a:lstStyle/>
          <a:p>
            <a:r>
              <a:rPr lang="en-US" b="1" dirty="0"/>
              <a:t>Modelling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286934"/>
            <a:ext cx="10329332" cy="5012266"/>
          </a:xfrm>
        </p:spPr>
      </p:pic>
    </p:spTree>
    <p:extLst>
      <p:ext uri="{BB962C8B-B14F-4D97-AF65-F5344CB8AC3E}">
        <p14:creationId xmlns:p14="http://schemas.microsoft.com/office/powerpoint/2010/main" val="17602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Prediction 2019-2025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16181"/>
            <a:ext cx="10097771" cy="537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5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145"/>
          </a:xfrm>
        </p:spPr>
        <p:txBody>
          <a:bodyPr/>
          <a:lstStyle/>
          <a:p>
            <a:r>
              <a:rPr lang="en-US" b="1" dirty="0" smtClean="0"/>
              <a:t>Recommendations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invest in current market situation:</a:t>
            </a:r>
          </a:p>
          <a:p>
            <a:pPr lvl="1"/>
            <a:r>
              <a:rPr lang="en-US" dirty="0" smtClean="0"/>
              <a:t>Late stage of the economy, recent irregular events</a:t>
            </a:r>
          </a:p>
          <a:p>
            <a:r>
              <a:rPr lang="en-US" dirty="0" smtClean="0"/>
              <a:t>Safer to invest in government bonds or in golds</a:t>
            </a:r>
          </a:p>
          <a:p>
            <a:r>
              <a:rPr lang="en-US" dirty="0" smtClean="0"/>
              <a:t>Wait for the big drop and then buy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941</TotalTime>
  <Words>223</Words>
  <Application>Microsoft Macintosh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Mangal</vt:lpstr>
      <vt:lpstr>Palatino Linotype</vt:lpstr>
      <vt:lpstr>Wingdings 3</vt:lpstr>
      <vt:lpstr>Facet</vt:lpstr>
      <vt:lpstr>Oil Price Prediction</vt:lpstr>
      <vt:lpstr>Introduction</vt:lpstr>
      <vt:lpstr>Time Series Analysis</vt:lpstr>
      <vt:lpstr>Initial Look of the Data</vt:lpstr>
      <vt:lpstr>Decomposed Data</vt:lpstr>
      <vt:lpstr>Modelling</vt:lpstr>
      <vt:lpstr>Modelling</vt:lpstr>
      <vt:lpstr>Prediction 2019-2025</vt:lpstr>
      <vt:lpstr>Recommendations 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Oil Price Prediction</dc:title>
  <dc:creator>Aktan Abdygaziev</dc:creator>
  <cp:lastModifiedBy>Aktan Abdygaziev</cp:lastModifiedBy>
  <cp:revision>22</cp:revision>
  <dcterms:created xsi:type="dcterms:W3CDTF">2019-10-02T16:23:31Z</dcterms:created>
  <dcterms:modified xsi:type="dcterms:W3CDTF">2019-10-10T20:11:35Z</dcterms:modified>
</cp:coreProperties>
</file>