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verage" pitchFamily="2" charset="77"/>
      <p:regular r:id="rId17"/>
    </p:embeddedFont>
    <p:embeddedFont>
      <p:font typeface="Oswald" pitchFamily="2" charset="77"/>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61" d="100"/>
          <a:sy n="161" d="100"/>
        </p:scale>
        <p:origin x="24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1bf2ab4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1bf2ab4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1ffed814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1ffed81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c5fa4f37e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c5fa4f37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c5fa4f37e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c5fa4f37e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c6ecea42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c6ecea42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c5fa4f37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c5fa4f37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595959"/>
                </a:solidFill>
              </a:rPr>
              <a:t>Recently we found ourselves trapped in a maze prison with nothing but a telegraph. </a:t>
            </a:r>
            <a:endParaRPr>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595959"/>
                </a:solidFill>
              </a:rPr>
              <a:t>The people who trapped us said that the only way we could receive help was via morse code instructions from someone on the outside. Not having a morse code translator, the process of writing down dots and dashes by hand and translating them manually was laborious. </a:t>
            </a:r>
            <a:endParaRPr>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595959"/>
                </a:solidFill>
              </a:rPr>
              <a:t>When we eventually made it out of the maze, we decided that we would never have to go through the grueling task of writing morse code. We got straight to work designing a logic device that can translate morse code for us.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ec5fa4f37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ec5fa4f37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c5fa4f37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c5fa4f37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1dfaad12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1dfaad1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1dfaad12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1dfaad12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c5fa4f37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c5fa4f37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c5fa4f37e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c5fa4f37e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a1dfaad12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a1dfaad12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Morse Code Translator</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Rafi, Anas, Muayad, and Yiwen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 - Debouncer</a:t>
            </a:r>
            <a:endParaRPr/>
          </a:p>
        </p:txBody>
      </p:sp>
      <p:pic>
        <p:nvPicPr>
          <p:cNvPr id="132" name="Google Shape;132;p22"/>
          <p:cNvPicPr preferRelativeResize="0"/>
          <p:nvPr/>
        </p:nvPicPr>
        <p:blipFill>
          <a:blip r:embed="rId3">
            <a:alphaModFix/>
          </a:blip>
          <a:stretch>
            <a:fillRect/>
          </a:stretch>
        </p:blipFill>
        <p:spPr>
          <a:xfrm>
            <a:off x="5867375" y="1152475"/>
            <a:ext cx="2845887" cy="3416400"/>
          </a:xfrm>
          <a:prstGeom prst="rect">
            <a:avLst/>
          </a:prstGeom>
          <a:noFill/>
          <a:ln>
            <a:noFill/>
          </a:ln>
        </p:spPr>
      </p:pic>
      <p:pic>
        <p:nvPicPr>
          <p:cNvPr id="133" name="Google Shape;133;p22"/>
          <p:cNvPicPr preferRelativeResize="0"/>
          <p:nvPr/>
        </p:nvPicPr>
        <p:blipFill>
          <a:blip r:embed="rId4">
            <a:alphaModFix/>
          </a:blip>
          <a:stretch>
            <a:fillRect/>
          </a:stretch>
        </p:blipFill>
        <p:spPr>
          <a:xfrm>
            <a:off x="651950" y="1152475"/>
            <a:ext cx="2283740" cy="3416400"/>
          </a:xfrm>
          <a:prstGeom prst="rect">
            <a:avLst/>
          </a:prstGeom>
          <a:noFill/>
          <a:ln>
            <a:noFill/>
          </a:ln>
        </p:spPr>
      </p:pic>
      <p:pic>
        <p:nvPicPr>
          <p:cNvPr id="134" name="Google Shape;134;p22"/>
          <p:cNvPicPr preferRelativeResize="0"/>
          <p:nvPr/>
        </p:nvPicPr>
        <p:blipFill>
          <a:blip r:embed="rId5">
            <a:alphaModFix/>
          </a:blip>
          <a:stretch>
            <a:fillRect/>
          </a:stretch>
        </p:blipFill>
        <p:spPr>
          <a:xfrm>
            <a:off x="3076175" y="1145292"/>
            <a:ext cx="2685575" cy="34307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 - Debouncer</a:t>
            </a:r>
            <a:endParaRPr/>
          </a:p>
          <a:p>
            <a:pPr marL="0" lvl="0" indent="0" algn="l" rtl="0">
              <a:spcBef>
                <a:spcPts val="0"/>
              </a:spcBef>
              <a:spcAft>
                <a:spcPts val="0"/>
              </a:spcAft>
              <a:buNone/>
            </a:pPr>
            <a:endParaRPr/>
          </a:p>
        </p:txBody>
      </p:sp>
      <p:pic>
        <p:nvPicPr>
          <p:cNvPr id="140" name="Google Shape;140;p23"/>
          <p:cNvPicPr preferRelativeResize="0"/>
          <p:nvPr/>
        </p:nvPicPr>
        <p:blipFill>
          <a:blip r:embed="rId3">
            <a:alphaModFix/>
          </a:blip>
          <a:stretch>
            <a:fillRect/>
          </a:stretch>
        </p:blipFill>
        <p:spPr>
          <a:xfrm>
            <a:off x="1714900" y="1235475"/>
            <a:ext cx="5639550" cy="325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Successes </a:t>
            </a:r>
            <a:endParaRPr/>
          </a:p>
        </p:txBody>
      </p:sp>
      <p:sp>
        <p:nvSpPr>
          <p:cNvPr id="146" name="Google Shape;146;p24"/>
          <p:cNvSpPr txBox="1">
            <a:spLocks noGrp="1"/>
          </p:cNvSpPr>
          <p:nvPr>
            <p:ph type="body" idx="1"/>
          </p:nvPr>
        </p:nvSpPr>
        <p:spPr>
          <a:xfrm>
            <a:off x="228350" y="11286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Able to construct a proper block diagram expressing a method to translating morse</a:t>
            </a:r>
            <a:endParaRPr/>
          </a:p>
          <a:p>
            <a:pPr marL="457200" lvl="0" indent="-342900" algn="l" rtl="0">
              <a:spcBef>
                <a:spcPts val="0"/>
              </a:spcBef>
              <a:spcAft>
                <a:spcPts val="0"/>
              </a:spcAft>
              <a:buSzPts val="1800"/>
              <a:buChar char="-"/>
            </a:pPr>
            <a:r>
              <a:rPr lang="en"/>
              <a:t>Resolved the issue with the decoder, by implementing a mux that changes how the decoder translates input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Failures</a:t>
            </a:r>
            <a:endParaRPr/>
          </a:p>
        </p:txBody>
      </p:sp>
      <p:sp>
        <p:nvSpPr>
          <p:cNvPr id="152" name="Google Shape;15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 a VGA to properly display output (translated morse code)</a:t>
            </a:r>
            <a:endParaRPr/>
          </a:p>
          <a:p>
            <a:pPr marL="457200" lvl="0" indent="-342900" algn="l" rtl="0">
              <a:spcBef>
                <a:spcPts val="0"/>
              </a:spcBef>
              <a:spcAft>
                <a:spcPts val="0"/>
              </a:spcAft>
              <a:buSzPts val="1800"/>
              <a:buChar char="-"/>
            </a:pPr>
            <a:r>
              <a:rPr lang="en"/>
              <a:t>Not sure how to implement everything with the FSM yet. </a:t>
            </a:r>
            <a:endParaRPr/>
          </a:p>
          <a:p>
            <a:pPr marL="457200" lvl="0" indent="-342900" algn="l" rtl="0">
              <a:spcBef>
                <a:spcPts val="0"/>
              </a:spcBef>
              <a:spcAft>
                <a:spcPts val="0"/>
              </a:spcAft>
              <a:buSzPts val="1800"/>
              <a:buChar char="-"/>
            </a:pPr>
            <a:r>
              <a:rPr lang="en"/>
              <a:t>Unable to test functionality on an FPGA due to flooding in the labs.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Goal/Motivation</a:t>
            </a:r>
            <a:endParaRPr/>
          </a:p>
        </p:txBody>
      </p:sp>
      <p:pic>
        <p:nvPicPr>
          <p:cNvPr id="66" name="Google Shape;66;p14"/>
          <p:cNvPicPr preferRelativeResize="0"/>
          <p:nvPr/>
        </p:nvPicPr>
        <p:blipFill>
          <a:blip r:embed="rId3">
            <a:alphaModFix/>
          </a:blip>
          <a:stretch>
            <a:fillRect/>
          </a:stretch>
        </p:blipFill>
        <p:spPr>
          <a:xfrm>
            <a:off x="921375" y="1006225"/>
            <a:ext cx="730122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Short Functionality</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500"/>
              <a:t>Given a combination of inputs in morse code (dots = 1 and dashes = 0), our machine will decode and display the resulting ASCII text on the 7 segment display (for now). There will be three buttons used, one for morse value “dash”, another for “dot”, and lastly “translate” which initializes the statement set from the other buttons. After “translate” is pressed, the corresponding ASCII character will be displayed on the seven segment display (for now). </a:t>
            </a:r>
            <a:endParaRPr sz="1500"/>
          </a:p>
          <a:p>
            <a:pPr marL="0" lvl="0" indent="0" algn="l" rtl="0">
              <a:spcBef>
                <a:spcPts val="1200"/>
              </a:spcBef>
              <a:spcAft>
                <a:spcPts val="1200"/>
              </a:spcAft>
              <a:buNone/>
            </a:pPr>
            <a:endParaRPr/>
          </a:p>
        </p:txBody>
      </p:sp>
      <p:pic>
        <p:nvPicPr>
          <p:cNvPr id="73" name="Google Shape;73;p15"/>
          <p:cNvPicPr preferRelativeResize="0"/>
          <p:nvPr/>
        </p:nvPicPr>
        <p:blipFill>
          <a:blip r:embed="rId3">
            <a:alphaModFix/>
          </a:blip>
          <a:stretch>
            <a:fillRect/>
          </a:stretch>
        </p:blipFill>
        <p:spPr>
          <a:xfrm>
            <a:off x="265850" y="3576450"/>
            <a:ext cx="8612300" cy="510650"/>
          </a:xfrm>
          <a:prstGeom prst="rect">
            <a:avLst/>
          </a:prstGeom>
          <a:noFill/>
          <a:ln>
            <a:noFill/>
          </a:ln>
        </p:spPr>
      </p:pic>
      <p:sp>
        <p:nvSpPr>
          <p:cNvPr id="74" name="Google Shape;74;p15"/>
          <p:cNvSpPr txBox="1"/>
          <p:nvPr/>
        </p:nvSpPr>
        <p:spPr>
          <a:xfrm>
            <a:off x="1482900" y="3090475"/>
            <a:ext cx="84087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A  B  C  D  E   F  G  H  I    J  K   L  M  N  O  P  Q  R   S  T   U  V W  X  Y  Z</a:t>
            </a:r>
            <a:endParaRPr sz="18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Short Specification</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-Input (3 Buttons, Dash , Dot , and “Enter”)</a:t>
            </a:r>
            <a:endParaRPr b="1"/>
          </a:p>
          <a:p>
            <a:pPr marL="0" lvl="0" indent="0" algn="l" rtl="0">
              <a:spcBef>
                <a:spcPts val="1200"/>
              </a:spcBef>
              <a:spcAft>
                <a:spcPts val="0"/>
              </a:spcAft>
              <a:buNone/>
            </a:pPr>
            <a:r>
              <a:rPr lang="en" b="1"/>
              <a:t>-Clk, for each Debouncer</a:t>
            </a:r>
            <a:endParaRPr b="1"/>
          </a:p>
          <a:p>
            <a:pPr marL="0" lvl="0" indent="0" algn="l" rtl="0">
              <a:spcBef>
                <a:spcPts val="1200"/>
              </a:spcBef>
              <a:spcAft>
                <a:spcPts val="0"/>
              </a:spcAft>
              <a:buNone/>
            </a:pPr>
            <a:r>
              <a:rPr lang="en" b="1"/>
              <a:t>-Seven_segment display </a:t>
            </a:r>
            <a:endParaRPr b="1"/>
          </a:p>
          <a:p>
            <a:pPr marL="0" lvl="0" indent="0" algn="l" rtl="0">
              <a:spcBef>
                <a:spcPts val="1200"/>
              </a:spcBef>
              <a:spcAft>
                <a:spcPts val="0"/>
              </a:spcAft>
              <a:buNone/>
            </a:pPr>
            <a:r>
              <a:rPr lang="en" b="1"/>
              <a:t>-Finite State Machine with a Decoder (Translate w/e input ) based on number of input bits</a:t>
            </a:r>
            <a:endParaRPr b="1"/>
          </a:p>
          <a:p>
            <a:pPr marL="0" lvl="0" indent="0" algn="l" rtl="0">
              <a:spcBef>
                <a:spcPts val="1200"/>
              </a:spcBef>
              <a:spcAft>
                <a:spcPts val="0"/>
              </a:spcAft>
              <a:buNone/>
            </a:pPr>
            <a:r>
              <a:rPr lang="en" b="1"/>
              <a:t>-Debouncer</a:t>
            </a:r>
            <a:endParaRPr b="1"/>
          </a:p>
          <a:p>
            <a:pPr marL="0" lvl="0" indent="0" algn="l" rtl="0">
              <a:spcBef>
                <a:spcPts val="1200"/>
              </a:spcBef>
              <a:spcAft>
                <a:spcPts val="0"/>
              </a:spcAft>
              <a:buNone/>
            </a:pPr>
            <a:r>
              <a:rPr lang="en" b="1"/>
              <a:t>-Translation Module (T2M)</a:t>
            </a:r>
            <a:endParaRPr b="1"/>
          </a:p>
          <a:p>
            <a:pPr marL="0" lvl="0" indent="0" algn="l" rtl="0">
              <a:spcBef>
                <a:spcPts val="1200"/>
              </a:spcBef>
              <a:spcAft>
                <a:spcPts val="12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Decoder Issue - A and Q</a:t>
            </a:r>
            <a:endParaRPr/>
          </a:p>
        </p:txBody>
      </p:sp>
      <p:pic>
        <p:nvPicPr>
          <p:cNvPr id="86" name="Google Shape;86;p17"/>
          <p:cNvPicPr preferRelativeResize="0"/>
          <p:nvPr/>
        </p:nvPicPr>
        <p:blipFill>
          <a:blip r:embed="rId3">
            <a:alphaModFix/>
          </a:blip>
          <a:stretch>
            <a:fillRect/>
          </a:stretch>
        </p:blipFill>
        <p:spPr>
          <a:xfrm>
            <a:off x="1089388" y="1017725"/>
            <a:ext cx="6965226" cy="4039850"/>
          </a:xfrm>
          <a:prstGeom prst="rect">
            <a:avLst/>
          </a:prstGeom>
          <a:noFill/>
          <a:ln>
            <a:noFill/>
          </a:ln>
        </p:spPr>
      </p:pic>
      <p:sp>
        <p:nvSpPr>
          <p:cNvPr id="87" name="Google Shape;87;p17"/>
          <p:cNvSpPr/>
          <p:nvPr/>
        </p:nvSpPr>
        <p:spPr>
          <a:xfrm>
            <a:off x="1290775" y="1173425"/>
            <a:ext cx="723600" cy="312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88" name="Google Shape;88;p17"/>
          <p:cNvSpPr/>
          <p:nvPr/>
        </p:nvSpPr>
        <p:spPr>
          <a:xfrm>
            <a:off x="2923775" y="2043700"/>
            <a:ext cx="1202700" cy="312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Decoder Issue</a:t>
            </a:r>
            <a:endParaRPr/>
          </a:p>
        </p:txBody>
      </p:sp>
      <p:pic>
        <p:nvPicPr>
          <p:cNvPr id="94" name="Google Shape;94;p18"/>
          <p:cNvPicPr preferRelativeResize="0"/>
          <p:nvPr/>
        </p:nvPicPr>
        <p:blipFill rotWithShape="1">
          <a:blip r:embed="rId3">
            <a:alphaModFix/>
          </a:blip>
          <a:srcRect l="4751" t="24382" r="4578" b="24662"/>
          <a:stretch/>
        </p:blipFill>
        <p:spPr>
          <a:xfrm>
            <a:off x="990888" y="1017725"/>
            <a:ext cx="7162225" cy="4025226"/>
          </a:xfrm>
          <a:prstGeom prst="rect">
            <a:avLst/>
          </a:prstGeom>
          <a:noFill/>
          <a:ln>
            <a:noFill/>
          </a:ln>
        </p:spPr>
      </p:pic>
      <p:sp>
        <p:nvSpPr>
          <p:cNvPr id="95" name="Google Shape;95;p18"/>
          <p:cNvSpPr/>
          <p:nvPr/>
        </p:nvSpPr>
        <p:spPr>
          <a:xfrm>
            <a:off x="1467300" y="2415275"/>
            <a:ext cx="6209400" cy="48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96" name="Google Shape;96;p18"/>
          <p:cNvSpPr/>
          <p:nvPr/>
        </p:nvSpPr>
        <p:spPr>
          <a:xfrm>
            <a:off x="1467300" y="2904275"/>
            <a:ext cx="6209400" cy="48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97" name="Google Shape;97;p18"/>
          <p:cNvSpPr/>
          <p:nvPr/>
        </p:nvSpPr>
        <p:spPr>
          <a:xfrm>
            <a:off x="1467300" y="3393275"/>
            <a:ext cx="6209400" cy="48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98" name="Google Shape;98;p18"/>
          <p:cNvSpPr/>
          <p:nvPr/>
        </p:nvSpPr>
        <p:spPr>
          <a:xfrm>
            <a:off x="1276650" y="3882275"/>
            <a:ext cx="6590700" cy="48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99" name="Google Shape;99;p18"/>
          <p:cNvSpPr txBox="1"/>
          <p:nvPr/>
        </p:nvSpPr>
        <p:spPr>
          <a:xfrm>
            <a:off x="1056075" y="2454400"/>
            <a:ext cx="4113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
        <p:nvSpPr>
          <p:cNvPr id="100" name="Google Shape;100;p18"/>
          <p:cNvSpPr txBox="1"/>
          <p:nvPr/>
        </p:nvSpPr>
        <p:spPr>
          <a:xfrm>
            <a:off x="311700" y="2454375"/>
            <a:ext cx="618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highlight>
                  <a:srgbClr val="FFFFFF"/>
                </a:highlight>
                <a:latin typeface="Average"/>
                <a:ea typeface="Average"/>
                <a:cs typeface="Average"/>
                <a:sym typeface="Average"/>
              </a:rPr>
              <a:t>level 0 →</a:t>
            </a:r>
            <a:endParaRPr sz="1800">
              <a:solidFill>
                <a:srgbClr val="FF0000"/>
              </a:solidFill>
              <a:highlight>
                <a:srgbClr val="FFFFFF"/>
              </a:highlight>
              <a:latin typeface="Average"/>
              <a:ea typeface="Average"/>
              <a:cs typeface="Average"/>
              <a:sym typeface="Average"/>
            </a:endParaRPr>
          </a:p>
        </p:txBody>
      </p:sp>
      <p:sp>
        <p:nvSpPr>
          <p:cNvPr id="101" name="Google Shape;101;p18"/>
          <p:cNvSpPr txBox="1"/>
          <p:nvPr/>
        </p:nvSpPr>
        <p:spPr>
          <a:xfrm>
            <a:off x="311700" y="2923825"/>
            <a:ext cx="618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highlight>
                  <a:srgbClr val="FFFFFF"/>
                </a:highlight>
                <a:latin typeface="Average"/>
                <a:ea typeface="Average"/>
                <a:cs typeface="Average"/>
                <a:sym typeface="Average"/>
              </a:rPr>
              <a:t>level 1 →</a:t>
            </a:r>
            <a:endParaRPr sz="1800">
              <a:solidFill>
                <a:schemeClr val="accent3"/>
              </a:solidFill>
              <a:highlight>
                <a:srgbClr val="FFFFFF"/>
              </a:highlight>
              <a:latin typeface="Average"/>
              <a:ea typeface="Average"/>
              <a:cs typeface="Average"/>
              <a:sym typeface="Average"/>
            </a:endParaRPr>
          </a:p>
        </p:txBody>
      </p:sp>
      <p:sp>
        <p:nvSpPr>
          <p:cNvPr id="102" name="Google Shape;102;p18"/>
          <p:cNvSpPr txBox="1"/>
          <p:nvPr/>
        </p:nvSpPr>
        <p:spPr>
          <a:xfrm>
            <a:off x="311700" y="3406925"/>
            <a:ext cx="618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highlight>
                  <a:srgbClr val="FFFFFF"/>
                </a:highlight>
                <a:latin typeface="Average"/>
                <a:ea typeface="Average"/>
                <a:cs typeface="Average"/>
                <a:sym typeface="Average"/>
              </a:rPr>
              <a:t>level 2 →</a:t>
            </a:r>
            <a:endParaRPr sz="1800">
              <a:solidFill>
                <a:schemeClr val="accent3"/>
              </a:solidFill>
              <a:highlight>
                <a:srgbClr val="FFFFFF"/>
              </a:highlight>
              <a:latin typeface="Average"/>
              <a:ea typeface="Average"/>
              <a:cs typeface="Average"/>
              <a:sym typeface="Average"/>
            </a:endParaRPr>
          </a:p>
        </p:txBody>
      </p:sp>
      <p:sp>
        <p:nvSpPr>
          <p:cNvPr id="103" name="Google Shape;103;p18"/>
          <p:cNvSpPr txBox="1"/>
          <p:nvPr/>
        </p:nvSpPr>
        <p:spPr>
          <a:xfrm>
            <a:off x="182850" y="3890025"/>
            <a:ext cx="618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highlight>
                  <a:srgbClr val="FFFFFF"/>
                </a:highlight>
                <a:latin typeface="Average"/>
                <a:ea typeface="Average"/>
                <a:cs typeface="Average"/>
                <a:sym typeface="Average"/>
              </a:rPr>
              <a:t>level 3 →</a:t>
            </a:r>
            <a:endParaRPr sz="1800">
              <a:solidFill>
                <a:schemeClr val="accent3"/>
              </a:solidFill>
              <a:highlight>
                <a:srgbClr val="FFFFFF"/>
              </a:highlight>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Detailed Block Diagrams</a:t>
            </a:r>
            <a:endParaRPr/>
          </a:p>
        </p:txBody>
      </p:sp>
      <p:pic>
        <p:nvPicPr>
          <p:cNvPr id="109" name="Google Shape;109;p19"/>
          <p:cNvPicPr preferRelativeResize="0"/>
          <p:nvPr/>
        </p:nvPicPr>
        <p:blipFill>
          <a:blip r:embed="rId3">
            <a:alphaModFix/>
          </a:blip>
          <a:stretch>
            <a:fillRect/>
          </a:stretch>
        </p:blipFill>
        <p:spPr>
          <a:xfrm rot="-5400000">
            <a:off x="2589288" y="-599888"/>
            <a:ext cx="3849700" cy="7084926"/>
          </a:xfrm>
          <a:prstGeom prst="rect">
            <a:avLst/>
          </a:prstGeom>
          <a:noFill/>
          <a:ln>
            <a:noFill/>
          </a:ln>
        </p:spPr>
      </p:pic>
      <p:sp>
        <p:nvSpPr>
          <p:cNvPr id="110" name="Google Shape;110;p19"/>
          <p:cNvSpPr txBox="1"/>
          <p:nvPr/>
        </p:nvSpPr>
        <p:spPr>
          <a:xfrm>
            <a:off x="3444325" y="3427075"/>
            <a:ext cx="18312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Morse to Text</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Translator</a:t>
            </a:r>
            <a:endParaRPr>
              <a:latin typeface="Average"/>
              <a:ea typeface="Average"/>
              <a:cs typeface="Average"/>
              <a:sym typeface="Average"/>
            </a:endParaRPr>
          </a:p>
        </p:txBody>
      </p:sp>
      <p:cxnSp>
        <p:nvCxnSpPr>
          <p:cNvPr id="111" name="Google Shape;111;p19"/>
          <p:cNvCxnSpPr/>
          <p:nvPr/>
        </p:nvCxnSpPr>
        <p:spPr>
          <a:xfrm rot="10800000" flipH="1">
            <a:off x="3754300" y="3217575"/>
            <a:ext cx="5700" cy="2583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 - Decoder</a:t>
            </a:r>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								</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pic>
        <p:nvPicPr>
          <p:cNvPr id="118" name="Google Shape;118;p20"/>
          <p:cNvPicPr preferRelativeResize="0"/>
          <p:nvPr/>
        </p:nvPicPr>
        <p:blipFill>
          <a:blip r:embed="rId3">
            <a:alphaModFix/>
          </a:blip>
          <a:stretch>
            <a:fillRect/>
          </a:stretch>
        </p:blipFill>
        <p:spPr>
          <a:xfrm>
            <a:off x="1687925" y="1018750"/>
            <a:ext cx="5768150" cy="36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 - Translator</a:t>
            </a:r>
            <a:endParaRPr/>
          </a:p>
        </p:txBody>
      </p:sp>
      <p:sp>
        <p:nvSpPr>
          <p:cNvPr id="124" name="Google Shape;124;p21"/>
          <p:cNvSpPr txBox="1">
            <a:spLocks noGrp="1"/>
          </p:cNvSpPr>
          <p:nvPr>
            <p:ph type="body" idx="1"/>
          </p:nvPr>
        </p:nvSpPr>
        <p:spPr>
          <a:xfrm>
            <a:off x="311700" y="1152475"/>
            <a:ext cx="4260300" cy="225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B7B7B7"/>
                </a:solidFill>
                <a:latin typeface="Arial"/>
                <a:ea typeface="Arial"/>
                <a:cs typeface="Arial"/>
                <a:sym typeface="Arial"/>
              </a:rPr>
              <a:t>Description: This module reads input from btn1, btn2 and counts when either is clicked. These values go into temp variables and once btn3 is clicked, we assign the outputs to the temp variables. </a:t>
            </a:r>
            <a:endParaRPr sz="1500">
              <a:solidFill>
                <a:srgbClr val="B7B7B7"/>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1200"/>
              </a:spcAft>
              <a:buNone/>
            </a:pPr>
            <a:r>
              <a:rPr lang="en"/>
              <a:t>btn1=0 (dash)   btn2 = 1 (dot)   btn3 = upd</a:t>
            </a:r>
            <a:endParaRPr/>
          </a:p>
        </p:txBody>
      </p:sp>
      <p:pic>
        <p:nvPicPr>
          <p:cNvPr id="125" name="Google Shape;125;p21"/>
          <p:cNvPicPr preferRelativeResize="0"/>
          <p:nvPr/>
        </p:nvPicPr>
        <p:blipFill>
          <a:blip r:embed="rId3">
            <a:alphaModFix/>
          </a:blip>
          <a:stretch>
            <a:fillRect/>
          </a:stretch>
        </p:blipFill>
        <p:spPr>
          <a:xfrm>
            <a:off x="5009925" y="93000"/>
            <a:ext cx="3773599" cy="4933149"/>
          </a:xfrm>
          <a:prstGeom prst="rect">
            <a:avLst/>
          </a:prstGeom>
          <a:noFill/>
          <a:ln>
            <a:noFill/>
          </a:ln>
        </p:spPr>
      </p:pic>
      <p:pic>
        <p:nvPicPr>
          <p:cNvPr id="126" name="Google Shape;126;p21"/>
          <p:cNvPicPr preferRelativeResize="0"/>
          <p:nvPr/>
        </p:nvPicPr>
        <p:blipFill>
          <a:blip r:embed="rId4">
            <a:alphaModFix/>
          </a:blip>
          <a:stretch>
            <a:fillRect/>
          </a:stretch>
        </p:blipFill>
        <p:spPr>
          <a:xfrm>
            <a:off x="84000" y="3591525"/>
            <a:ext cx="4715701" cy="9446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Words>
  <Application>Microsoft Macintosh PowerPoint</Application>
  <PresentationFormat>On-screen Show (16:9)</PresentationFormat>
  <Paragraphs>41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Average</vt:lpstr>
      <vt:lpstr>Oswald</vt:lpstr>
      <vt:lpstr>Slate</vt:lpstr>
      <vt:lpstr>Morse Code Translator</vt:lpstr>
      <vt:lpstr>Goal/Motivation</vt:lpstr>
      <vt:lpstr>Short Functionality</vt:lpstr>
      <vt:lpstr>Short Specification</vt:lpstr>
      <vt:lpstr>The Decoder Issue - A and Q</vt:lpstr>
      <vt:lpstr>The Decoder Issue</vt:lpstr>
      <vt:lpstr>Detailed Block Diagrams</vt:lpstr>
      <vt:lpstr>Code Snippet - Decoder</vt:lpstr>
      <vt:lpstr>Code Snippet - Translator</vt:lpstr>
      <vt:lpstr>Code Snippet - Debouncer</vt:lpstr>
      <vt:lpstr>Code Snippet - Debouncer </vt:lpstr>
      <vt:lpstr>Successes </vt:lpstr>
      <vt:lpstr>Failures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Morse Code Translator</dc:title>
  <cp:lastModifiedBy>Anas Ahmed Benhamida</cp:lastModifiedBy>
  <cp:revision>1</cp:revision>
  <dcterms:modified xsi:type="dcterms:W3CDTF">2023-12-04T17:08:41Z</dcterms:modified>
</cp:coreProperties>
</file>