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9" r:id="rId10"/>
    <p:sldId id="270" r:id="rId11"/>
    <p:sldId id="271" r:id="rId12"/>
    <p:sldId id="275" r:id="rId13"/>
    <p:sldId id="276" r:id="rId14"/>
    <p:sldId id="272" r:id="rId15"/>
    <p:sldId id="273" r:id="rId16"/>
    <p:sldId id="27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211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58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20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7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17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67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15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3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74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31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1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B9CA-BD1B-427A-B5A2-740D35B1CB36}" type="datetimeFigureOut">
              <a:rPr lang="ro-RO" smtClean="0"/>
              <a:t>16.11.2020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FB85-B59E-4485-9B0C-B20A3687B9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47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020" y="305817"/>
            <a:ext cx="9144000" cy="899498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smtClean="0"/>
              <a:t>TEMA 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91" y="2805625"/>
            <a:ext cx="9144000" cy="1353420"/>
          </a:xfrm>
        </p:spPr>
        <p:txBody>
          <a:bodyPr/>
          <a:lstStyle/>
          <a:p>
            <a:pPr algn="l"/>
            <a:r>
              <a:rPr lang="en-US" dirty="0" smtClean="0"/>
              <a:t>ENUNTUL PROBLEMEI: </a:t>
            </a:r>
          </a:p>
          <a:p>
            <a:r>
              <a:rPr lang="ro-RO" dirty="0" smtClean="0"/>
              <a:t>Demonstrați legea silogismului: ( p → q) →((q→r) →( p→r)) utilizând</a:t>
            </a:r>
            <a:r>
              <a:rPr lang="en-US" dirty="0" smtClean="0"/>
              <a:t> </a:t>
            </a:r>
            <a:r>
              <a:rPr lang="ro-RO" dirty="0" smtClean="0"/>
              <a:t>o metodă semantică</a:t>
            </a:r>
            <a:r>
              <a:rPr lang="en-US" dirty="0" smtClean="0"/>
              <a:t>.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347020" y="1482250"/>
            <a:ext cx="1011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PROBLEMA 9.1.26.2</a:t>
            </a:r>
            <a:endParaRPr lang="ro-RO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55291" y="3988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METODA UTILIZATA:</a:t>
            </a:r>
          </a:p>
          <a:p>
            <a:pPr algn="ctr"/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tabelelor</a:t>
            </a:r>
            <a:r>
              <a:rPr lang="en-US" sz="2400" dirty="0" smtClean="0"/>
              <a:t> </a:t>
            </a:r>
            <a:r>
              <a:rPr lang="en-US" sz="2400" dirty="0" err="1" smtClean="0"/>
              <a:t>semantice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492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00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86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51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57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77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948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020" y="305817"/>
            <a:ext cx="9144000" cy="899498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smtClean="0"/>
              <a:t>TEMA 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91" y="2805625"/>
            <a:ext cx="9144000" cy="1353420"/>
          </a:xfrm>
        </p:spPr>
        <p:txBody>
          <a:bodyPr/>
          <a:lstStyle/>
          <a:p>
            <a:pPr algn="l"/>
            <a:r>
              <a:rPr lang="en-US" dirty="0" smtClean="0"/>
              <a:t>ENUNTUL PROBLEMEI: </a:t>
            </a:r>
          </a:p>
          <a:p>
            <a:r>
              <a:rPr lang="ro-RO" dirty="0" smtClean="0"/>
              <a:t>Demonstrați legea silogismului: ( p → q) →((q→r) →( p→r)) utilizând</a:t>
            </a:r>
            <a:r>
              <a:rPr lang="en-US" dirty="0" smtClean="0"/>
              <a:t> </a:t>
            </a:r>
            <a:r>
              <a:rPr lang="ro-RO" dirty="0" smtClean="0"/>
              <a:t>o metodă semantică</a:t>
            </a:r>
            <a:r>
              <a:rPr lang="en-US" dirty="0" smtClean="0"/>
              <a:t>.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347020" y="1482250"/>
            <a:ext cx="1011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PROBLEMA 9.1.26.2</a:t>
            </a:r>
            <a:endParaRPr lang="ro-RO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55291" y="3988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METODA UTILIZATA:</a:t>
            </a:r>
          </a:p>
          <a:p>
            <a:pPr algn="ctr"/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tabele</a:t>
            </a:r>
            <a:r>
              <a:rPr lang="en-US" sz="2400" dirty="0" err="1" smtClean="0"/>
              <a:t>lor</a:t>
            </a:r>
            <a:r>
              <a:rPr lang="en-US" sz="2400" dirty="0" smtClean="0"/>
              <a:t> de </a:t>
            </a:r>
            <a:r>
              <a:rPr lang="en-US" sz="2400" dirty="0" err="1" smtClean="0"/>
              <a:t>adevar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345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pPr algn="ctr"/>
            <a:r>
              <a:rPr lang="en-US" dirty="0" smtClean="0"/>
              <a:t>PRECIZARI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demonstrat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legea</a:t>
            </a:r>
            <a:r>
              <a:rPr lang="en-US" dirty="0" smtClean="0"/>
              <a:t> </a:t>
            </a:r>
            <a:r>
              <a:rPr lang="en-US" dirty="0" err="1" smtClean="0"/>
              <a:t>silogismului</a:t>
            </a:r>
            <a:r>
              <a:rPr lang="en-US" dirty="0" smtClean="0"/>
              <a:t> </a:t>
            </a:r>
            <a:r>
              <a:rPr lang="ro-RO" dirty="0" smtClean="0"/>
              <a:t>( p → q) →((q→r) →( p→r))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valida</a:t>
            </a:r>
            <a:r>
              <a:rPr lang="en-US" dirty="0" smtClean="0"/>
              <a:t>(</a:t>
            </a:r>
            <a:r>
              <a:rPr lang="en-US" dirty="0" err="1" smtClean="0"/>
              <a:t>tautologie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 formula se </a:t>
            </a:r>
            <a:r>
              <a:rPr lang="en-US" dirty="0" err="1" smtClean="0"/>
              <a:t>numeste</a:t>
            </a:r>
            <a:r>
              <a:rPr lang="en-US" dirty="0" smtClean="0"/>
              <a:t> </a:t>
            </a:r>
            <a:r>
              <a:rPr lang="en-US" dirty="0" err="1" smtClean="0"/>
              <a:t>tautologie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formula </a:t>
            </a:r>
            <a:r>
              <a:rPr lang="en-US" dirty="0" err="1" smtClean="0"/>
              <a:t>este</a:t>
            </a:r>
            <a:r>
              <a:rPr lang="en-US" dirty="0" smtClean="0"/>
              <a:t> evaluate ca </a:t>
            </a:r>
            <a:r>
              <a:rPr lang="en-US" dirty="0" err="1" smtClean="0"/>
              <a:t>adevarata</a:t>
            </a:r>
            <a:r>
              <a:rPr lang="en-US" dirty="0" smtClean="0"/>
              <a:t> in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interpretare</a:t>
            </a:r>
            <a:r>
              <a:rPr lang="en-US" dirty="0" smtClean="0"/>
              <a:t>, </a:t>
            </a:r>
            <a:r>
              <a:rPr lang="en-US" dirty="0" err="1" smtClean="0"/>
              <a:t>adica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interpretarile</a:t>
            </a:r>
            <a:r>
              <a:rPr lang="en-US" dirty="0" smtClean="0"/>
              <a:t> </a:t>
            </a:r>
            <a:r>
              <a:rPr lang="en-US" dirty="0" err="1" smtClean="0"/>
              <a:t>formulei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 ale </a:t>
            </a:r>
            <a:r>
              <a:rPr lang="en-US" dirty="0" err="1" smtClean="0"/>
              <a:t>acesteia</a:t>
            </a:r>
            <a:r>
              <a:rPr lang="en-US" dirty="0" smtClean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46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03899"/>
              </p:ext>
            </p:extLst>
          </p:nvPr>
        </p:nvGraphicFramePr>
        <p:xfrm>
          <a:off x="350837" y="1203960"/>
          <a:ext cx="1158081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13">
                  <a:extLst>
                    <a:ext uri="{9D8B030D-6E8A-4147-A177-3AD203B41FA5}">
                      <a16:colId xmlns:a16="http://schemas.microsoft.com/office/drawing/2014/main" val="49572530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02471742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0513189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76778453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7823839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764262290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4010697714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637430611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425713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8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5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9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1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7037"/>
                  </a:ext>
                </a:extLst>
              </a:tr>
              <a:tr h="324857">
                <a:tc>
                  <a:txBody>
                    <a:bodyPr/>
                    <a:lstStyle/>
                    <a:p>
                      <a:r>
                        <a:rPr lang="en-US" dirty="0" smtClean="0"/>
                        <a:t>i8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98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4797"/>
              </p:ext>
            </p:extLst>
          </p:nvPr>
        </p:nvGraphicFramePr>
        <p:xfrm>
          <a:off x="350837" y="874023"/>
          <a:ext cx="11580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13">
                  <a:extLst>
                    <a:ext uri="{9D8B030D-6E8A-4147-A177-3AD203B41FA5}">
                      <a16:colId xmlns:a16="http://schemas.microsoft.com/office/drawing/2014/main" val="3277612769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3578518743"/>
                    </a:ext>
                  </a:extLst>
                </a:gridCol>
                <a:gridCol w="1001319">
                  <a:extLst>
                    <a:ext uri="{9D8B030D-6E8A-4147-A177-3AD203B41FA5}">
                      <a16:colId xmlns:a16="http://schemas.microsoft.com/office/drawing/2014/main" val="1742002413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160013095"/>
                    </a:ext>
                  </a:extLst>
                </a:gridCol>
                <a:gridCol w="1225981">
                  <a:extLst>
                    <a:ext uri="{9D8B030D-6E8A-4147-A177-3AD203B41FA5}">
                      <a16:colId xmlns:a16="http://schemas.microsoft.com/office/drawing/2014/main" val="3893299121"/>
                    </a:ext>
                  </a:extLst>
                </a:gridCol>
                <a:gridCol w="1319590">
                  <a:extLst>
                    <a:ext uri="{9D8B030D-6E8A-4147-A177-3AD203B41FA5}">
                      <a16:colId xmlns:a16="http://schemas.microsoft.com/office/drawing/2014/main" val="1045751410"/>
                    </a:ext>
                  </a:extLst>
                </a:gridCol>
                <a:gridCol w="1467553">
                  <a:extLst>
                    <a:ext uri="{9D8B030D-6E8A-4147-A177-3AD203B41FA5}">
                      <a16:colId xmlns:a16="http://schemas.microsoft.com/office/drawing/2014/main" val="39798563"/>
                    </a:ext>
                  </a:extLst>
                </a:gridCol>
                <a:gridCol w="1950886">
                  <a:extLst>
                    <a:ext uri="{9D8B030D-6E8A-4147-A177-3AD203B41FA5}">
                      <a16:colId xmlns:a16="http://schemas.microsoft.com/office/drawing/2014/main" val="4118287860"/>
                    </a:ext>
                  </a:extLst>
                </a:gridCol>
                <a:gridCol w="1376775">
                  <a:extLst>
                    <a:ext uri="{9D8B030D-6E8A-4147-A177-3AD203B41FA5}">
                      <a16:colId xmlns:a16="http://schemas.microsoft.com/office/drawing/2014/main" val="211450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 → 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q→r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p→r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((q→r) →( p→r))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270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49601" y="13460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</a:t>
            </a:r>
            <a:r>
              <a:rPr lang="ro-RO" dirty="0" smtClean="0"/>
              <a:t> ≡ ( p → q) →((q→r) →( p→r))</a:t>
            </a:r>
            <a:endParaRPr lang="ro-RO" dirty="0"/>
          </a:p>
        </p:txBody>
      </p:sp>
      <p:sp>
        <p:nvSpPr>
          <p:cNvPr id="7" name="Rectangle 6"/>
          <p:cNvSpPr/>
          <p:nvPr/>
        </p:nvSpPr>
        <p:spPr>
          <a:xfrm>
            <a:off x="372862" y="1289440"/>
            <a:ext cx="627064" cy="286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1354137" y="1293253"/>
            <a:ext cx="627064" cy="286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2371724" y="1293253"/>
            <a:ext cx="627064" cy="286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3389311" y="1293252"/>
            <a:ext cx="627064" cy="286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4622006" y="1293252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 11"/>
          <p:cNvSpPr/>
          <p:nvPr/>
        </p:nvSpPr>
        <p:spPr>
          <a:xfrm>
            <a:off x="4622006" y="1648981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4622006" y="200471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4622006" y="237555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4622006" y="2775602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4622006" y="3162954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Rectangle 16"/>
          <p:cNvSpPr/>
          <p:nvPr/>
        </p:nvSpPr>
        <p:spPr>
          <a:xfrm>
            <a:off x="4622006" y="3533794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/>
          <p:cNvSpPr/>
          <p:nvPr/>
        </p:nvSpPr>
        <p:spPr>
          <a:xfrm>
            <a:off x="4622006" y="391118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5854701" y="126404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Rectangle 19"/>
          <p:cNvSpPr/>
          <p:nvPr/>
        </p:nvSpPr>
        <p:spPr>
          <a:xfrm>
            <a:off x="5854701" y="163488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5854701" y="200471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/>
          <p:cNvSpPr/>
          <p:nvPr/>
        </p:nvSpPr>
        <p:spPr>
          <a:xfrm>
            <a:off x="5854701" y="237454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/>
          <p:cNvSpPr/>
          <p:nvPr/>
        </p:nvSpPr>
        <p:spPr>
          <a:xfrm>
            <a:off x="5854701" y="2773191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Rectangle 23"/>
          <p:cNvSpPr/>
          <p:nvPr/>
        </p:nvSpPr>
        <p:spPr>
          <a:xfrm>
            <a:off x="5854701" y="3144031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 24"/>
          <p:cNvSpPr/>
          <p:nvPr/>
        </p:nvSpPr>
        <p:spPr>
          <a:xfrm>
            <a:off x="5854701" y="3530683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Rectangle 25"/>
          <p:cNvSpPr/>
          <p:nvPr/>
        </p:nvSpPr>
        <p:spPr>
          <a:xfrm>
            <a:off x="5854701" y="389848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Rectangle 26"/>
          <p:cNvSpPr/>
          <p:nvPr/>
        </p:nvSpPr>
        <p:spPr>
          <a:xfrm>
            <a:off x="7171533" y="1292747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Rectangle 27"/>
          <p:cNvSpPr/>
          <p:nvPr/>
        </p:nvSpPr>
        <p:spPr>
          <a:xfrm>
            <a:off x="7171533" y="1636289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Rectangle 28"/>
          <p:cNvSpPr/>
          <p:nvPr/>
        </p:nvSpPr>
        <p:spPr>
          <a:xfrm>
            <a:off x="7171533" y="2019821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Rectangle 29"/>
          <p:cNvSpPr/>
          <p:nvPr/>
        </p:nvSpPr>
        <p:spPr>
          <a:xfrm>
            <a:off x="7177487" y="2374035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Rectangle 30"/>
          <p:cNvSpPr/>
          <p:nvPr/>
        </p:nvSpPr>
        <p:spPr>
          <a:xfrm>
            <a:off x="7171533" y="2765461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7171533" y="3121724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Rectangle 32"/>
          <p:cNvSpPr/>
          <p:nvPr/>
        </p:nvSpPr>
        <p:spPr>
          <a:xfrm>
            <a:off x="7177487" y="3503207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Rectangle 33"/>
          <p:cNvSpPr/>
          <p:nvPr/>
        </p:nvSpPr>
        <p:spPr>
          <a:xfrm>
            <a:off x="7190187" y="3914923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Rectangle 34"/>
          <p:cNvSpPr/>
          <p:nvPr/>
        </p:nvSpPr>
        <p:spPr>
          <a:xfrm>
            <a:off x="8636001" y="126404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>
            <a:off x="8636001" y="163488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>
            <a:off x="8636001" y="2004205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>
            <a:off x="8645525" y="2378283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Rectangle 38"/>
          <p:cNvSpPr/>
          <p:nvPr/>
        </p:nvSpPr>
        <p:spPr>
          <a:xfrm>
            <a:off x="8632825" y="2773191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Rectangle 39"/>
          <p:cNvSpPr/>
          <p:nvPr/>
        </p:nvSpPr>
        <p:spPr>
          <a:xfrm>
            <a:off x="8645525" y="3172196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Rectangle 40"/>
          <p:cNvSpPr/>
          <p:nvPr/>
        </p:nvSpPr>
        <p:spPr>
          <a:xfrm>
            <a:off x="8645525" y="3515405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Rectangle 41"/>
          <p:cNvSpPr/>
          <p:nvPr/>
        </p:nvSpPr>
        <p:spPr>
          <a:xfrm>
            <a:off x="8645525" y="3886245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Rectangle 42"/>
          <p:cNvSpPr/>
          <p:nvPr/>
        </p:nvSpPr>
        <p:spPr>
          <a:xfrm>
            <a:off x="10578306" y="1244863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Rectangle 43"/>
          <p:cNvSpPr/>
          <p:nvPr/>
        </p:nvSpPr>
        <p:spPr>
          <a:xfrm>
            <a:off x="10578306" y="1616998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Rectangle 44"/>
          <p:cNvSpPr/>
          <p:nvPr/>
        </p:nvSpPr>
        <p:spPr>
          <a:xfrm>
            <a:off x="10578306" y="1989133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Rectangle 45"/>
          <p:cNvSpPr/>
          <p:nvPr/>
        </p:nvSpPr>
        <p:spPr>
          <a:xfrm>
            <a:off x="10578306" y="2358857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Rectangle 46"/>
          <p:cNvSpPr/>
          <p:nvPr/>
        </p:nvSpPr>
        <p:spPr>
          <a:xfrm>
            <a:off x="10578306" y="272822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8" name="Rectangle 47"/>
          <p:cNvSpPr/>
          <p:nvPr/>
        </p:nvSpPr>
        <p:spPr>
          <a:xfrm>
            <a:off x="10582276" y="310406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Rectangle 48"/>
          <p:cNvSpPr/>
          <p:nvPr/>
        </p:nvSpPr>
        <p:spPr>
          <a:xfrm>
            <a:off x="10578306" y="3487706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Rectangle 49"/>
          <p:cNvSpPr/>
          <p:nvPr/>
        </p:nvSpPr>
        <p:spPr>
          <a:xfrm>
            <a:off x="10585846" y="3898480"/>
            <a:ext cx="627064" cy="29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31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I1:{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i1(p)=T , i1(p)=T,  i1(r)=T</a:t>
            </a:r>
          </a:p>
          <a:p>
            <a:r>
              <a:rPr lang="en-US" dirty="0" smtClean="0"/>
              <a:t>I2:{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i2(p)=T , i2(p)=T,  i2(r)=F</a:t>
            </a:r>
          </a:p>
          <a:p>
            <a:r>
              <a:rPr lang="en-US" dirty="0" smtClean="0"/>
              <a:t>I3:{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i3(p)=T , i3(p)=F,  i3(r)=T</a:t>
            </a:r>
          </a:p>
          <a:p>
            <a:r>
              <a:rPr lang="en-US" dirty="0" smtClean="0"/>
              <a:t>I4:{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i4(p)=T , i4(p)=F,  i4(r)=F</a:t>
            </a:r>
          </a:p>
          <a:p>
            <a:r>
              <a:rPr lang="en-US" dirty="0" smtClean="0"/>
              <a:t>I5:{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i5(p)=F , i5(p)=T,  i5(r)=T </a:t>
            </a:r>
          </a:p>
          <a:p>
            <a:r>
              <a:rPr lang="en-US" dirty="0" smtClean="0"/>
              <a:t>I6:{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i6(p)=F , i6(p)=T,  i6(r)=F</a:t>
            </a:r>
          </a:p>
          <a:p>
            <a:r>
              <a:rPr lang="en-US" dirty="0" smtClean="0"/>
              <a:t>I7:{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i7(p)=F , i7(p)=F,  i7(r)=T</a:t>
            </a:r>
          </a:p>
          <a:p>
            <a:r>
              <a:rPr lang="en-US" dirty="0" smtClean="0"/>
              <a:t>I8:{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 i8(p)=F , i8(p)=F,  i8(r)=F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154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PRECIZARI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1825625"/>
            <a:ext cx="11651225" cy="4351338"/>
          </a:xfrm>
        </p:spPr>
        <p:txBody>
          <a:bodyPr/>
          <a:lstStyle/>
          <a:p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demonstrat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legea</a:t>
            </a:r>
            <a:r>
              <a:rPr lang="en-US" dirty="0" smtClean="0"/>
              <a:t> </a:t>
            </a:r>
            <a:r>
              <a:rPr lang="en-US" dirty="0" err="1" smtClean="0"/>
              <a:t>silogismului</a:t>
            </a:r>
            <a:r>
              <a:rPr lang="en-US" dirty="0" smtClean="0"/>
              <a:t> </a:t>
            </a:r>
            <a:r>
              <a:rPr lang="ro-RO" dirty="0" smtClean="0"/>
              <a:t>( p → q) →((q→r) →( p→r))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teorema</a:t>
            </a:r>
            <a:r>
              <a:rPr lang="en-US" dirty="0" smtClean="0"/>
              <a:t>(</a:t>
            </a:r>
            <a:r>
              <a:rPr lang="en-US" dirty="0" err="1" smtClean="0"/>
              <a:t>tautologie</a:t>
            </a:r>
            <a:r>
              <a:rPr lang="en-US" dirty="0" smtClean="0"/>
              <a:t>).</a:t>
            </a:r>
          </a:p>
          <a:p>
            <a:r>
              <a:rPr lang="en-GB" b="1" dirty="0" err="1"/>
              <a:t>Teorema</a:t>
            </a:r>
            <a:r>
              <a:rPr lang="en-GB" b="1" dirty="0"/>
              <a:t> de </a:t>
            </a:r>
            <a:r>
              <a:rPr lang="en-GB" b="1" dirty="0" err="1"/>
              <a:t>corectitudine</a:t>
            </a:r>
            <a:r>
              <a:rPr lang="en-GB" b="1" dirty="0"/>
              <a:t> </a:t>
            </a:r>
            <a:r>
              <a:rPr lang="en-GB" b="1" dirty="0" err="1"/>
              <a:t>si</a:t>
            </a:r>
            <a:r>
              <a:rPr lang="en-GB" b="1" dirty="0"/>
              <a:t> </a:t>
            </a:r>
            <a:r>
              <a:rPr lang="en-GB" b="1" dirty="0" err="1"/>
              <a:t>completitudine</a:t>
            </a:r>
            <a:r>
              <a:rPr lang="en-GB" dirty="0"/>
              <a:t>: </a:t>
            </a:r>
            <a:r>
              <a:rPr lang="ro-RO" dirty="0"/>
              <a:t>O formulă </a:t>
            </a:r>
            <a:r>
              <a:rPr lang="ro-RO" i="1" dirty="0"/>
              <a:t>U </a:t>
            </a:r>
            <a:r>
              <a:rPr lang="ro-RO" dirty="0"/>
              <a:t>este teoremă (tautologie) dacă şi numai dacă există o tabelă semantică închisă pentru formula </a:t>
            </a:r>
            <a:r>
              <a:rPr lang="en-US" dirty="0" smtClean="0"/>
              <a:t>¬</a:t>
            </a:r>
            <a:r>
              <a:rPr lang="ro-RO" i="1" dirty="0" smtClean="0"/>
              <a:t>U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en-US" dirty="0" smtClean="0"/>
              <a:t>U</a:t>
            </a:r>
            <a:r>
              <a:rPr lang="ro-RO" dirty="0" smtClean="0"/>
              <a:t> ≡ ( p → q) →((q→r) →( p→r))</a:t>
            </a:r>
            <a:r>
              <a:rPr lang="en-US" dirty="0" smtClean="0"/>
              <a:t> , </a:t>
            </a:r>
            <a:r>
              <a:rPr lang="en-US" dirty="0" err="1" smtClean="0"/>
              <a:t>deci</a:t>
            </a:r>
            <a:r>
              <a:rPr lang="en-US" dirty="0" smtClean="0"/>
              <a:t> ¬ U</a:t>
            </a:r>
            <a:r>
              <a:rPr lang="ro-RO" dirty="0" smtClean="0"/>
              <a:t> ≡ </a:t>
            </a:r>
            <a:r>
              <a:rPr lang="en-US" dirty="0" smtClean="0"/>
              <a:t>¬ (</a:t>
            </a:r>
            <a:r>
              <a:rPr lang="ro-RO" dirty="0" smtClean="0"/>
              <a:t>( p → q) →((q→r) →( p→r))</a:t>
            </a:r>
            <a:r>
              <a:rPr lang="en-US" dirty="0" smtClean="0"/>
              <a:t>)</a:t>
            </a:r>
          </a:p>
          <a:p>
            <a:r>
              <a:rPr lang="en-US" dirty="0" smtClean="0"/>
              <a:t>A</a:t>
            </a:r>
            <a:r>
              <a:rPr lang="ro-RO" dirty="0" smtClean="0"/>
              <a:t> →</a:t>
            </a:r>
            <a:r>
              <a:rPr lang="en-US" dirty="0" smtClean="0"/>
              <a:t>B</a:t>
            </a:r>
            <a:r>
              <a:rPr lang="ro-RO" dirty="0" smtClean="0"/>
              <a:t> ≡</a:t>
            </a:r>
            <a:r>
              <a:rPr lang="en-US" dirty="0" smtClean="0"/>
              <a:t> ¬A v B, </a:t>
            </a:r>
            <a:r>
              <a:rPr lang="en-US" dirty="0" err="1" smtClean="0"/>
              <a:t>deci</a:t>
            </a:r>
            <a:r>
              <a:rPr lang="en-US" dirty="0" smtClean="0"/>
              <a:t> ¬(A</a:t>
            </a:r>
            <a:r>
              <a:rPr lang="ro-RO" dirty="0" smtClean="0"/>
              <a:t> →</a:t>
            </a:r>
            <a:r>
              <a:rPr lang="en-US" dirty="0" smtClean="0"/>
              <a:t>B</a:t>
            </a:r>
            <a:r>
              <a:rPr lang="ro-RO" dirty="0" smtClean="0"/>
              <a:t> </a:t>
            </a:r>
            <a:r>
              <a:rPr lang="en-US" dirty="0" smtClean="0"/>
              <a:t>)</a:t>
            </a:r>
            <a:r>
              <a:rPr lang="ro-RO" dirty="0" smtClean="0"/>
              <a:t> ≡</a:t>
            </a:r>
            <a:r>
              <a:rPr lang="en-US" dirty="0" smtClean="0"/>
              <a:t> A</a:t>
            </a:r>
            <a:r>
              <a:rPr lang="ro-RO" dirty="0" smtClean="0"/>
              <a:t> ∧</a:t>
            </a:r>
            <a:r>
              <a:rPr lang="en-US" dirty="0" smtClean="0"/>
              <a:t> ¬B.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in </a:t>
            </a:r>
            <a:r>
              <a:rPr lang="en-US" dirty="0" err="1" smtClean="0"/>
              <a:t>constructia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binar</a:t>
            </a:r>
            <a:r>
              <a:rPr lang="en-US" dirty="0" smtClean="0"/>
              <a:t>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regulile</a:t>
            </a:r>
            <a:r>
              <a:rPr lang="en-US" dirty="0" smtClean="0"/>
              <a:t> de tip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inaintea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de tip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2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CONCLUZIE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formula U: </a:t>
            </a:r>
            <a:r>
              <a:rPr lang="en-US" dirty="0" smtClean="0"/>
              <a:t>i1,i2,i3,i4,i5,i6,i7,i8.</a:t>
            </a:r>
            <a:endParaRPr lang="en-US" dirty="0" smtClean="0"/>
          </a:p>
          <a:p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ro-RO" dirty="0" smtClean="0"/>
              <a:t>∀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:{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o-RO" dirty="0" smtClean="0"/>
              <a:t> →</a:t>
            </a:r>
            <a:r>
              <a:rPr lang="en-US" dirty="0" smtClean="0"/>
              <a:t>{T,F}, </a:t>
            </a:r>
            <a:r>
              <a:rPr lang="en-US" dirty="0" err="1" smtClean="0"/>
              <a:t>i</a:t>
            </a:r>
            <a:r>
              <a:rPr lang="en-US" dirty="0" smtClean="0"/>
              <a:t>(U)=T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Formula U</a:t>
            </a:r>
            <a:r>
              <a:rPr lang="ro-RO" dirty="0" smtClean="0"/>
              <a:t> ≡ ( p → q) →((q→r) →( p→r))</a:t>
            </a:r>
            <a:r>
              <a:rPr lang="en-US" dirty="0" smtClean="0"/>
              <a:t> 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tautologie</a:t>
            </a:r>
            <a:r>
              <a:rPr lang="en-US" dirty="0" smtClean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55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1057" y="162232"/>
            <a:ext cx="4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 U</a:t>
            </a:r>
            <a:r>
              <a:rPr lang="ro-RO" dirty="0" smtClean="0"/>
              <a:t> ≡ </a:t>
            </a:r>
            <a:r>
              <a:rPr lang="en-US" dirty="0" smtClean="0"/>
              <a:t>¬ (</a:t>
            </a:r>
            <a:r>
              <a:rPr lang="ro-RO" dirty="0" smtClean="0"/>
              <a:t>( p → q) →((q→r) →( p→r))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20696" y="393065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7187" y="76914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 → q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6" y="116060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579" y="153372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</a:t>
            </a:r>
            <a:r>
              <a:rPr lang="ro-RO" dirty="0" smtClean="0"/>
              <a:t>((</a:t>
            </a:r>
            <a:r>
              <a:rPr lang="ro-RO" dirty="0"/>
              <a:t>q→r) →( p→r))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25612" y="177425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7368" y="177621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6125497" y="784790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ro-RO" dirty="0"/>
          </a:p>
        </p:txBody>
      </p:sp>
      <p:sp>
        <p:nvSpPr>
          <p:cNvPr id="22" name="TextBox 21"/>
          <p:cNvSpPr txBox="1"/>
          <p:nvPr/>
        </p:nvSpPr>
        <p:spPr>
          <a:xfrm>
            <a:off x="6754758" y="155106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ro-RO" dirty="0"/>
          </a:p>
        </p:txBody>
      </p:sp>
      <p:sp>
        <p:nvSpPr>
          <p:cNvPr id="23" name="TextBox 22"/>
          <p:cNvSpPr txBox="1"/>
          <p:nvPr/>
        </p:nvSpPr>
        <p:spPr>
          <a:xfrm>
            <a:off x="3017277" y="618702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(1)</a:t>
            </a:r>
            <a:endParaRPr lang="ro-RO" dirty="0"/>
          </a:p>
        </p:txBody>
      </p:sp>
      <p:sp>
        <p:nvSpPr>
          <p:cNvPr id="24" name="TextBox 23"/>
          <p:cNvSpPr txBox="1"/>
          <p:nvPr/>
        </p:nvSpPr>
        <p:spPr>
          <a:xfrm>
            <a:off x="2927555" y="1828757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(3)</a:t>
            </a:r>
            <a:endParaRPr lang="ro-RO" dirty="0"/>
          </a:p>
        </p:txBody>
      </p:sp>
      <p:sp>
        <p:nvSpPr>
          <p:cNvPr id="25" name="TextBox 24"/>
          <p:cNvSpPr txBox="1"/>
          <p:nvPr/>
        </p:nvSpPr>
        <p:spPr>
          <a:xfrm>
            <a:off x="5315564" y="2101115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q→r</a:t>
            </a:r>
            <a:endParaRPr lang="ro-RO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5947" y="2470447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0311" y="2839779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¬(p</a:t>
            </a:r>
            <a:r>
              <a:rPr lang="ro-RO" dirty="0" smtClean="0"/>
              <a:t>→r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28" name="TextBox 27"/>
          <p:cNvSpPr txBox="1"/>
          <p:nvPr/>
        </p:nvSpPr>
        <p:spPr>
          <a:xfrm>
            <a:off x="6062816" y="2101115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ro-RO" dirty="0"/>
          </a:p>
        </p:txBody>
      </p:sp>
      <p:sp>
        <p:nvSpPr>
          <p:cNvPr id="29" name="TextBox 28"/>
          <p:cNvSpPr txBox="1"/>
          <p:nvPr/>
        </p:nvSpPr>
        <p:spPr>
          <a:xfrm>
            <a:off x="6032089" y="283977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ro-RO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63561" y="4528939"/>
            <a:ext cx="1137469" cy="416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7744" y="4387914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(2)</a:t>
            </a:r>
            <a:endParaRPr lang="ro-RO" dirty="0"/>
          </a:p>
        </p:txBody>
      </p:sp>
      <p:sp>
        <p:nvSpPr>
          <p:cNvPr id="36" name="TextBox 35"/>
          <p:cNvSpPr txBox="1"/>
          <p:nvPr/>
        </p:nvSpPr>
        <p:spPr>
          <a:xfrm>
            <a:off x="4277768" y="4824672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 </a:t>
            </a:r>
            <a:r>
              <a:rPr lang="ro-RO" dirty="0" smtClean="0"/>
              <a:t>p </a:t>
            </a:r>
            <a:endParaRPr lang="ro-RO" dirty="0"/>
          </a:p>
        </p:txBody>
      </p:sp>
      <p:sp>
        <p:nvSpPr>
          <p:cNvPr id="39" name="TextBox 38"/>
          <p:cNvSpPr txBox="1"/>
          <p:nvPr/>
        </p:nvSpPr>
        <p:spPr>
          <a:xfrm>
            <a:off x="1141239" y="4909531"/>
            <a:ext cx="3836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                                                (x)</a:t>
            </a:r>
            <a:endParaRPr lang="en-US" dirty="0"/>
          </a:p>
          <a:p>
            <a:r>
              <a:rPr lang="en-US" dirty="0" smtClean="0"/>
              <a:t>Prima </a:t>
            </a:r>
            <a:r>
              <a:rPr lang="en-US" dirty="0" err="1" smtClean="0"/>
              <a:t>ramura</a:t>
            </a:r>
            <a:r>
              <a:rPr lang="en-US" dirty="0" smtClean="0"/>
              <a:t> se </a:t>
            </a:r>
            <a:r>
              <a:rPr lang="en-US" dirty="0" err="1" smtClean="0"/>
              <a:t>inchide</a:t>
            </a:r>
            <a:endParaRPr lang="en-US" dirty="0" smtClean="0"/>
          </a:p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(4)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ramura</a:t>
            </a:r>
            <a:r>
              <a:rPr lang="en-US" dirty="0" smtClean="0"/>
              <a:t> a </a:t>
            </a:r>
            <a:r>
              <a:rPr lang="en-US" dirty="0" err="1" smtClean="0"/>
              <a:t>doua</a:t>
            </a:r>
            <a:endParaRPr lang="ro-RO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56808" y="4545751"/>
            <a:ext cx="1465005" cy="36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1813" y="5194004"/>
            <a:ext cx="704537" cy="41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641161" y="5194004"/>
            <a:ext cx="596937" cy="48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1999" y="556929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 </a:t>
            </a:r>
            <a:r>
              <a:rPr lang="en-US" dirty="0"/>
              <a:t>q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58" name="TextBox 57"/>
          <p:cNvSpPr txBox="1"/>
          <p:nvPr/>
        </p:nvSpPr>
        <p:spPr>
          <a:xfrm>
            <a:off x="7682611" y="55078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ro-RO" dirty="0" smtClean="0"/>
              <a:t> </a:t>
            </a:r>
            <a:endParaRPr lang="ro-RO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805947" y="3209111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05947" y="3850584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90447" y="48092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ro-RO" dirty="0"/>
          </a:p>
        </p:txBody>
      </p:sp>
      <p:sp>
        <p:nvSpPr>
          <p:cNvPr id="86" name="TextBox 85"/>
          <p:cNvSpPr txBox="1"/>
          <p:nvPr/>
        </p:nvSpPr>
        <p:spPr>
          <a:xfrm>
            <a:off x="5578266" y="3510311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</a:t>
            </a:r>
            <a:endParaRPr lang="ro-RO" dirty="0"/>
          </a:p>
        </p:txBody>
      </p:sp>
      <p:sp>
        <p:nvSpPr>
          <p:cNvPr id="87" name="TextBox 86"/>
          <p:cNvSpPr txBox="1"/>
          <p:nvPr/>
        </p:nvSpPr>
        <p:spPr>
          <a:xfrm>
            <a:off x="5597780" y="4132201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 r</a:t>
            </a:r>
            <a:endParaRPr lang="ro-RO" dirty="0"/>
          </a:p>
        </p:txBody>
      </p:sp>
      <p:sp>
        <p:nvSpPr>
          <p:cNvPr id="90" name="TextBox 89"/>
          <p:cNvSpPr txBox="1"/>
          <p:nvPr/>
        </p:nvSpPr>
        <p:spPr>
          <a:xfrm>
            <a:off x="2927555" y="2821338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(5)</a:t>
            </a:r>
            <a:endParaRPr lang="ro-RO" dirty="0"/>
          </a:p>
        </p:txBody>
      </p:sp>
      <p:sp>
        <p:nvSpPr>
          <p:cNvPr id="92" name="Rectangle 91"/>
          <p:cNvSpPr/>
          <p:nvPr/>
        </p:nvSpPr>
        <p:spPr>
          <a:xfrm>
            <a:off x="0" y="1339880"/>
            <a:ext cx="1977510" cy="387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1" name="TextBox 90"/>
          <p:cNvSpPr txBox="1"/>
          <p:nvPr/>
        </p:nvSpPr>
        <p:spPr>
          <a:xfrm>
            <a:off x="8863778" y="1903055"/>
            <a:ext cx="318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descompune</a:t>
            </a:r>
            <a:r>
              <a:rPr lang="en-US" dirty="0" smtClean="0"/>
              <a:t>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formule</a:t>
            </a:r>
            <a:r>
              <a:rPr lang="en-US" dirty="0" smtClean="0"/>
              <a:t> in </a:t>
            </a:r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generarii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098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6" grpId="0"/>
      <p:bldP spid="39" grpId="0"/>
      <p:bldP spid="57" grpId="0"/>
      <p:bldP spid="58" grpId="0"/>
      <p:bldP spid="84" grpId="0"/>
      <p:bldP spid="86" grpId="0"/>
      <p:bldP spid="87" grpId="0"/>
      <p:bldP spid="90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1057" y="162232"/>
            <a:ext cx="4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 U</a:t>
            </a:r>
            <a:r>
              <a:rPr lang="ro-RO" dirty="0" smtClean="0"/>
              <a:t> ≡ </a:t>
            </a:r>
            <a:r>
              <a:rPr lang="en-US" dirty="0" smtClean="0"/>
              <a:t>¬ (</a:t>
            </a:r>
            <a:r>
              <a:rPr lang="ro-RO" dirty="0" smtClean="0"/>
              <a:t>( p → q) →((q→r) →( p→r))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20696" y="393065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7187" y="76914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 → q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6" y="116060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579" y="153372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</a:t>
            </a:r>
            <a:r>
              <a:rPr lang="ro-RO" dirty="0" smtClean="0"/>
              <a:t>((</a:t>
            </a:r>
            <a:r>
              <a:rPr lang="ro-RO" dirty="0"/>
              <a:t>q→r) →( p→r))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25612" y="177425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7368" y="177621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6125497" y="784790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ro-RO" dirty="0"/>
          </a:p>
        </p:txBody>
      </p:sp>
      <p:sp>
        <p:nvSpPr>
          <p:cNvPr id="22" name="TextBox 21"/>
          <p:cNvSpPr txBox="1"/>
          <p:nvPr/>
        </p:nvSpPr>
        <p:spPr>
          <a:xfrm>
            <a:off x="6754758" y="155106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ro-RO" dirty="0"/>
          </a:p>
        </p:txBody>
      </p:sp>
      <p:sp>
        <p:nvSpPr>
          <p:cNvPr id="23" name="TextBox 22"/>
          <p:cNvSpPr txBox="1"/>
          <p:nvPr/>
        </p:nvSpPr>
        <p:spPr>
          <a:xfrm>
            <a:off x="3017277" y="618702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(1)</a:t>
            </a:r>
            <a:endParaRPr lang="ro-RO" dirty="0"/>
          </a:p>
        </p:txBody>
      </p:sp>
      <p:sp>
        <p:nvSpPr>
          <p:cNvPr id="24" name="TextBox 23"/>
          <p:cNvSpPr txBox="1"/>
          <p:nvPr/>
        </p:nvSpPr>
        <p:spPr>
          <a:xfrm>
            <a:off x="2927555" y="1828757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(3)</a:t>
            </a:r>
            <a:endParaRPr lang="ro-RO" dirty="0"/>
          </a:p>
        </p:txBody>
      </p:sp>
      <p:sp>
        <p:nvSpPr>
          <p:cNvPr id="25" name="TextBox 24"/>
          <p:cNvSpPr txBox="1"/>
          <p:nvPr/>
        </p:nvSpPr>
        <p:spPr>
          <a:xfrm>
            <a:off x="5315564" y="2101115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q→r</a:t>
            </a:r>
            <a:endParaRPr lang="ro-RO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5947" y="2470447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0311" y="2839779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¬(p</a:t>
            </a:r>
            <a:r>
              <a:rPr lang="ro-RO" dirty="0" smtClean="0"/>
              <a:t>→r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28" name="TextBox 27"/>
          <p:cNvSpPr txBox="1"/>
          <p:nvPr/>
        </p:nvSpPr>
        <p:spPr>
          <a:xfrm>
            <a:off x="6062816" y="2101115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ro-RO" dirty="0"/>
          </a:p>
        </p:txBody>
      </p:sp>
      <p:sp>
        <p:nvSpPr>
          <p:cNvPr id="29" name="TextBox 28"/>
          <p:cNvSpPr txBox="1"/>
          <p:nvPr/>
        </p:nvSpPr>
        <p:spPr>
          <a:xfrm>
            <a:off x="6032089" y="283977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ro-RO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63561" y="4528939"/>
            <a:ext cx="1137469" cy="416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7744" y="4387914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(2)</a:t>
            </a:r>
            <a:endParaRPr lang="ro-RO" dirty="0"/>
          </a:p>
        </p:txBody>
      </p:sp>
      <p:sp>
        <p:nvSpPr>
          <p:cNvPr id="36" name="TextBox 35"/>
          <p:cNvSpPr txBox="1"/>
          <p:nvPr/>
        </p:nvSpPr>
        <p:spPr>
          <a:xfrm>
            <a:off x="4277768" y="4824672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¬ </a:t>
            </a:r>
            <a:r>
              <a:rPr lang="ro-RO" dirty="0" smtClean="0">
                <a:solidFill>
                  <a:srgbClr val="FF0000"/>
                </a:solidFill>
              </a:rPr>
              <a:t>p </a:t>
            </a:r>
            <a:endParaRPr lang="ro-RO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756808" y="4545751"/>
            <a:ext cx="1465005" cy="36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1813" y="5194004"/>
            <a:ext cx="704537" cy="41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641161" y="5194004"/>
            <a:ext cx="596937" cy="48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1999" y="556929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 </a:t>
            </a:r>
            <a:r>
              <a:rPr lang="en-US" dirty="0"/>
              <a:t>q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58" name="TextBox 57"/>
          <p:cNvSpPr txBox="1"/>
          <p:nvPr/>
        </p:nvSpPr>
        <p:spPr>
          <a:xfrm>
            <a:off x="7682611" y="55078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ro-RO" dirty="0" smtClean="0"/>
              <a:t> </a:t>
            </a:r>
            <a:endParaRPr lang="ro-RO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805947" y="3209111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05947" y="3850584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90447" y="48092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ro-RO" dirty="0"/>
          </a:p>
        </p:txBody>
      </p:sp>
      <p:sp>
        <p:nvSpPr>
          <p:cNvPr id="86" name="TextBox 85"/>
          <p:cNvSpPr txBox="1"/>
          <p:nvPr/>
        </p:nvSpPr>
        <p:spPr>
          <a:xfrm>
            <a:off x="5573045" y="3493793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97780" y="4132201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 r</a:t>
            </a:r>
            <a:endParaRPr lang="ro-RO" dirty="0"/>
          </a:p>
        </p:txBody>
      </p:sp>
      <p:sp>
        <p:nvSpPr>
          <p:cNvPr id="90" name="TextBox 89"/>
          <p:cNvSpPr txBox="1"/>
          <p:nvPr/>
        </p:nvSpPr>
        <p:spPr>
          <a:xfrm>
            <a:off x="2927555" y="2821338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(5)</a:t>
            </a:r>
            <a:endParaRPr lang="ro-RO" dirty="0"/>
          </a:p>
        </p:txBody>
      </p:sp>
      <p:sp>
        <p:nvSpPr>
          <p:cNvPr id="33" name="TextBox 32"/>
          <p:cNvSpPr txBox="1"/>
          <p:nvPr/>
        </p:nvSpPr>
        <p:spPr>
          <a:xfrm>
            <a:off x="4277768" y="521513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ro-RO" dirty="0"/>
          </a:p>
        </p:txBody>
      </p:sp>
      <p:sp>
        <p:nvSpPr>
          <p:cNvPr id="37" name="TextBox 36"/>
          <p:cNvSpPr txBox="1"/>
          <p:nvPr/>
        </p:nvSpPr>
        <p:spPr>
          <a:xfrm>
            <a:off x="974620" y="5584470"/>
            <a:ext cx="283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(4)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ramura</a:t>
            </a:r>
            <a:r>
              <a:rPr lang="en-US" dirty="0" smtClean="0"/>
              <a:t> a </a:t>
            </a:r>
            <a:r>
              <a:rPr lang="en-US" dirty="0" err="1" smtClean="0"/>
              <a:t>doua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9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1057" y="162232"/>
            <a:ext cx="4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 U</a:t>
            </a:r>
            <a:r>
              <a:rPr lang="ro-RO" dirty="0" smtClean="0"/>
              <a:t> ≡ </a:t>
            </a:r>
            <a:r>
              <a:rPr lang="en-US" dirty="0" smtClean="0"/>
              <a:t>¬ (</a:t>
            </a:r>
            <a:r>
              <a:rPr lang="ro-RO" dirty="0" smtClean="0"/>
              <a:t>( p → q) →((q→r) →( p→r))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20696" y="393065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7187" y="76914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 → q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6" y="116060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579" y="153372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</a:t>
            </a:r>
            <a:r>
              <a:rPr lang="ro-RO" dirty="0" smtClean="0"/>
              <a:t>((</a:t>
            </a:r>
            <a:r>
              <a:rPr lang="ro-RO" dirty="0"/>
              <a:t>q→r) →( p→r))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25612" y="177425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7368" y="177621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6125497" y="784790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ro-RO" dirty="0"/>
          </a:p>
        </p:txBody>
      </p:sp>
      <p:sp>
        <p:nvSpPr>
          <p:cNvPr id="22" name="TextBox 21"/>
          <p:cNvSpPr txBox="1"/>
          <p:nvPr/>
        </p:nvSpPr>
        <p:spPr>
          <a:xfrm>
            <a:off x="6754758" y="155106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ro-RO" dirty="0"/>
          </a:p>
        </p:txBody>
      </p:sp>
      <p:sp>
        <p:nvSpPr>
          <p:cNvPr id="23" name="TextBox 22"/>
          <p:cNvSpPr txBox="1"/>
          <p:nvPr/>
        </p:nvSpPr>
        <p:spPr>
          <a:xfrm>
            <a:off x="3017277" y="618702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(1)</a:t>
            </a:r>
            <a:endParaRPr lang="ro-RO" dirty="0"/>
          </a:p>
        </p:txBody>
      </p:sp>
      <p:sp>
        <p:nvSpPr>
          <p:cNvPr id="24" name="TextBox 23"/>
          <p:cNvSpPr txBox="1"/>
          <p:nvPr/>
        </p:nvSpPr>
        <p:spPr>
          <a:xfrm>
            <a:off x="2927555" y="1828757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(3)</a:t>
            </a:r>
            <a:endParaRPr lang="ro-RO" dirty="0"/>
          </a:p>
        </p:txBody>
      </p:sp>
      <p:sp>
        <p:nvSpPr>
          <p:cNvPr id="25" name="TextBox 24"/>
          <p:cNvSpPr txBox="1"/>
          <p:nvPr/>
        </p:nvSpPr>
        <p:spPr>
          <a:xfrm>
            <a:off x="5315564" y="2101115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q→r</a:t>
            </a:r>
            <a:endParaRPr lang="ro-RO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5947" y="2470447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0311" y="2839779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¬(p</a:t>
            </a:r>
            <a:r>
              <a:rPr lang="ro-RO" dirty="0" smtClean="0"/>
              <a:t>→r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28" name="TextBox 27"/>
          <p:cNvSpPr txBox="1"/>
          <p:nvPr/>
        </p:nvSpPr>
        <p:spPr>
          <a:xfrm>
            <a:off x="6062816" y="2101115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ro-RO" dirty="0"/>
          </a:p>
        </p:txBody>
      </p:sp>
      <p:sp>
        <p:nvSpPr>
          <p:cNvPr id="29" name="TextBox 28"/>
          <p:cNvSpPr txBox="1"/>
          <p:nvPr/>
        </p:nvSpPr>
        <p:spPr>
          <a:xfrm>
            <a:off x="6032089" y="283977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ro-RO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63561" y="4528939"/>
            <a:ext cx="1137469" cy="416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7744" y="4387914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(2)</a:t>
            </a:r>
            <a:endParaRPr lang="ro-RO" dirty="0"/>
          </a:p>
        </p:txBody>
      </p:sp>
      <p:sp>
        <p:nvSpPr>
          <p:cNvPr id="36" name="TextBox 35"/>
          <p:cNvSpPr txBox="1"/>
          <p:nvPr/>
        </p:nvSpPr>
        <p:spPr>
          <a:xfrm>
            <a:off x="4277768" y="4824672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¬ </a:t>
            </a:r>
            <a:r>
              <a:rPr lang="ro-RO" dirty="0" smtClean="0">
                <a:solidFill>
                  <a:srgbClr val="FF0000"/>
                </a:solidFill>
              </a:rPr>
              <a:t>p </a:t>
            </a:r>
            <a:endParaRPr lang="ro-RO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756808" y="4545751"/>
            <a:ext cx="1465005" cy="36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1813" y="5194004"/>
            <a:ext cx="704537" cy="41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641161" y="5194004"/>
            <a:ext cx="596937" cy="48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1999" y="556929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 </a:t>
            </a:r>
            <a:r>
              <a:rPr lang="en-US" dirty="0"/>
              <a:t>q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58" name="TextBox 57"/>
          <p:cNvSpPr txBox="1"/>
          <p:nvPr/>
        </p:nvSpPr>
        <p:spPr>
          <a:xfrm>
            <a:off x="7682611" y="55078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  <a:r>
              <a:rPr lang="ro-RO" dirty="0" smtClean="0"/>
              <a:t> </a:t>
            </a:r>
            <a:endParaRPr lang="ro-RO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805947" y="3209111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05947" y="3850584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90447" y="48092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ro-RO" dirty="0"/>
          </a:p>
        </p:txBody>
      </p:sp>
      <p:sp>
        <p:nvSpPr>
          <p:cNvPr id="86" name="TextBox 85"/>
          <p:cNvSpPr txBox="1"/>
          <p:nvPr/>
        </p:nvSpPr>
        <p:spPr>
          <a:xfrm>
            <a:off x="5573045" y="3493793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97780" y="4132201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 r</a:t>
            </a:r>
            <a:endParaRPr lang="ro-RO" dirty="0">
              <a:solidFill>
                <a:schemeClr val="accent6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7555" y="2821338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(5)</a:t>
            </a:r>
            <a:endParaRPr lang="ro-RO" dirty="0"/>
          </a:p>
        </p:txBody>
      </p:sp>
      <p:sp>
        <p:nvSpPr>
          <p:cNvPr id="33" name="TextBox 32"/>
          <p:cNvSpPr txBox="1"/>
          <p:nvPr/>
        </p:nvSpPr>
        <p:spPr>
          <a:xfrm>
            <a:off x="4277768" y="521513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ro-RO" dirty="0"/>
          </a:p>
        </p:txBody>
      </p:sp>
      <p:sp>
        <p:nvSpPr>
          <p:cNvPr id="34" name="TextBox 33"/>
          <p:cNvSpPr txBox="1"/>
          <p:nvPr/>
        </p:nvSpPr>
        <p:spPr>
          <a:xfrm>
            <a:off x="7682611" y="5787900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ro-RO" dirty="0"/>
          </a:p>
        </p:txBody>
      </p:sp>
      <p:sp>
        <p:nvSpPr>
          <p:cNvPr id="37" name="TextBox 36"/>
          <p:cNvSpPr txBox="1"/>
          <p:nvPr/>
        </p:nvSpPr>
        <p:spPr>
          <a:xfrm>
            <a:off x="866090" y="5584470"/>
            <a:ext cx="283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(4)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ramura</a:t>
            </a:r>
            <a:r>
              <a:rPr lang="en-US" dirty="0" smtClean="0"/>
              <a:t> a </a:t>
            </a:r>
            <a:r>
              <a:rPr lang="en-US" dirty="0" err="1" smtClean="0"/>
              <a:t>doua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36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1057" y="162232"/>
            <a:ext cx="4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 U</a:t>
            </a:r>
            <a:r>
              <a:rPr lang="ro-RO" dirty="0" smtClean="0"/>
              <a:t> ≡ </a:t>
            </a:r>
            <a:r>
              <a:rPr lang="en-US" dirty="0" smtClean="0"/>
              <a:t>¬ (</a:t>
            </a:r>
            <a:r>
              <a:rPr lang="ro-RO" dirty="0" smtClean="0"/>
              <a:t>( p → q) →((q→r) →( p→r))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20696" y="393065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7187" y="76914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 → q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6" y="116060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579" y="153372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¬</a:t>
            </a:r>
            <a:r>
              <a:rPr lang="ro-RO" dirty="0" smtClean="0"/>
              <a:t>((</a:t>
            </a:r>
            <a:r>
              <a:rPr lang="ro-RO" dirty="0"/>
              <a:t>q→r) →( p→r))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25612" y="1774253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7368" y="177621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6125497" y="784790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ro-RO" dirty="0"/>
          </a:p>
        </p:txBody>
      </p:sp>
      <p:sp>
        <p:nvSpPr>
          <p:cNvPr id="22" name="TextBox 21"/>
          <p:cNvSpPr txBox="1"/>
          <p:nvPr/>
        </p:nvSpPr>
        <p:spPr>
          <a:xfrm>
            <a:off x="6754758" y="155106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ro-RO" dirty="0"/>
          </a:p>
        </p:txBody>
      </p:sp>
      <p:sp>
        <p:nvSpPr>
          <p:cNvPr id="23" name="TextBox 22"/>
          <p:cNvSpPr txBox="1"/>
          <p:nvPr/>
        </p:nvSpPr>
        <p:spPr>
          <a:xfrm>
            <a:off x="3017277" y="618702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(1)</a:t>
            </a:r>
            <a:endParaRPr lang="ro-RO" dirty="0"/>
          </a:p>
        </p:txBody>
      </p:sp>
      <p:sp>
        <p:nvSpPr>
          <p:cNvPr id="24" name="TextBox 23"/>
          <p:cNvSpPr txBox="1"/>
          <p:nvPr/>
        </p:nvSpPr>
        <p:spPr>
          <a:xfrm>
            <a:off x="2927555" y="1828757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(3)</a:t>
            </a:r>
            <a:endParaRPr lang="ro-RO" dirty="0"/>
          </a:p>
        </p:txBody>
      </p:sp>
      <p:sp>
        <p:nvSpPr>
          <p:cNvPr id="25" name="TextBox 24"/>
          <p:cNvSpPr txBox="1"/>
          <p:nvPr/>
        </p:nvSpPr>
        <p:spPr>
          <a:xfrm>
            <a:off x="5315564" y="2101115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q→r</a:t>
            </a:r>
            <a:endParaRPr lang="ro-RO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5947" y="2470447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0311" y="2839779"/>
            <a:ext cx="101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¬(p</a:t>
            </a:r>
            <a:r>
              <a:rPr lang="ro-RO" dirty="0" smtClean="0"/>
              <a:t>→r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28" name="TextBox 27"/>
          <p:cNvSpPr txBox="1"/>
          <p:nvPr/>
        </p:nvSpPr>
        <p:spPr>
          <a:xfrm>
            <a:off x="6062816" y="2101115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ro-RO" dirty="0"/>
          </a:p>
        </p:txBody>
      </p:sp>
      <p:sp>
        <p:nvSpPr>
          <p:cNvPr id="29" name="TextBox 28"/>
          <p:cNvSpPr txBox="1"/>
          <p:nvPr/>
        </p:nvSpPr>
        <p:spPr>
          <a:xfrm>
            <a:off x="6032089" y="2839779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ro-RO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63561" y="4528939"/>
            <a:ext cx="1137469" cy="416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7744" y="4387914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(2)</a:t>
            </a:r>
            <a:endParaRPr lang="ro-RO" dirty="0"/>
          </a:p>
        </p:txBody>
      </p:sp>
      <p:sp>
        <p:nvSpPr>
          <p:cNvPr id="36" name="TextBox 35"/>
          <p:cNvSpPr txBox="1"/>
          <p:nvPr/>
        </p:nvSpPr>
        <p:spPr>
          <a:xfrm>
            <a:off x="4277768" y="4824672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¬ </a:t>
            </a:r>
            <a:r>
              <a:rPr lang="ro-RO" dirty="0" smtClean="0">
                <a:solidFill>
                  <a:srgbClr val="FF0000"/>
                </a:solidFill>
              </a:rPr>
              <a:t>p </a:t>
            </a:r>
            <a:endParaRPr lang="ro-RO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756808" y="4545751"/>
            <a:ext cx="1465005" cy="36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1813" y="5194004"/>
            <a:ext cx="704537" cy="41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641161" y="5194004"/>
            <a:ext cx="596937" cy="48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1999" y="556929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¬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ro-RO" dirty="0" smtClean="0">
                <a:solidFill>
                  <a:srgbClr val="0070C0"/>
                </a:solidFill>
              </a:rPr>
              <a:t> 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82611" y="55078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ro-RO" dirty="0" smtClean="0"/>
              <a:t> </a:t>
            </a:r>
            <a:endParaRPr lang="ro-RO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805947" y="3209111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05947" y="3850584"/>
            <a:ext cx="0" cy="39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90447" y="4809275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73045" y="3493793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97780" y="4132201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¬ r</a:t>
            </a:r>
            <a:endParaRPr lang="ro-R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7555" y="2821338"/>
            <a:ext cx="2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(5)</a:t>
            </a:r>
            <a:endParaRPr lang="ro-RO" dirty="0"/>
          </a:p>
        </p:txBody>
      </p:sp>
      <p:sp>
        <p:nvSpPr>
          <p:cNvPr id="33" name="TextBox 32"/>
          <p:cNvSpPr txBox="1"/>
          <p:nvPr/>
        </p:nvSpPr>
        <p:spPr>
          <a:xfrm>
            <a:off x="4277768" y="5215138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ro-RO" dirty="0"/>
          </a:p>
        </p:txBody>
      </p:sp>
      <p:sp>
        <p:nvSpPr>
          <p:cNvPr id="34" name="TextBox 33"/>
          <p:cNvSpPr txBox="1"/>
          <p:nvPr/>
        </p:nvSpPr>
        <p:spPr>
          <a:xfrm>
            <a:off x="7682611" y="5787900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ro-RO" dirty="0"/>
          </a:p>
        </p:txBody>
      </p:sp>
      <p:sp>
        <p:nvSpPr>
          <p:cNvPr id="37" name="TextBox 36"/>
          <p:cNvSpPr txBox="1"/>
          <p:nvPr/>
        </p:nvSpPr>
        <p:spPr>
          <a:xfrm>
            <a:off x="6360855" y="5865030"/>
            <a:ext cx="4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ro-RO" dirty="0"/>
          </a:p>
        </p:txBody>
      </p:sp>
      <p:sp>
        <p:nvSpPr>
          <p:cNvPr id="38" name="TextBox 37"/>
          <p:cNvSpPr txBox="1"/>
          <p:nvPr/>
        </p:nvSpPr>
        <p:spPr>
          <a:xfrm>
            <a:off x="866090" y="5584470"/>
            <a:ext cx="283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(4)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ramura</a:t>
            </a:r>
            <a:r>
              <a:rPr lang="en-US" dirty="0" smtClean="0"/>
              <a:t> a </a:t>
            </a:r>
            <a:r>
              <a:rPr lang="en-US" dirty="0" err="1" smtClean="0"/>
              <a:t>doua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72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CONCLUZIE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formulele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descompuse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ramura</a:t>
            </a:r>
            <a:r>
              <a:rPr lang="en-US" dirty="0" smtClean="0"/>
              <a:t> se pot </a:t>
            </a:r>
            <a:r>
              <a:rPr lang="en-US" dirty="0" err="1" smtClean="0"/>
              <a:t>gasi</a:t>
            </a:r>
            <a:r>
              <a:rPr lang="en-US" dirty="0" smtClean="0"/>
              <a:t> 2 </a:t>
            </a:r>
            <a:r>
              <a:rPr lang="en-US" dirty="0" err="1" smtClean="0"/>
              <a:t>literali</a:t>
            </a:r>
            <a:r>
              <a:rPr lang="en-US" dirty="0" smtClean="0"/>
              <a:t> </a:t>
            </a:r>
            <a:r>
              <a:rPr lang="en-US" dirty="0" err="1" smtClean="0"/>
              <a:t>opusi</a:t>
            </a:r>
            <a:r>
              <a:rPr lang="en-US" dirty="0" smtClean="0"/>
              <a:t> =&gt; </a:t>
            </a:r>
            <a:r>
              <a:rPr lang="en-US" dirty="0" err="1" smtClean="0"/>
              <a:t>ramura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inchisa</a:t>
            </a:r>
            <a:r>
              <a:rPr lang="en-US" dirty="0" smtClean="0"/>
              <a:t>(x).</a:t>
            </a:r>
          </a:p>
          <a:p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ramurile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inchise</a:t>
            </a:r>
            <a:r>
              <a:rPr lang="en-US" dirty="0" smtClean="0"/>
              <a:t>=&gt;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inchisa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Formula ¬ U</a:t>
            </a:r>
            <a:r>
              <a:rPr lang="ro-RO" dirty="0" smtClean="0"/>
              <a:t> ≡ </a:t>
            </a:r>
            <a:r>
              <a:rPr lang="en-US" dirty="0" smtClean="0"/>
              <a:t>¬ (</a:t>
            </a:r>
            <a:r>
              <a:rPr lang="ro-RO" dirty="0" smtClean="0"/>
              <a:t>( p → q) →((q→r) →( p→r))</a:t>
            </a:r>
            <a:r>
              <a:rPr lang="en-US" dirty="0" smtClean="0"/>
              <a:t>) are o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inchisa</a:t>
            </a:r>
            <a:r>
              <a:rPr lang="en-US" dirty="0"/>
              <a:t> </a:t>
            </a:r>
            <a:r>
              <a:rPr lang="en-US" dirty="0" smtClean="0"/>
              <a:t>=&gt; ¬ U</a:t>
            </a:r>
            <a:r>
              <a:rPr lang="ro-RO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inconsistenta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Din </a:t>
            </a:r>
            <a:r>
              <a:rPr lang="en-GB" dirty="0" err="1" smtClean="0"/>
              <a:t>Teorema</a:t>
            </a:r>
            <a:r>
              <a:rPr lang="en-GB" dirty="0" smtClean="0"/>
              <a:t> de </a:t>
            </a:r>
            <a:r>
              <a:rPr lang="en-GB" dirty="0" err="1" smtClean="0"/>
              <a:t>corectitudine</a:t>
            </a:r>
            <a:r>
              <a:rPr lang="en-GB" dirty="0" smtClean="0"/>
              <a:t> </a:t>
            </a:r>
            <a:r>
              <a:rPr lang="en-GB" dirty="0" err="1" smtClean="0"/>
              <a:t>si</a:t>
            </a:r>
            <a:r>
              <a:rPr lang="en-GB" dirty="0" smtClean="0"/>
              <a:t> </a:t>
            </a:r>
            <a:r>
              <a:rPr lang="en-GB" dirty="0" err="1" smtClean="0"/>
              <a:t>completitudine</a:t>
            </a:r>
            <a:r>
              <a:rPr lang="en-GB" dirty="0" smtClean="0"/>
              <a:t> =&gt;U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teorema</a:t>
            </a:r>
            <a:r>
              <a:rPr lang="en-GB" dirty="0" smtClean="0"/>
              <a:t>(</a:t>
            </a:r>
            <a:r>
              <a:rPr lang="en-GB" dirty="0" err="1" smtClean="0"/>
              <a:t>tautologie</a:t>
            </a:r>
            <a:r>
              <a:rPr lang="en-GB" dirty="0" smtClean="0"/>
              <a:t>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44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38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5242D-0A04-4E4E-9EDB-956C00B7B8CB}"/>
</file>

<file path=customXml/itemProps2.xml><?xml version="1.0" encoding="utf-8"?>
<ds:datastoreItem xmlns:ds="http://schemas.openxmlformats.org/officeDocument/2006/customXml" ds:itemID="{8491CD20-B0AD-4D98-B353-D90CA449D62F}"/>
</file>

<file path=customXml/itemProps3.xml><?xml version="1.0" encoding="utf-8"?>
<ds:datastoreItem xmlns:ds="http://schemas.openxmlformats.org/officeDocument/2006/customXml" ds:itemID="{C6CC4E29-B420-4B56-95CD-1015E5F7FD87}"/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1004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TEMA </vt:lpstr>
      <vt:lpstr>PRECIZARI</vt:lpstr>
      <vt:lpstr>PowerPoint Presentation</vt:lpstr>
      <vt:lpstr>PowerPoint Presentation</vt:lpstr>
      <vt:lpstr>PowerPoint Presentation</vt:lpstr>
      <vt:lpstr>PowerPoint Presentation</vt:lpstr>
      <vt:lpstr>CONCLUZIE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TEMA </vt:lpstr>
      <vt:lpstr>PRECIZARI</vt:lpstr>
      <vt:lpstr>PowerPoint Presentation</vt:lpstr>
      <vt:lpstr>INTERPRETARI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TEMA </dc:title>
  <dc:creator>Raposatu</dc:creator>
  <cp:lastModifiedBy>Raposatu</cp:lastModifiedBy>
  <cp:revision>22</cp:revision>
  <dcterms:created xsi:type="dcterms:W3CDTF">2020-11-14T08:20:14Z</dcterms:created>
  <dcterms:modified xsi:type="dcterms:W3CDTF">2020-11-16T16:52:41Z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