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CADAR" initials="EC" lastIdx="4" clrIdx="0">
    <p:extLst>
      <p:ext uri="{19B8F6BF-5375-455C-9EA6-DF929625EA0E}">
        <p15:presenceInfo xmlns:p15="http://schemas.microsoft.com/office/powerpoint/2012/main" userId="EDUARD CA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4B0F-9DAC-4941-B23E-A2B36525B7D4}" v="5" dt="2020-12-09T22:15:14.100"/>
    <p1510:client id="{C75402BD-8EAC-4038-9BD3-4C85848DB0F9}" v="7" dt="2020-12-08T12:57:3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TEFAN DRAGOI" userId="S::daniel.stefan.dragoi@stud.ubbcluj.ro::ac602930-5d76-44dc-beb2-2a04dd601379" providerId="AD" clId="Web-{89294B0F-9DAC-4941-B23E-A2B36525B7D4}"/>
    <pc:docChg chg="modSld">
      <pc:chgData name="DANIEL STEFAN DRAGOI" userId="S::daniel.stefan.dragoi@stud.ubbcluj.ro::ac602930-5d76-44dc-beb2-2a04dd601379" providerId="AD" clId="Web-{89294B0F-9DAC-4941-B23E-A2B36525B7D4}" dt="2020-12-09T22:15:14.100" v="4" actId="1076"/>
      <pc:docMkLst>
        <pc:docMk/>
      </pc:docMkLst>
      <pc:sldChg chg="modSp">
        <pc:chgData name="DANIEL STEFAN DRAGOI" userId="S::daniel.stefan.dragoi@stud.ubbcluj.ro::ac602930-5d76-44dc-beb2-2a04dd601379" providerId="AD" clId="Web-{89294B0F-9DAC-4941-B23E-A2B36525B7D4}" dt="2020-12-09T22:15:14.100" v="4" actId="1076"/>
        <pc:sldMkLst>
          <pc:docMk/>
          <pc:sldMk cId="4184072096" sldId="258"/>
        </pc:sldMkLst>
        <pc:spChg chg="mod">
          <ac:chgData name="DANIEL STEFAN DRAGOI" userId="S::daniel.stefan.dragoi@stud.ubbcluj.ro::ac602930-5d76-44dc-beb2-2a04dd601379" providerId="AD" clId="Web-{89294B0F-9DAC-4941-B23E-A2B36525B7D4}" dt="2020-12-09T22:14:59.053" v="1" actId="1076"/>
          <ac:spMkLst>
            <pc:docMk/>
            <pc:sldMk cId="4184072096" sldId="258"/>
            <ac:spMk id="4" creationId="{51EE59D6-FC2B-48AA-9E23-5BD7579EEB25}"/>
          </ac:spMkLst>
        </pc:spChg>
        <pc:spChg chg="mod">
          <ac:chgData name="DANIEL STEFAN DRAGOI" userId="S::daniel.stefan.dragoi@stud.ubbcluj.ro::ac602930-5d76-44dc-beb2-2a04dd601379" providerId="AD" clId="Web-{89294B0F-9DAC-4941-B23E-A2B36525B7D4}" dt="2020-12-09T22:15:05.600" v="2" actId="1076"/>
          <ac:spMkLst>
            <pc:docMk/>
            <pc:sldMk cId="4184072096" sldId="258"/>
            <ac:spMk id="7" creationId="{492C6F90-7BAC-4ADA-83B5-05A009CB6CDB}"/>
          </ac:spMkLst>
        </pc:spChg>
        <pc:spChg chg="mod">
          <ac:chgData name="DANIEL STEFAN DRAGOI" userId="S::daniel.stefan.dragoi@stud.ubbcluj.ro::ac602930-5d76-44dc-beb2-2a04dd601379" providerId="AD" clId="Web-{89294B0F-9DAC-4941-B23E-A2B36525B7D4}" dt="2020-12-09T22:15:11.444" v="3" actId="1076"/>
          <ac:spMkLst>
            <pc:docMk/>
            <pc:sldMk cId="4184072096" sldId="258"/>
            <ac:spMk id="8" creationId="{D659A528-3E53-437C-8C13-22891904047D}"/>
          </ac:spMkLst>
        </pc:spChg>
        <pc:spChg chg="mod">
          <ac:chgData name="DANIEL STEFAN DRAGOI" userId="S::daniel.stefan.dragoi@stud.ubbcluj.ro::ac602930-5d76-44dc-beb2-2a04dd601379" providerId="AD" clId="Web-{89294B0F-9DAC-4941-B23E-A2B36525B7D4}" dt="2020-12-09T22:15:14.100" v="4" actId="1076"/>
          <ac:spMkLst>
            <pc:docMk/>
            <pc:sldMk cId="4184072096" sldId="258"/>
            <ac:spMk id="9" creationId="{4407A227-8F80-4769-A64F-C3D4755B07E5}"/>
          </ac:spMkLst>
        </pc:spChg>
      </pc:sldChg>
    </pc:docChg>
  </pc:docChgLst>
  <pc:docChgLst>
    <pc:chgData name="CARINA MARIA ZGÎRD" userId="S::carina.zgird@stud.ubbcluj.ro::db8366df-0e86-4dd1-8fae-01dd92dd3e62" providerId="AD" clId="Web-{C75402BD-8EAC-4038-9BD3-4C85848DB0F9}"/>
    <pc:docChg chg="modSld">
      <pc:chgData name="CARINA MARIA ZGÎRD" userId="S::carina.zgird@stud.ubbcluj.ro::db8366df-0e86-4dd1-8fae-01dd92dd3e62" providerId="AD" clId="Web-{C75402BD-8EAC-4038-9BD3-4C85848DB0F9}" dt="2020-12-08T12:57:36.779" v="6" actId="1076"/>
      <pc:docMkLst>
        <pc:docMk/>
      </pc:docMkLst>
      <pc:sldChg chg="modSp">
        <pc:chgData name="CARINA MARIA ZGÎRD" userId="S::carina.zgird@stud.ubbcluj.ro::db8366df-0e86-4dd1-8fae-01dd92dd3e62" providerId="AD" clId="Web-{C75402BD-8EAC-4038-9BD3-4C85848DB0F9}" dt="2020-12-08T12:57:36.779" v="6" actId="1076"/>
        <pc:sldMkLst>
          <pc:docMk/>
          <pc:sldMk cId="266899057" sldId="257"/>
        </pc:sldMkLst>
        <pc:spChg chg="mod">
          <ac:chgData name="CARINA MARIA ZGÎRD" userId="S::carina.zgird@stud.ubbcluj.ro::db8366df-0e86-4dd1-8fae-01dd92dd3e62" providerId="AD" clId="Web-{C75402BD-8EAC-4038-9BD3-4C85848DB0F9}" dt="2020-12-08T12:57:36.779" v="6" actId="1076"/>
          <ac:spMkLst>
            <pc:docMk/>
            <pc:sldMk cId="266899057" sldId="257"/>
            <ac:spMk id="18" creationId="{2C4C4CA1-1CBD-4C9E-8453-8D73F869037F}"/>
          </ac:spMkLst>
        </pc:spChg>
      </pc:sldChg>
      <pc:sldChg chg="modSp">
        <pc:chgData name="CARINA MARIA ZGÎRD" userId="S::carina.zgird@stud.ubbcluj.ro::db8366df-0e86-4dd1-8fae-01dd92dd3e62" providerId="AD" clId="Web-{C75402BD-8EAC-4038-9BD3-4C85848DB0F9}" dt="2020-12-08T12:44:06.116" v="5" actId="14100"/>
        <pc:sldMkLst>
          <pc:docMk/>
          <pc:sldMk cId="4184072096" sldId="258"/>
        </pc:sldMkLst>
        <pc:spChg chg="mod">
          <ac:chgData name="CARINA MARIA ZGÎRD" userId="S::carina.zgird@stud.ubbcluj.ro::db8366df-0e86-4dd1-8fae-01dd92dd3e62" providerId="AD" clId="Web-{C75402BD-8EAC-4038-9BD3-4C85848DB0F9}" dt="2020-12-08T12:44:06.116" v="5" actId="14100"/>
          <ac:spMkLst>
            <pc:docMk/>
            <pc:sldMk cId="4184072096" sldId="258"/>
            <ac:spMk id="7" creationId="{492C6F90-7BAC-4ADA-83B5-05A009CB6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9AE83-6979-409E-91AC-4044587B1396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DFF2-C3F1-4B3B-8893-A985019C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2DFF2-C3F1-4B3B-8893-A985019CC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23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428628-0871-4D11-9D57-4096ECE5CE8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C943-3D78-4C33-92CF-FCF6FDE0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9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0D1-0AED-4FAD-9E87-AA247F03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20" y="1588753"/>
            <a:ext cx="11343160" cy="3094458"/>
          </a:xfrm>
        </p:spPr>
        <p:txBody>
          <a:bodyPr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Verificaţi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următoarea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formul</a:t>
            </a:r>
            <a: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teorem</a:t>
            </a:r>
            <a: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utilizând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rezoluţia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generală</a:t>
            </a:r>
            <a: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o-RO" sz="4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(ꓯx)(ꓯy)(P(</a:t>
            </a:r>
            <a:r>
              <a:rPr lang="es-ES" sz="400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)→P(</a:t>
            </a:r>
            <a:r>
              <a:rPr lang="es-ES" sz="4000" err="1">
                <a:latin typeface="Arial" panose="020B0604020202020204" pitchFamily="34" charset="0"/>
                <a:cs typeface="Arial" panose="020B0604020202020204" pitchFamily="34" charset="0"/>
              </a:rPr>
              <a:t>y,x</a:t>
            </a:r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))→(ꓯx)P(</a:t>
            </a:r>
            <a:r>
              <a:rPr lang="es-ES" sz="4000" err="1">
                <a:latin typeface="Arial" panose="020B0604020202020204" pitchFamily="34" charset="0"/>
                <a:cs typeface="Arial" panose="020B0604020202020204" pitchFamily="34" charset="0"/>
              </a:rPr>
              <a:t>x,x</a:t>
            </a:r>
            <a: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s-ES" sz="40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4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649EC-9B2C-4BF1-A303-DEE8273B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09" y="1093548"/>
            <a:ext cx="8121598" cy="75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|- (ꓯx)(ꓯy)(P(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)→P(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y,x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))→(ꓯx)P(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x,x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BFC68-7F79-45EB-9398-8140A9F95065}"/>
              </a:ext>
            </a:extLst>
          </p:cNvPr>
          <p:cNvSpPr txBox="1"/>
          <p:nvPr/>
        </p:nvSpPr>
        <p:spPr>
          <a:xfrm>
            <a:off x="194872" y="2593299"/>
            <a:ext cx="114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/>
              <a:t>𝑈 =(ꓯx)(ꓯy)(P(</a:t>
            </a:r>
            <a:r>
              <a:rPr lang="es-ES" sz="3600" err="1"/>
              <a:t>x,y</a:t>
            </a:r>
            <a:r>
              <a:rPr lang="es-ES" sz="3600"/>
              <a:t>)→P(</a:t>
            </a:r>
            <a:r>
              <a:rPr lang="es-ES" sz="3600" err="1"/>
              <a:t>y,x</a:t>
            </a:r>
            <a:r>
              <a:rPr lang="es-ES" sz="3600"/>
              <a:t>))</a:t>
            </a:r>
            <a:r>
              <a:rPr lang="en-US" sz="3600">
                <a:cs typeface="Arial" panose="020B0604020202020204" pitchFamily="34" charset="0"/>
              </a:rPr>
              <a:t> ≡</a:t>
            </a:r>
            <a:r>
              <a:rPr lang="es-ES" sz="3600"/>
              <a:t>(ꓯx)(ꓯy)(¬P(</a:t>
            </a:r>
            <a:r>
              <a:rPr lang="es-ES" sz="3600" err="1"/>
              <a:t>x,y</a:t>
            </a:r>
            <a:r>
              <a:rPr lang="es-ES" sz="3600"/>
              <a:t>)</a:t>
            </a:r>
            <a:r>
              <a:rPr lang="es-ES" sz="3600" err="1"/>
              <a:t>vP</a:t>
            </a:r>
            <a:r>
              <a:rPr lang="es-ES" sz="3600"/>
              <a:t>(</a:t>
            </a:r>
            <a:r>
              <a:rPr lang="es-ES" sz="3600" err="1"/>
              <a:t>y,x</a:t>
            </a:r>
            <a:r>
              <a:rPr lang="es-ES" sz="360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46478-1000-4B92-8428-89C65F8B935D}"/>
              </a:ext>
            </a:extLst>
          </p:cNvPr>
          <p:cNvSpPr txBox="1"/>
          <p:nvPr/>
        </p:nvSpPr>
        <p:spPr>
          <a:xfrm>
            <a:off x="194873" y="3916180"/>
            <a:ext cx="651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cs typeface="Arial" panose="020B0604020202020204" pitchFamily="34" charset="0"/>
              </a:rPr>
              <a:t>¬V=¬((ꓯx)P(</a:t>
            </a:r>
            <a:r>
              <a:rPr lang="en-US" sz="3600" err="1">
                <a:cs typeface="Arial" panose="020B0604020202020204" pitchFamily="34" charset="0"/>
              </a:rPr>
              <a:t>x,x</a:t>
            </a:r>
            <a:r>
              <a:rPr lang="en-US" sz="3600">
                <a:cs typeface="Arial" panose="020B0604020202020204" pitchFamily="34" charset="0"/>
              </a:rPr>
              <a:t>))≡(∃x)¬P(</a:t>
            </a:r>
            <a:r>
              <a:rPr lang="en-US" sz="3600" err="1">
                <a:cs typeface="Arial" panose="020B0604020202020204" pitchFamily="34" charset="0"/>
              </a:rPr>
              <a:t>x,x</a:t>
            </a:r>
            <a:r>
              <a:rPr lang="en-US" sz="3600">
                <a:cs typeface="Arial" panose="020B0604020202020204" pitchFamily="34" charset="0"/>
              </a:rPr>
              <a:t>)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A5317-FC3E-4727-A22B-FEB8A02CF249}"/>
              </a:ext>
            </a:extLst>
          </p:cNvPr>
          <p:cNvSpPr txBox="1"/>
          <p:nvPr/>
        </p:nvSpPr>
        <p:spPr>
          <a:xfrm>
            <a:off x="944380" y="1093548"/>
            <a:ext cx="464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42CE9-75EA-41CB-8C61-774B0CC87BB7}"/>
              </a:ext>
            </a:extLst>
          </p:cNvPr>
          <p:cNvSpPr txBox="1"/>
          <p:nvPr/>
        </p:nvSpPr>
        <p:spPr>
          <a:xfrm>
            <a:off x="194872" y="5397369"/>
            <a:ext cx="60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S={</a:t>
            </a:r>
            <a:r>
              <a:rPr lang="es-ES" sz="3600"/>
              <a:t>¬P(</a:t>
            </a:r>
            <a:r>
              <a:rPr lang="es-ES" sz="3600" err="1"/>
              <a:t>x,y</a:t>
            </a:r>
            <a:r>
              <a:rPr lang="es-ES" sz="3600"/>
              <a:t>)</a:t>
            </a:r>
            <a:r>
              <a:rPr lang="es-ES" sz="3600" err="1"/>
              <a:t>vP</a:t>
            </a:r>
            <a:r>
              <a:rPr lang="es-ES" sz="3600"/>
              <a:t>(</a:t>
            </a:r>
            <a:r>
              <a:rPr lang="es-ES" sz="3600" err="1"/>
              <a:t>y,x</a:t>
            </a:r>
            <a:r>
              <a:rPr lang="es-ES" sz="3600"/>
              <a:t>),</a:t>
            </a:r>
            <a:r>
              <a:rPr lang="en-US" sz="3600">
                <a:cs typeface="Arial" panose="020B0604020202020204" pitchFamily="34" charset="0"/>
              </a:rPr>
              <a:t> ¬P(</a:t>
            </a:r>
            <a:r>
              <a:rPr lang="en-US" sz="3600" err="1">
                <a:cs typeface="Arial" panose="020B0604020202020204" pitchFamily="34" charset="0"/>
              </a:rPr>
              <a:t>a,a</a:t>
            </a:r>
            <a:r>
              <a:rPr lang="en-US" sz="3600">
                <a:cs typeface="Arial" panose="020B0604020202020204" pitchFamily="34" charset="0"/>
              </a:rPr>
              <a:t>)}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2F426F-071A-4869-B03C-8A856B300078}"/>
                  </a:ext>
                </a:extLst>
              </p:cNvPr>
              <p:cNvSpPr txBox="1"/>
              <p:nvPr/>
            </p:nvSpPr>
            <p:spPr>
              <a:xfrm>
                <a:off x="194873" y="3211643"/>
                <a:ext cx="3957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s-ES" sz="3600"/>
                  <a:t>¬P(x,y)vP(y,x)</a:t>
                </a:r>
                <a:endParaRPr lang="en-US" sz="3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2F426F-071A-4869-B03C-8A856B30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73" y="3211643"/>
                <a:ext cx="3957249" cy="646331"/>
              </a:xfrm>
              <a:prstGeom prst="rect">
                <a:avLst/>
              </a:prstGeom>
              <a:blipFill>
                <a:blip r:embed="rId3"/>
                <a:stretch>
                  <a:fillRect t="-1698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BA43DB-40BD-433E-BEC9-D21A334E620A}"/>
                  </a:ext>
                </a:extLst>
              </p:cNvPr>
              <p:cNvSpPr txBox="1"/>
              <p:nvPr/>
            </p:nvSpPr>
            <p:spPr>
              <a:xfrm>
                <a:off x="314792" y="4592730"/>
                <a:ext cx="44251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>
                    <a:cs typeface="Arial" panose="020B0604020202020204" pitchFamily="34" charset="0"/>
                  </a:rPr>
                  <a:t>x←a,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ro-RO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3600">
                    <a:cs typeface="Arial" panose="020B0604020202020204" pitchFamily="34" charset="0"/>
                  </a:rPr>
                  <a:t> ¬P(</a:t>
                </a:r>
                <a:r>
                  <a:rPr lang="en-US" sz="3600" err="1">
                    <a:cs typeface="Arial" panose="020B0604020202020204" pitchFamily="34" charset="0"/>
                  </a:rPr>
                  <a:t>a,a</a:t>
                </a:r>
                <a:r>
                  <a:rPr lang="en-US" sz="3600">
                    <a:cs typeface="Arial" panose="020B0604020202020204" pitchFamily="34" charset="0"/>
                  </a:rPr>
                  <a:t>)</a:t>
                </a:r>
                <a:endParaRPr lang="en-US" sz="3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BA43DB-40BD-433E-BEC9-D21A334E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" y="4592730"/>
                <a:ext cx="4425159" cy="646331"/>
              </a:xfrm>
              <a:prstGeom prst="rect">
                <a:avLst/>
              </a:prstGeom>
              <a:blipFill>
                <a:blip r:embed="rId4"/>
                <a:stretch>
                  <a:fillRect l="-4270" t="-1603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35FEC6-1174-41F0-A354-6170FBEBC5AF}"/>
              </a:ext>
            </a:extLst>
          </p:cNvPr>
          <p:cNvSpPr txBox="1"/>
          <p:nvPr/>
        </p:nvSpPr>
        <p:spPr>
          <a:xfrm>
            <a:off x="449705" y="225778"/>
            <a:ext cx="675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Obținerea mulțimii de clauze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FF2BBD-0108-454B-B927-A04955EA1B18}"/>
              </a:ext>
            </a:extLst>
          </p:cNvPr>
          <p:cNvGrpSpPr/>
          <p:nvPr/>
        </p:nvGrpSpPr>
        <p:grpSpPr>
          <a:xfrm>
            <a:off x="846874" y="1728989"/>
            <a:ext cx="8891346" cy="863879"/>
            <a:chOff x="1322728" y="1691116"/>
            <a:chExt cx="8891346" cy="863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596902-C54B-4DFA-A8AF-2F6FBFFA2CA2}"/>
                </a:ext>
              </a:extLst>
            </p:cNvPr>
            <p:cNvSpPr txBox="1"/>
            <p:nvPr/>
          </p:nvSpPr>
          <p:spPr>
            <a:xfrm>
              <a:off x="7045601" y="1888742"/>
              <a:ext cx="277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57801A-BA28-4FB2-BE9F-110E692E5880}"/>
                </a:ext>
              </a:extLst>
            </p:cNvPr>
            <p:cNvGrpSpPr/>
            <p:nvPr/>
          </p:nvGrpSpPr>
          <p:grpSpPr>
            <a:xfrm>
              <a:off x="1322728" y="1691116"/>
              <a:ext cx="8891346" cy="863879"/>
              <a:chOff x="1322728" y="1691116"/>
              <a:chExt cx="8891346" cy="86387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687E91-6929-43A7-879D-05278A371D83}"/>
                  </a:ext>
                </a:extLst>
              </p:cNvPr>
              <p:cNvSpPr txBox="1"/>
              <p:nvPr/>
            </p:nvSpPr>
            <p:spPr>
              <a:xfrm>
                <a:off x="1322728" y="1691116"/>
                <a:ext cx="869430" cy="41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ITD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4C4CA1-1CBD-4C9E-8453-8D73F869037F}"/>
                  </a:ext>
                </a:extLst>
              </p:cNvPr>
              <p:cNvSpPr txBox="1"/>
              <p:nvPr/>
            </p:nvSpPr>
            <p:spPr>
              <a:xfrm>
                <a:off x="1363917" y="1908664"/>
                <a:ext cx="88501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=&gt;</a:t>
                </a:r>
                <a:r>
                  <a:rPr kumimoji="0" lang="ro-RO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(ꓯx)(ꓯy)(P(</a:t>
                </a:r>
                <a:r>
                  <a:rPr kumimoji="0" lang="es-ES" sz="3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x,y</a:t>
                </a:r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)→P(</a:t>
                </a:r>
                <a:r>
                  <a:rPr kumimoji="0" lang="es-ES" sz="3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y,x</a:t>
                </a:r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))</a:t>
                </a:r>
                <a:r>
                  <a:rPr lang="ro-RO" sz="3600">
                    <a:solidFill>
                      <a:prstClr val="white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|- (ꓯx)P(</a:t>
                </a:r>
                <a:r>
                  <a:rPr kumimoji="0" lang="es-ES" sz="3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x,x</a:t>
                </a:r>
                <a:r>
                  <a:rPr kumimoji="0" lang="es-E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EE59D6-FC2B-48AA-9E23-5BD7579EEB25}"/>
              </a:ext>
            </a:extLst>
          </p:cNvPr>
          <p:cNvSpPr txBox="1"/>
          <p:nvPr/>
        </p:nvSpPr>
        <p:spPr>
          <a:xfrm>
            <a:off x="794873" y="1609821"/>
            <a:ext cx="605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S={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¬P(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vP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3600" err="1">
                <a:latin typeface="Arial" panose="020B0604020202020204" pitchFamily="34" charset="0"/>
                <a:cs typeface="Arial" panose="020B0604020202020204" pitchFamily="34" charset="0"/>
              </a:rPr>
              <a:t>y,x</a:t>
            </a:r>
            <a:r>
              <a:rPr lang="es-ES" sz="360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¬P(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a,a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2C6F90-7BAC-4ADA-83B5-05A009CB6CDB}"/>
                  </a:ext>
                </a:extLst>
              </p:cNvPr>
              <p:cNvSpPr txBox="1"/>
              <p:nvPr/>
            </p:nvSpPr>
            <p:spPr>
              <a:xfrm>
                <a:off x="795102" y="2443947"/>
                <a:ext cx="5283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𝑅𝑒𝑧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sz="360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>
                    <a:latin typeface="Arial" panose="020B0604020202020204" pitchFamily="34" charset="0"/>
                    <a:cs typeface="Arial" panose="020B0604020202020204" pitchFamily="34" charset="0"/>
                  </a:rPr>
                  <a:t>)=¬P(a,a)=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2C6F90-7BAC-4ADA-83B5-05A009CB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02" y="2443947"/>
                <a:ext cx="5283797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59A528-3E53-437C-8C13-22891904047D}"/>
              </a:ext>
            </a:extLst>
          </p:cNvPr>
          <p:cNvSpPr txBox="1"/>
          <p:nvPr/>
        </p:nvSpPr>
        <p:spPr>
          <a:xfrm>
            <a:off x="795103" y="3354261"/>
            <a:ext cx="392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x←a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y←a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7A227-8F80-4769-A64F-C3D4755B07E5}"/>
              </a:ext>
            </a:extLst>
          </p:cNvPr>
          <p:cNvSpPr txBox="1"/>
          <p:nvPr/>
        </p:nvSpPr>
        <p:spPr>
          <a:xfrm>
            <a:off x="794479" y="4247285"/>
            <a:ext cx="888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Nu se pot 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ro-RO" sz="3600">
                <a:latin typeface="Arial" panose="020B0604020202020204" pitchFamily="34" charset="0"/>
                <a:cs typeface="Arial" panose="020B0604020202020204" pitchFamily="34" charset="0"/>
              </a:rPr>
              <a:t>ține clauze noi, deci nu 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latin typeface="Arial" panose="020B0604020202020204" pitchFamily="34" charset="0"/>
                <a:cs typeface="Arial" panose="020B0604020202020204" pitchFamily="34" charset="0"/>
              </a:rPr>
              <a:t>teorem</a:t>
            </a:r>
            <a:r>
              <a:rPr lang="ro-RO" sz="360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0F5D9-A12D-42A6-8B02-69CC829A1D0D}"/>
              </a:ext>
            </a:extLst>
          </p:cNvPr>
          <p:cNvSpPr txBox="1"/>
          <p:nvPr/>
        </p:nvSpPr>
        <p:spPr>
          <a:xfrm>
            <a:off x="604603" y="296102"/>
            <a:ext cx="803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Aplicarea metodei rezoluției</a:t>
            </a:r>
          </a:p>
        </p:txBody>
      </p:sp>
    </p:spTree>
    <p:extLst>
      <p:ext uri="{BB962C8B-B14F-4D97-AF65-F5344CB8AC3E}">
        <p14:creationId xmlns:p14="http://schemas.microsoft.com/office/powerpoint/2010/main" val="41840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CEFAC4-3915-45BF-926A-4CA94B13C55D}">
  <ds:schemaRefs>
    <ds:schemaRef ds:uri="0c2a090c-80d2-4674-aab9-e2f91f7b1a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C53098-D6DF-4403-982C-968C7C51C7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D7D64-58BC-430E-B855-DD5F1AE3A3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Ion</vt:lpstr>
      <vt:lpstr>Verificaţi dacă următoarea formulă este teoremă utilizând rezoluţia generală:  (ꓯx)(ꓯy)(P(x,y)→P(y,x))→(ꓯx)P(x,x)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CADAR</dc:creator>
  <cp:revision>1</cp:revision>
  <dcterms:created xsi:type="dcterms:W3CDTF">2020-11-27T12:52:26Z</dcterms:created>
  <dcterms:modified xsi:type="dcterms:W3CDTF">2020-12-09T22:15:42Z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