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396978-7440-16BE-2DD5-C826E4B5BAB6}" v="2" dt="2021-11-06T21:05:56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3" autoAdjust="0"/>
  </p:normalViewPr>
  <p:slideViewPr>
    <p:cSldViewPr snapToGrid="0" showGuides="1">
      <p:cViewPr varScale="1">
        <p:scale>
          <a:sx n="76" d="100"/>
          <a:sy n="76" d="100"/>
        </p:scale>
        <p:origin x="26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-BEATRICE ANDREI" userId="S::maria.beatrice.andrei@stud.ubbcluj.ro::5c706507-fa09-4058-be14-726d571162b3" providerId="AD" clId="Web-{C7396978-7440-16BE-2DD5-C826E4B5BAB6}"/>
    <pc:docChg chg="modSld">
      <pc:chgData name="MARIA-BEATRICE ANDREI" userId="S::maria.beatrice.andrei@stud.ubbcluj.ro::5c706507-fa09-4058-be14-726d571162b3" providerId="AD" clId="Web-{C7396978-7440-16BE-2DD5-C826E4B5BAB6}" dt="2021-11-06T21:05:56.035" v="1"/>
      <pc:docMkLst>
        <pc:docMk/>
      </pc:docMkLst>
      <pc:sldChg chg="addSp delSp">
        <pc:chgData name="MARIA-BEATRICE ANDREI" userId="S::maria.beatrice.andrei@stud.ubbcluj.ro::5c706507-fa09-4058-be14-726d571162b3" providerId="AD" clId="Web-{C7396978-7440-16BE-2DD5-C826E4B5BAB6}" dt="2021-11-06T21:05:56.035" v="1"/>
        <pc:sldMkLst>
          <pc:docMk/>
          <pc:sldMk cId="1748278307" sldId="257"/>
        </pc:sldMkLst>
        <pc:spChg chg="add del">
          <ac:chgData name="MARIA-BEATRICE ANDREI" userId="S::maria.beatrice.andrei@stud.ubbcluj.ro::5c706507-fa09-4058-be14-726d571162b3" providerId="AD" clId="Web-{C7396978-7440-16BE-2DD5-C826E4B5BAB6}" dt="2021-11-06T21:05:56.035" v="1"/>
          <ac:spMkLst>
            <pc:docMk/>
            <pc:sldMk cId="1748278307" sldId="257"/>
            <ac:spMk id="2" creationId="{7AB4D4C0-D0C9-4D0B-8B51-509454B2B14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15A1-C243-4E23-B4CF-34EFF22AFBF4}" type="datetimeFigureOut">
              <a:rPr lang="ro-RO" smtClean="0"/>
              <a:t>06.11.2021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871B0-CD30-456A-8BAB-6E21C64546C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76567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examined all of the bitwise instructions, let’s now turn to instructions used in logical</a:t>
            </a:r>
            <a:r>
              <a:rPr lang="ro-RO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expressions. At the heart of any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expression is some type of comparison. The</a:t>
            </a:r>
            <a:r>
              <a:rPr lang="ro-RO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following pseudocode examples support this idea:</a:t>
            </a:r>
          </a:p>
          <a:p>
            <a:r>
              <a:rPr lang="ro-RO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 &gt; B then ...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X &gt; 0 and X &lt; 200 ...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check_for_error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N ) = true then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Intel assembly language we use the CMP instruction to compare integers. Character codes are</a:t>
            </a:r>
            <a:r>
              <a:rPr lang="ro-RO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integers, so they work with CMP as well.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CMP (compare) instruction performs an implied subtraction of a source operand from a</a:t>
            </a:r>
            <a:r>
              <a:rPr lang="ro-RO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destination operand. Neither operand is modified:</a:t>
            </a:r>
          </a:p>
          <a:p>
            <a:r>
              <a:rPr lang="ro-RO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CMP instructions syntax is </a:t>
            </a:r>
            <a:r>
              <a:rPr lang="ro-RO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destination,source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CMP uses the same operand combinations as the AND instruction.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A5F67-73F9-4A5A-9991-C8F7A8101F37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39663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200" dirty="0">
                <a:latin typeface="Palatino Linotype" panose="02040502050505030304" pitchFamily="18" charset="0"/>
              </a:rPr>
              <a:t>A conditional jump instruction branches to a destination label when a status flag condition is</a:t>
            </a:r>
            <a:r>
              <a:rPr lang="ro-RO" sz="2200" dirty="0">
                <a:latin typeface="Palatino Linotype" panose="02040502050505030304" pitchFamily="18" charset="0"/>
              </a:rPr>
              <a:t> </a:t>
            </a:r>
            <a:r>
              <a:rPr lang="en-US" sz="2200" dirty="0">
                <a:latin typeface="Palatino Linotype" panose="02040502050505030304" pitchFamily="18" charset="0"/>
              </a:rPr>
              <a:t>true. </a:t>
            </a:r>
            <a:endParaRPr lang="ro-RO" sz="2200" dirty="0">
              <a:latin typeface="Palatino Linotype" panose="02040502050505030304" pitchFamily="18" charset="0"/>
            </a:endParaRPr>
          </a:p>
          <a:p>
            <a:pPr algn="just"/>
            <a:r>
              <a:rPr lang="en-US" sz="2200" dirty="0">
                <a:latin typeface="Palatino Linotype" panose="02040502050505030304" pitchFamily="18" charset="0"/>
              </a:rPr>
              <a:t>Otherwise, if the flag condition is false, the instruction immediately following the conditional</a:t>
            </a:r>
            <a:r>
              <a:rPr lang="ro-RO" sz="2200" dirty="0">
                <a:latin typeface="Palatino Linotype" panose="02040502050505030304" pitchFamily="18" charset="0"/>
              </a:rPr>
              <a:t> </a:t>
            </a:r>
            <a:r>
              <a:rPr lang="en-US" sz="2200" dirty="0">
                <a:latin typeface="Palatino Linotype" panose="02040502050505030304" pitchFamily="18" charset="0"/>
              </a:rPr>
              <a:t>jump is executed. </a:t>
            </a:r>
            <a:endParaRPr lang="ro-RO" sz="2200" dirty="0">
              <a:latin typeface="Palatino Linotype" panose="02040502050505030304" pitchFamily="18" charset="0"/>
            </a:endParaRPr>
          </a:p>
          <a:p>
            <a:pPr algn="just"/>
            <a:r>
              <a:rPr lang="en-US" sz="2200" dirty="0">
                <a:latin typeface="Palatino Linotype" panose="02040502050505030304" pitchFamily="18" charset="0"/>
              </a:rPr>
              <a:t>The syntax is as follows:</a:t>
            </a:r>
            <a:r>
              <a:rPr lang="ro-RO" sz="2200" dirty="0">
                <a:latin typeface="Palatino Linotype" panose="02040502050505030304" pitchFamily="18" charset="0"/>
              </a:rPr>
              <a:t>  </a:t>
            </a:r>
            <a:r>
              <a:rPr lang="ro-RO" sz="22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J</a:t>
            </a:r>
            <a:r>
              <a:rPr lang="ro-RO" sz="2200" b="1" i="1" dirty="0">
                <a:solidFill>
                  <a:srgbClr val="FF0000"/>
                </a:solidFill>
                <a:latin typeface="Palatino Linotype" panose="02040502050505030304" pitchFamily="18" charset="0"/>
              </a:rPr>
              <a:t>cond destination</a:t>
            </a:r>
          </a:p>
          <a:p>
            <a:pPr lvl="2" algn="just"/>
            <a:r>
              <a:rPr lang="en-US" sz="2200" b="1" i="1" dirty="0" err="1">
                <a:solidFill>
                  <a:srgbClr val="FF0000"/>
                </a:solidFill>
                <a:latin typeface="Palatino Linotype" panose="02040502050505030304" pitchFamily="18" charset="0"/>
              </a:rPr>
              <a:t>cond</a:t>
            </a:r>
            <a:r>
              <a:rPr lang="en-US" sz="2200" b="1" i="1" dirty="0">
                <a:solidFill>
                  <a:srgbClr val="FF0000"/>
                </a:solidFill>
                <a:latin typeface="Palatino Linotype" panose="02040502050505030304" pitchFamily="18" charset="0"/>
              </a:rPr>
              <a:t> </a:t>
            </a:r>
            <a:r>
              <a:rPr lang="en-US" sz="2200" dirty="0">
                <a:latin typeface="Palatino Linotype" panose="02040502050505030304" pitchFamily="18" charset="0"/>
              </a:rPr>
              <a:t>refers to a flag condition identifying the state of one or more flags </a:t>
            </a:r>
            <a:endParaRPr lang="ro-RO" sz="2200" dirty="0">
              <a:latin typeface="Palatino Linotype" panose="02040502050505030304" pitchFamily="18" charset="0"/>
            </a:endParaRPr>
          </a:p>
          <a:p>
            <a:pPr algn="just"/>
            <a:r>
              <a:rPr lang="en-US" sz="2200" dirty="0">
                <a:latin typeface="Palatino Linotype" panose="02040502050505030304" pitchFamily="18" charset="0"/>
              </a:rPr>
              <a:t>The following examples</a:t>
            </a:r>
            <a:r>
              <a:rPr lang="ro-RO" sz="2200" dirty="0">
                <a:latin typeface="Palatino Linotype" panose="02040502050505030304" pitchFamily="18" charset="0"/>
              </a:rPr>
              <a:t> </a:t>
            </a:r>
            <a:r>
              <a:rPr lang="en-US" sz="2200" dirty="0">
                <a:latin typeface="Palatino Linotype" panose="02040502050505030304" pitchFamily="18" charset="0"/>
              </a:rPr>
              <a:t>are based on the Carry and Zero flags:</a:t>
            </a:r>
            <a:endParaRPr lang="ro-RO" sz="2200" dirty="0">
              <a:latin typeface="Palatino Linotype" panose="02040502050505030304" pitchFamily="18" charset="0"/>
            </a:endParaRPr>
          </a:p>
          <a:p>
            <a:pPr algn="just"/>
            <a:endParaRPr lang="ro-RO" sz="2200" dirty="0">
              <a:latin typeface="Palatino Linotype" panose="02040502050505030304" pitchFamily="18" charset="0"/>
            </a:endParaRPr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A5F67-73F9-4A5A-9991-C8F7A8101F37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58450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Palatino Linotype" panose="02040502050505030304" pitchFamily="18" charset="0"/>
              </a:rPr>
              <a:t>The loop destination must be within 128 to +127 bytes of the current location counter. </a:t>
            </a:r>
            <a:endParaRPr lang="ro-RO" sz="1200" dirty="0">
              <a:latin typeface="Palatino Linotype" panose="02040502050505030304" pitchFamily="18" charset="0"/>
            </a:endParaRPr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3C36F-DA12-49E2-B35B-6DDF85A88A9A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9318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8023-D22E-4B93-86FB-6500F3923008}" type="datetimeFigureOut">
              <a:rPr lang="ro-RO" smtClean="0"/>
              <a:t>06.11.2021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6426-9AE5-49DA-8597-CC764A51619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3228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8023-D22E-4B93-86FB-6500F3923008}" type="datetimeFigureOut">
              <a:rPr lang="ro-RO" smtClean="0"/>
              <a:t>06.11.2021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6426-9AE5-49DA-8597-CC764A51619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9016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8023-D22E-4B93-86FB-6500F3923008}" type="datetimeFigureOut">
              <a:rPr lang="ro-RO" smtClean="0"/>
              <a:t>06.11.2021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6426-9AE5-49DA-8597-CC764A51619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689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8023-D22E-4B93-86FB-6500F3923008}" type="datetimeFigureOut">
              <a:rPr lang="ro-RO" smtClean="0"/>
              <a:t>06.11.2021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6426-9AE5-49DA-8597-CC764A51619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109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8023-D22E-4B93-86FB-6500F3923008}" type="datetimeFigureOut">
              <a:rPr lang="ro-RO" smtClean="0"/>
              <a:t>06.11.2021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6426-9AE5-49DA-8597-CC764A51619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1402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8023-D22E-4B93-86FB-6500F3923008}" type="datetimeFigureOut">
              <a:rPr lang="ro-RO" smtClean="0"/>
              <a:t>06.11.2021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6426-9AE5-49DA-8597-CC764A51619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7556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8023-D22E-4B93-86FB-6500F3923008}" type="datetimeFigureOut">
              <a:rPr lang="ro-RO" smtClean="0"/>
              <a:t>06.11.2021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6426-9AE5-49DA-8597-CC764A51619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2830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8023-D22E-4B93-86FB-6500F3923008}" type="datetimeFigureOut">
              <a:rPr lang="ro-RO" smtClean="0"/>
              <a:t>06.11.2021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6426-9AE5-49DA-8597-CC764A51619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1977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8023-D22E-4B93-86FB-6500F3923008}" type="datetimeFigureOut">
              <a:rPr lang="ro-RO" smtClean="0"/>
              <a:t>06.11.2021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6426-9AE5-49DA-8597-CC764A51619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9647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8023-D22E-4B93-86FB-6500F3923008}" type="datetimeFigureOut">
              <a:rPr lang="ro-RO" smtClean="0"/>
              <a:t>06.11.2021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6426-9AE5-49DA-8597-CC764A51619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8107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8023-D22E-4B93-86FB-6500F3923008}" type="datetimeFigureOut">
              <a:rPr lang="ro-RO" smtClean="0"/>
              <a:t>06.11.2021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6426-9AE5-49DA-8597-CC764A51619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8987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08023-D22E-4B93-86FB-6500F3923008}" type="datetimeFigureOut">
              <a:rPr lang="ro-RO" smtClean="0"/>
              <a:t>06.11.2021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86426-9AE5-49DA-8597-CC764A51619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3237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l.com/content/www/us/en/developer/articles/technical/intel-sdm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sz="2000" b="1" dirty="0">
                <a:latin typeface="Palatino Linotype" panose="02040502050505030304" pitchFamily="18" charset="0"/>
              </a:rPr>
              <a:t>jmp</a:t>
            </a:r>
            <a:r>
              <a:rPr lang="ro-RO" sz="2000" dirty="0">
                <a:latin typeface="Palatino Linotype" panose="02040502050505030304" pitchFamily="18" charset="0"/>
              </a:rPr>
              <a:t> — Unconditional Jump </a:t>
            </a:r>
          </a:p>
          <a:p>
            <a:pPr marL="0" indent="0">
              <a:buNone/>
            </a:pPr>
            <a:r>
              <a:rPr lang="ro-RO" sz="2000" dirty="0">
                <a:latin typeface="Palatino Linotype" panose="02040502050505030304" pitchFamily="18" charset="0"/>
              </a:rPr>
              <a:t>Transfers program control flow to the instruction at the memory location indicated by the operand. </a:t>
            </a:r>
          </a:p>
          <a:p>
            <a:pPr marL="0" indent="0">
              <a:buNone/>
            </a:pPr>
            <a:endParaRPr lang="ro-RO" sz="2000" i="1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ro-RO" sz="2000" i="1" dirty="0">
                <a:latin typeface="Palatino Linotype" panose="02040502050505030304" pitchFamily="18" charset="0"/>
              </a:rPr>
              <a:t>Syntax:</a:t>
            </a:r>
          </a:p>
          <a:p>
            <a:pPr marL="0" indent="0">
              <a:buNone/>
            </a:pPr>
            <a:br>
              <a:rPr lang="ro-RO" sz="2000" dirty="0">
                <a:latin typeface="Palatino Linotype" panose="02040502050505030304" pitchFamily="18" charset="0"/>
              </a:rPr>
            </a:br>
            <a:r>
              <a:rPr lang="ro-RO" sz="2000" dirty="0">
                <a:latin typeface="Palatino Linotype" panose="02040502050505030304" pitchFamily="18" charset="0"/>
              </a:rPr>
              <a:t>jmp &lt;label&gt; </a:t>
            </a:r>
          </a:p>
          <a:p>
            <a:pPr marL="0" indent="0">
              <a:buNone/>
            </a:pPr>
            <a:endParaRPr lang="ro-RO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ro-RO" sz="2000" dirty="0">
              <a:latin typeface="Palatino Linotype" panose="0204050205050503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537" y="1837170"/>
            <a:ext cx="43529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7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2000" dirty="0">
                <a:latin typeface="Palatino Linotype" panose="02040502050505030304" pitchFamily="18" charset="0"/>
              </a:rPr>
              <a:t>Compute the sum of odd digits and the sum of even digits for a natural number in base 10.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364" y="1613189"/>
            <a:ext cx="5247817" cy="525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91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3339"/>
            <a:ext cx="10515600" cy="5673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2000" dirty="0">
                <a:latin typeface="Palatino Linotype" panose="02040502050505030304" pitchFamily="18" charset="0"/>
              </a:rPr>
              <a:t>Se dau 2 siruri de bytes a si b egale.</a:t>
            </a:r>
          </a:p>
          <a:p>
            <a:pPr marL="0" indent="0">
              <a:buNone/>
            </a:pPr>
            <a:r>
              <a:rPr lang="ro-RO" sz="2000" dirty="0">
                <a:latin typeface="Palatino Linotype" panose="02040502050505030304" pitchFamily="18" charset="0"/>
              </a:rPr>
              <a:t>Sa se determine intercalarea elementelor celor 2 siruri de la dreapta la stanga.</a:t>
            </a:r>
          </a:p>
          <a:p>
            <a:pPr marL="0" indent="0">
              <a:buNone/>
            </a:pPr>
            <a:endParaRPr lang="ro-RO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ro-RO" sz="2000" dirty="0">
                <a:latin typeface="Palatino Linotype" panose="02040502050505030304" pitchFamily="18" charset="0"/>
              </a:rPr>
              <a:t>a = 1,2,3</a:t>
            </a:r>
          </a:p>
          <a:p>
            <a:pPr marL="0" indent="0">
              <a:buNone/>
            </a:pPr>
            <a:r>
              <a:rPr lang="ro-RO" sz="2000" dirty="0">
                <a:latin typeface="Palatino Linotype" panose="02040502050505030304" pitchFamily="18" charset="0"/>
              </a:rPr>
              <a:t>b=10,11,12</a:t>
            </a:r>
          </a:p>
          <a:p>
            <a:pPr marL="0" indent="0">
              <a:buNone/>
            </a:pPr>
            <a:r>
              <a:rPr lang="ro-RO" sz="2000" dirty="0">
                <a:latin typeface="Palatino Linotype" panose="02040502050505030304" pitchFamily="18" charset="0"/>
              </a:rPr>
              <a:t>=&gt;d=3,12,2,11,1,10</a:t>
            </a:r>
          </a:p>
          <a:p>
            <a:pPr marL="0" indent="0">
              <a:buNone/>
            </a:pPr>
            <a:endParaRPr lang="ro-RO" sz="2000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330" y="1742069"/>
            <a:ext cx="3433239" cy="39490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61" y="3429000"/>
            <a:ext cx="3578047" cy="201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2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b="1" dirty="0">
                <a:latin typeface="Palatino Linotype" panose="02040502050505030304" pitchFamily="18" charset="0"/>
              </a:rPr>
              <a:t>CMP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latin typeface="Palatino Linotype" panose="02040502050505030304" pitchFamily="18" charset="0"/>
              </a:rPr>
              <a:t>The CMP (compare) instruction performs an implied subtraction of a source operand from a destination operand. Neither operand is modified:</a:t>
            </a:r>
            <a:endParaRPr lang="ro-RO" sz="2200" dirty="0">
              <a:latin typeface="Palatino Linotype" panose="02040502050505030304" pitchFamily="18" charset="0"/>
            </a:endParaRPr>
          </a:p>
          <a:p>
            <a:r>
              <a:rPr lang="ro-RO" sz="2200" b="1" dirty="0">
                <a:latin typeface="Palatino Linotype" panose="02040502050505030304" pitchFamily="18" charset="0"/>
              </a:rPr>
              <a:t>Syntax: CMP </a:t>
            </a:r>
            <a:r>
              <a:rPr lang="ro-RO" sz="2200" b="1" i="1" dirty="0">
                <a:latin typeface="Palatino Linotype" panose="02040502050505030304" pitchFamily="18" charset="0"/>
              </a:rPr>
              <a:t>destination, source  </a:t>
            </a:r>
            <a:r>
              <a:rPr lang="ro-RO" sz="2200" i="1" dirty="0">
                <a:latin typeface="Palatino Linotype" panose="02040502050505030304" pitchFamily="18" charset="0"/>
              </a:rPr>
              <a:t>; destination-source is performed</a:t>
            </a:r>
            <a:endParaRPr lang="ro-RO" sz="2200" dirty="0">
              <a:latin typeface="Palatino Linotype" panose="02040502050505030304" pitchFamily="18" charset="0"/>
            </a:endParaRPr>
          </a:p>
          <a:p>
            <a:r>
              <a:rPr lang="ro-RO" sz="2200" i="1" dirty="0">
                <a:latin typeface="Palatino Linotype" panose="02040502050505030304" pitchFamily="18" charset="0"/>
              </a:rPr>
              <a:t>destination: reg, mem</a:t>
            </a:r>
            <a:endParaRPr lang="ro-RO" sz="2200" dirty="0">
              <a:latin typeface="Palatino Linotype" panose="02040502050505030304" pitchFamily="18" charset="0"/>
            </a:endParaRPr>
          </a:p>
          <a:p>
            <a:r>
              <a:rPr lang="ro-RO" sz="2200" i="1" dirty="0">
                <a:latin typeface="Palatino Linotype" panose="02040502050505030304" pitchFamily="18" charset="0"/>
              </a:rPr>
              <a:t>source: reg, mem, imm</a:t>
            </a:r>
            <a:endParaRPr lang="ro-RO" sz="2200" dirty="0">
              <a:latin typeface="Palatino Linotype" panose="02040502050505030304" pitchFamily="18" charset="0"/>
            </a:endParaRPr>
          </a:p>
          <a:p>
            <a:r>
              <a:rPr lang="ro-RO" sz="2200" i="1" dirty="0">
                <a:latin typeface="Palatino Linotype" panose="02040502050505030304" pitchFamily="18" charset="0"/>
              </a:rPr>
              <a:t>destination and source – same dimensions</a:t>
            </a:r>
            <a:endParaRPr lang="ro-RO" sz="2200" dirty="0">
              <a:latin typeface="Palatino Linotype" panose="02040502050505030304" pitchFamily="18" charset="0"/>
            </a:endParaRPr>
          </a:p>
          <a:p>
            <a:r>
              <a:rPr lang="en-US" sz="2200" dirty="0">
                <a:latin typeface="Palatino Linotype" panose="02040502050505030304" pitchFamily="18" charset="0"/>
              </a:rPr>
              <a:t>The CMP instruction changes the Overflow, Sign, Zero, Carry, Auxiliary Carry, and Parity flags according to the value the destination operand would have had if actual subtraction had taken place. </a:t>
            </a:r>
            <a:endParaRPr lang="ro-RO" sz="2200" dirty="0">
              <a:latin typeface="Palatino Linotype" panose="02040502050505030304" pitchFamily="18" charset="0"/>
            </a:endParaRPr>
          </a:p>
          <a:p>
            <a:r>
              <a:rPr lang="en-US" sz="2200" dirty="0">
                <a:latin typeface="Palatino Linotype" panose="02040502050505030304" pitchFamily="18" charset="0"/>
              </a:rPr>
              <a:t>Usually a CMP instruction is used follows by a conditional jump.</a:t>
            </a:r>
            <a:endParaRPr lang="ro-RO" sz="22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348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J</a:t>
            </a:r>
            <a:r>
              <a:rPr lang="ro-RO" b="1" i="1" dirty="0">
                <a:solidFill>
                  <a:srgbClr val="FF0000"/>
                </a:solidFill>
                <a:latin typeface="Palatino Linotype" panose="02040502050505030304" pitchFamily="18" charset="0"/>
              </a:rPr>
              <a:t>cond</a:t>
            </a:r>
            <a:r>
              <a:rPr lang="ro-RO" b="1" i="1" dirty="0">
                <a:latin typeface="Palatino Linotype" panose="02040502050505030304" pitchFamily="18" charset="0"/>
              </a:rPr>
              <a:t> </a:t>
            </a:r>
            <a:r>
              <a:rPr lang="ro-RO" b="1" dirty="0">
                <a:latin typeface="Palatino Linotype" panose="02040502050505030304" pitchFamily="18" charset="0"/>
              </a:rPr>
              <a:t>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Palatino Linotype" panose="02040502050505030304" pitchFamily="18" charset="0"/>
              </a:rPr>
              <a:t>A conditional jump instruction branches to a destination label when a status flag condition is</a:t>
            </a:r>
            <a:r>
              <a:rPr lang="ro-RO" sz="2200" dirty="0">
                <a:latin typeface="Palatino Linotype" panose="02040502050505030304" pitchFamily="18" charset="0"/>
              </a:rPr>
              <a:t> </a:t>
            </a:r>
            <a:r>
              <a:rPr lang="en-US" sz="2200" dirty="0">
                <a:latin typeface="Palatino Linotype" panose="02040502050505030304" pitchFamily="18" charset="0"/>
              </a:rPr>
              <a:t>true. </a:t>
            </a:r>
            <a:endParaRPr lang="ro-RO" sz="2200" dirty="0">
              <a:latin typeface="Palatino Linotype" panose="02040502050505030304" pitchFamily="18" charset="0"/>
            </a:endParaRPr>
          </a:p>
          <a:p>
            <a:pPr algn="just"/>
            <a:r>
              <a:rPr lang="en-US" sz="2200" dirty="0">
                <a:latin typeface="Palatino Linotype" panose="02040502050505030304" pitchFamily="18" charset="0"/>
              </a:rPr>
              <a:t>Otherwise, if the flag condition is false, the instruction immediately following the conditional</a:t>
            </a:r>
            <a:r>
              <a:rPr lang="ro-RO" sz="2200" dirty="0">
                <a:latin typeface="Palatino Linotype" panose="02040502050505030304" pitchFamily="18" charset="0"/>
              </a:rPr>
              <a:t> </a:t>
            </a:r>
            <a:r>
              <a:rPr lang="en-US" sz="2200" dirty="0">
                <a:latin typeface="Palatino Linotype" panose="02040502050505030304" pitchFamily="18" charset="0"/>
              </a:rPr>
              <a:t>jump is executed. </a:t>
            </a:r>
            <a:endParaRPr lang="ro-RO" sz="2200" dirty="0">
              <a:latin typeface="Palatino Linotype" panose="02040502050505030304" pitchFamily="18" charset="0"/>
            </a:endParaRPr>
          </a:p>
          <a:p>
            <a:pPr algn="just"/>
            <a:r>
              <a:rPr lang="en-US" sz="2200" dirty="0">
                <a:latin typeface="Palatino Linotype" panose="02040502050505030304" pitchFamily="18" charset="0"/>
              </a:rPr>
              <a:t>The syntax is as follows:</a:t>
            </a:r>
            <a:r>
              <a:rPr lang="ro-RO" sz="2200" dirty="0">
                <a:latin typeface="Palatino Linotype" panose="02040502050505030304" pitchFamily="18" charset="0"/>
              </a:rPr>
              <a:t>  </a:t>
            </a:r>
            <a:r>
              <a:rPr lang="ro-RO" sz="22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J</a:t>
            </a:r>
            <a:r>
              <a:rPr lang="ro-RO" sz="2200" b="1" i="1" dirty="0">
                <a:solidFill>
                  <a:srgbClr val="FF0000"/>
                </a:solidFill>
                <a:latin typeface="Palatino Linotype" panose="02040502050505030304" pitchFamily="18" charset="0"/>
              </a:rPr>
              <a:t>cond destination</a:t>
            </a:r>
          </a:p>
          <a:p>
            <a:pPr lvl="2" algn="just"/>
            <a:r>
              <a:rPr lang="en-US" sz="2200" b="1" i="1" dirty="0" err="1">
                <a:solidFill>
                  <a:srgbClr val="FF0000"/>
                </a:solidFill>
                <a:latin typeface="Palatino Linotype" panose="02040502050505030304" pitchFamily="18" charset="0"/>
              </a:rPr>
              <a:t>cond</a:t>
            </a:r>
            <a:r>
              <a:rPr lang="en-US" sz="2200" b="1" i="1" dirty="0">
                <a:solidFill>
                  <a:srgbClr val="FF0000"/>
                </a:solidFill>
                <a:latin typeface="Palatino Linotype" panose="02040502050505030304" pitchFamily="18" charset="0"/>
              </a:rPr>
              <a:t> </a:t>
            </a:r>
            <a:r>
              <a:rPr lang="en-US" sz="2200" dirty="0">
                <a:latin typeface="Palatino Linotype" panose="02040502050505030304" pitchFamily="18" charset="0"/>
              </a:rPr>
              <a:t>refers to a flag condition identifying the state of one or more flags </a:t>
            </a:r>
            <a:endParaRPr lang="ro-RO" sz="2200" dirty="0">
              <a:latin typeface="Palatino Linotype" panose="02040502050505030304" pitchFamily="18" charset="0"/>
            </a:endParaRPr>
          </a:p>
          <a:p>
            <a:pPr algn="just"/>
            <a:r>
              <a:rPr lang="en-US" sz="2200" dirty="0">
                <a:latin typeface="Palatino Linotype" panose="02040502050505030304" pitchFamily="18" charset="0"/>
              </a:rPr>
              <a:t>The following examples</a:t>
            </a:r>
            <a:r>
              <a:rPr lang="ro-RO" sz="2200" dirty="0">
                <a:latin typeface="Palatino Linotype" panose="02040502050505030304" pitchFamily="18" charset="0"/>
              </a:rPr>
              <a:t> </a:t>
            </a:r>
            <a:r>
              <a:rPr lang="en-US" sz="2200" dirty="0">
                <a:latin typeface="Palatino Linotype" panose="02040502050505030304" pitchFamily="18" charset="0"/>
              </a:rPr>
              <a:t>are based on the Carry and Zero flags:</a:t>
            </a:r>
            <a:endParaRPr lang="ro-RO" sz="2200" dirty="0">
              <a:latin typeface="Palatino Linotype" panose="02040502050505030304" pitchFamily="18" charset="0"/>
            </a:endParaRPr>
          </a:p>
          <a:p>
            <a:pPr algn="just"/>
            <a:endParaRPr lang="ro-RO" sz="2200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204" y="4784271"/>
            <a:ext cx="7121622" cy="207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5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err="1">
                <a:latin typeface="Palatino Linotype" panose="02040502050505030304" pitchFamily="18" charset="0"/>
              </a:rPr>
              <a:t>Cmp</a:t>
            </a:r>
            <a:r>
              <a:rPr lang="en-US" sz="2000" b="1" dirty="0">
                <a:latin typeface="Palatino Linotype" panose="02040502050505030304" pitchFamily="18" charset="0"/>
              </a:rPr>
              <a:t> destination, source</a:t>
            </a:r>
            <a:br>
              <a:rPr lang="ro-RO" sz="2000" dirty="0">
                <a:latin typeface="Palatino Linotype" panose="02040502050505030304" pitchFamily="18" charset="0"/>
              </a:rPr>
            </a:br>
            <a:r>
              <a:rPr lang="en-US" sz="2000" b="1" i="1" dirty="0" err="1">
                <a:latin typeface="Palatino Linotype" panose="02040502050505030304" pitchFamily="18" charset="0"/>
              </a:rPr>
              <a:t>Jcc</a:t>
            </a:r>
            <a:r>
              <a:rPr lang="en-US" sz="2000" b="1" i="1" dirty="0">
                <a:latin typeface="Palatino Linotype" panose="02040502050505030304" pitchFamily="18" charset="0"/>
              </a:rPr>
              <a:t> </a:t>
            </a:r>
            <a:r>
              <a:rPr lang="en-US" sz="2000" b="1" dirty="0">
                <a:latin typeface="Palatino Linotype" panose="02040502050505030304" pitchFamily="18" charset="0"/>
              </a:rPr>
              <a:t> </a:t>
            </a:r>
            <a:r>
              <a:rPr lang="ro-RO" sz="2000" b="1" dirty="0">
                <a:latin typeface="Palatino Linotype" panose="02040502050505030304" pitchFamily="18" charset="0"/>
              </a:rPr>
              <a:t>= </a:t>
            </a:r>
            <a:r>
              <a:rPr lang="en-US" sz="2000" b="1" dirty="0">
                <a:latin typeface="Palatino Linotype" panose="02040502050505030304" pitchFamily="18" charset="0"/>
              </a:rPr>
              <a:t>jump if destination is in relation</a:t>
            </a:r>
            <a:r>
              <a:rPr lang="ro-RO" sz="2000" b="1" dirty="0">
                <a:latin typeface="Palatino Linotype" panose="02040502050505030304" pitchFamily="18" charset="0"/>
              </a:rPr>
              <a:t> </a:t>
            </a:r>
            <a:r>
              <a:rPr lang="en-US" sz="2000" b="1" dirty="0">
                <a:latin typeface="Palatino Linotype" panose="02040502050505030304" pitchFamily="18" charset="0"/>
              </a:rPr>
              <a:t>(set by </a:t>
            </a:r>
            <a:r>
              <a:rPr lang="en-US" sz="2000" b="1" dirty="0" err="1">
                <a:latin typeface="Palatino Linotype" panose="02040502050505030304" pitchFamily="18" charset="0"/>
              </a:rPr>
              <a:t>jcc</a:t>
            </a:r>
            <a:r>
              <a:rPr lang="en-US" sz="2000" b="1" dirty="0">
                <a:latin typeface="Palatino Linotype" panose="02040502050505030304" pitchFamily="18" charset="0"/>
              </a:rPr>
              <a:t>) with source.</a:t>
            </a:r>
            <a:endParaRPr lang="ro-RO" sz="20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1" y="1690689"/>
          <a:ext cx="10515601" cy="4257529"/>
        </p:xfrm>
        <a:graphic>
          <a:graphicData uri="http://schemas.openxmlformats.org/drawingml/2006/table">
            <a:tbl>
              <a:tblPr/>
              <a:tblGrid>
                <a:gridCol w="2501364">
                  <a:extLst>
                    <a:ext uri="{9D8B030D-6E8A-4147-A177-3AD203B41FA5}">
                      <a16:colId xmlns:a16="http://schemas.microsoft.com/office/drawing/2014/main" val="3569985518"/>
                    </a:ext>
                  </a:extLst>
                </a:gridCol>
                <a:gridCol w="1184857">
                  <a:extLst>
                    <a:ext uri="{9D8B030D-6E8A-4147-A177-3AD203B41FA5}">
                      <a16:colId xmlns:a16="http://schemas.microsoft.com/office/drawing/2014/main" val="630705874"/>
                    </a:ext>
                  </a:extLst>
                </a:gridCol>
                <a:gridCol w="970924">
                  <a:extLst>
                    <a:ext uri="{9D8B030D-6E8A-4147-A177-3AD203B41FA5}">
                      <a16:colId xmlns:a16="http://schemas.microsoft.com/office/drawing/2014/main" val="4198745392"/>
                    </a:ext>
                  </a:extLst>
                </a:gridCol>
                <a:gridCol w="2419081">
                  <a:extLst>
                    <a:ext uri="{9D8B030D-6E8A-4147-A177-3AD203B41FA5}">
                      <a16:colId xmlns:a16="http://schemas.microsoft.com/office/drawing/2014/main" val="2446987649"/>
                    </a:ext>
                  </a:extLst>
                </a:gridCol>
                <a:gridCol w="3439375">
                  <a:extLst>
                    <a:ext uri="{9D8B030D-6E8A-4147-A177-3AD203B41FA5}">
                      <a16:colId xmlns:a16="http://schemas.microsoft.com/office/drawing/2014/main" val="652881215"/>
                    </a:ext>
                  </a:extLst>
                </a:gridCol>
              </a:tblGrid>
              <a:tr h="47558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Code Instruction in ASM 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(</a:t>
                      </a:r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”</a:t>
                      </a:r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here</a:t>
                      </a:r>
                      <a:r>
                        <a:rPr lang="ro-RO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”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 represents a name for a label in code)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o-R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Conditional Jumps (Jcc)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Relation tested between destination and source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o-RO" sz="12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Meaning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590715"/>
                  </a:ext>
                </a:extLst>
              </a:tr>
              <a:tr h="470714"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Signed comparison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Unsigned comparison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007688"/>
                  </a:ext>
                </a:extLst>
              </a:tr>
              <a:tr h="55187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cmp destination, source</a:t>
                      </a:r>
                      <a:b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</a:br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JE here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destination = source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If destination = source then go and execute the code from label here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75953"/>
                  </a:ext>
                </a:extLst>
              </a:tr>
              <a:tr h="551872">
                <a:tc>
                  <a:txBody>
                    <a:bodyPr/>
                    <a:lstStyle/>
                    <a:p>
                      <a:pPr algn="l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cmp destination, source</a:t>
                      </a:r>
                      <a:b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</a:b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JNE here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JNE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JNE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destination ≠ source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If destination ≠ source then go and execute the code from label here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222921"/>
                  </a:ext>
                </a:extLst>
              </a:tr>
              <a:tr h="55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cmp destination, source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JG here ; or JA here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destination &gt; source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If destination &gt; source then go and execute the code from label here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754765"/>
                  </a:ext>
                </a:extLst>
              </a:tr>
              <a:tr h="55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cmp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 destination, source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JL here ; or JB here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destination &lt; source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If destination &lt; source then go and execute the code from label here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739660"/>
                  </a:ext>
                </a:extLst>
              </a:tr>
              <a:tr h="55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cmp destination, source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JGE here ; or JAE here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JGE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JAE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destination ≥ source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If destination ≥ source then go and execute the code from label here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25990"/>
                  </a:ext>
                </a:extLst>
              </a:tr>
              <a:tr h="55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cmp destination, source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JLE here  ; or JBE here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JLE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JBE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destination ≤ source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If destination ≤ source then go and execute the code from label here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3868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6600" y="5948218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Palatino Linotype" panose="02040502050505030304" pitchFamily="18" charset="0"/>
              </a:rPr>
              <a:t>When comparing two signed numbers, the terms "less than" and "greater than" are used, and when comparing two unsigned numbers, the terms "below" and respectively "above" are used. </a:t>
            </a:r>
            <a:endParaRPr lang="ro-RO" sz="1200" dirty="0">
              <a:latin typeface="Palatino Linotype" panose="02040502050505030304" pitchFamily="18" charset="0"/>
            </a:endParaRPr>
          </a:p>
          <a:p>
            <a:r>
              <a:rPr lang="ro-RO" sz="1200" dirty="0">
                <a:latin typeface="Palatino Linotype" panose="02040502050505030304" pitchFamily="18" charset="0"/>
              </a:rPr>
              <a:t>The entire list of Conditional Jumps according to Intel IA32 instructions is here: </a:t>
            </a:r>
            <a:r>
              <a:rPr lang="ro-RO" sz="1200" dirty="0">
                <a:latin typeface="Palatino Linotype" panose="02040502050505030304" pitchFamily="18" charset="0"/>
                <a:hlinkClick r:id="rId2"/>
              </a:rPr>
              <a:t>https://www.intel.com/content/www/us/en/developer/articles/technical/intel-sdm.html</a:t>
            </a:r>
            <a:r>
              <a:rPr lang="ro-RO" sz="1200" dirty="0">
                <a:latin typeface="Palatino Linotype" panose="02040502050505030304" pitchFamily="18" charset="0"/>
              </a:rPr>
              <a:t> (starting with page 1058)</a:t>
            </a:r>
          </a:p>
        </p:txBody>
      </p:sp>
    </p:spTree>
    <p:extLst>
      <p:ext uri="{BB962C8B-B14F-4D97-AF65-F5344CB8AC3E}">
        <p14:creationId xmlns:p14="http://schemas.microsoft.com/office/powerpoint/2010/main" val="126816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b="1" dirty="0">
                <a:latin typeface="Palatino Linotype" panose="02040502050505030304" pitchFamily="18" charset="0"/>
              </a:rPr>
              <a:t>Exemples: cmp and Jcc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199" y="1768475"/>
          <a:ext cx="4786745" cy="4198211"/>
        </p:xfrm>
        <a:graphic>
          <a:graphicData uri="http://schemas.openxmlformats.org/drawingml/2006/table">
            <a:tbl>
              <a:tblPr/>
              <a:tblGrid>
                <a:gridCol w="2363825">
                  <a:extLst>
                    <a:ext uri="{9D8B030D-6E8A-4147-A177-3AD203B41FA5}">
                      <a16:colId xmlns:a16="http://schemas.microsoft.com/office/drawing/2014/main" val="3423748944"/>
                    </a:ext>
                  </a:extLst>
                </a:gridCol>
                <a:gridCol w="2422920">
                  <a:extLst>
                    <a:ext uri="{9D8B030D-6E8A-4147-A177-3AD203B41FA5}">
                      <a16:colId xmlns:a16="http://schemas.microsoft.com/office/drawing/2014/main" val="2826791645"/>
                    </a:ext>
                  </a:extLst>
                </a:gridCol>
              </a:tblGrid>
              <a:tr h="23278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o-R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if a mod 2 = 0 then rez = a*3, a-byte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490100"/>
                  </a:ext>
                </a:extLst>
              </a:tr>
              <a:tr h="232788"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Unsigned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Signed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916806"/>
                  </a:ext>
                </a:extLst>
              </a:tr>
              <a:tr h="232788"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33086"/>
                  </a:ext>
                </a:extLst>
              </a:tr>
              <a:tr h="232788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mov al, [a]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mov al, [a]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939586"/>
                  </a:ext>
                </a:extLst>
              </a:tr>
              <a:tr h="232788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mov ah, 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cbw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295891"/>
                  </a:ext>
                </a:extLst>
              </a:tr>
              <a:tr h="232788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mov bl, 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mov bl, 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385321"/>
                  </a:ext>
                </a:extLst>
              </a:tr>
              <a:tr h="232788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div bl           ;ax/bl = al cat si ah rest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idiv bl           ;ax/bl = al cat si ah rest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824252"/>
                  </a:ext>
                </a:extLst>
              </a:tr>
              <a:tr h="232788"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326425"/>
                  </a:ext>
                </a:extLst>
              </a:tr>
              <a:tr h="232788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cmp ah, 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cmp ah, 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784275"/>
                  </a:ext>
                </a:extLst>
              </a:tr>
              <a:tr h="232788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JE ramura_then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JE ramura_then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764737"/>
                  </a:ext>
                </a:extLst>
              </a:tr>
              <a:tr h="232788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Jmp final   ; JNE final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Jmp final   ; JNE final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19078"/>
                  </a:ext>
                </a:extLst>
              </a:tr>
              <a:tr h="232788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ramura_then: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ramura_then: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137651"/>
                  </a:ext>
                </a:extLst>
              </a:tr>
              <a:tr h="232788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mov al,[a]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mov al,[a]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099545"/>
                  </a:ext>
                </a:extLst>
              </a:tr>
              <a:tr h="232788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mov bl, 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mov bl, 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019387"/>
                  </a:ext>
                </a:extLst>
              </a:tr>
              <a:tr h="232788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mul bl ; ax=a*3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imul bl ; ax=a*3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004884"/>
                  </a:ext>
                </a:extLst>
              </a:tr>
              <a:tr h="232788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mov [rez], ax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mov [rez], ax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934760"/>
                  </a:ext>
                </a:extLst>
              </a:tr>
              <a:tr h="232788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171378"/>
                  </a:ext>
                </a:extLst>
              </a:tr>
              <a:tr h="240815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final: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final: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29543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91250" y="1768473"/>
          <a:ext cx="5162550" cy="4198212"/>
        </p:xfrm>
        <a:graphic>
          <a:graphicData uri="http://schemas.openxmlformats.org/drawingml/2006/table">
            <a:tbl>
              <a:tblPr/>
              <a:tblGrid>
                <a:gridCol w="1735945">
                  <a:extLst>
                    <a:ext uri="{9D8B030D-6E8A-4147-A177-3AD203B41FA5}">
                      <a16:colId xmlns:a16="http://schemas.microsoft.com/office/drawing/2014/main" val="2838751746"/>
                    </a:ext>
                  </a:extLst>
                </a:gridCol>
                <a:gridCol w="845330">
                  <a:extLst>
                    <a:ext uri="{9D8B030D-6E8A-4147-A177-3AD203B41FA5}">
                      <a16:colId xmlns:a16="http://schemas.microsoft.com/office/drawing/2014/main" val="649749874"/>
                    </a:ext>
                  </a:extLst>
                </a:gridCol>
                <a:gridCol w="1735945">
                  <a:extLst>
                    <a:ext uri="{9D8B030D-6E8A-4147-A177-3AD203B41FA5}">
                      <a16:colId xmlns:a16="http://schemas.microsoft.com/office/drawing/2014/main" val="4122631048"/>
                    </a:ext>
                  </a:extLst>
                </a:gridCol>
                <a:gridCol w="845330">
                  <a:extLst>
                    <a:ext uri="{9D8B030D-6E8A-4147-A177-3AD203B41FA5}">
                      <a16:colId xmlns:a16="http://schemas.microsoft.com/office/drawing/2014/main" val="210493100"/>
                    </a:ext>
                  </a:extLst>
                </a:gridCol>
              </a:tblGrid>
              <a:tr h="523648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ro-R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if c&gt;d then c=c-1</a:t>
                      </a:r>
                      <a:br>
                        <a:rPr lang="ro-R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</a:br>
                      <a:r>
                        <a:rPr lang="ro-R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else c=c+2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565212"/>
                  </a:ext>
                </a:extLst>
              </a:tr>
              <a:tr h="261824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c, d - bytes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835045"/>
                  </a:ext>
                </a:extLst>
              </a:tr>
              <a:tr h="26182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o-R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Unsigned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o-R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Signed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397668"/>
                  </a:ext>
                </a:extLst>
              </a:tr>
              <a:tr h="261824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mov al, [c]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mov al, [c]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992365"/>
                  </a:ext>
                </a:extLst>
              </a:tr>
              <a:tr h="261824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mov bl, [d]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mov bl, [d]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195719"/>
                  </a:ext>
                </a:extLst>
              </a:tr>
              <a:tr h="261824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cmp al, bl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cmp al, bl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780332"/>
                  </a:ext>
                </a:extLst>
              </a:tr>
              <a:tr h="261824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JA then_eticheta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JG then_eticheta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261247"/>
                  </a:ext>
                </a:extLst>
              </a:tr>
              <a:tr h="261824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JNA else_eticheta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JNG else_eticheta  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506433"/>
                  </a:ext>
                </a:extLst>
              </a:tr>
              <a:tr h="261824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ro-RO" sz="12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838123"/>
                  </a:ext>
                </a:extLst>
              </a:tr>
              <a:tr h="261824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then_eticheta: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then_eticheta: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054270"/>
                  </a:ext>
                </a:extLst>
              </a:tr>
              <a:tr h="261824"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sub al, 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o-RO" sz="12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sub al, 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847873"/>
                  </a:ext>
                </a:extLst>
              </a:tr>
              <a:tr h="261824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jmp final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jmp final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772348"/>
                  </a:ext>
                </a:extLst>
              </a:tr>
              <a:tr h="261824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else_eticheta: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else_eticheta: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026610"/>
                  </a:ext>
                </a:extLst>
              </a:tr>
              <a:tr h="261824"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add al, 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o-RO" sz="12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add al, 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837080"/>
                  </a:ext>
                </a:extLst>
              </a:tr>
              <a:tr h="270852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final: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final: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521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11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b="1" dirty="0">
                <a:latin typeface="Palatino Linotype" panose="02040502050505030304" pitchFamily="18" charset="0"/>
              </a:rPr>
              <a:t>LOOP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The LOOP instruction, formally known as </a:t>
            </a:r>
            <a:r>
              <a:rPr lang="en-US" sz="2000" i="1" dirty="0">
                <a:latin typeface="Palatino Linotype" panose="02040502050505030304" pitchFamily="18" charset="0"/>
              </a:rPr>
              <a:t>Loop According to ECX Counter</a:t>
            </a:r>
            <a:r>
              <a:rPr lang="en-US" sz="2000" dirty="0">
                <a:latin typeface="Palatino Linotype" panose="02040502050505030304" pitchFamily="18" charset="0"/>
              </a:rPr>
              <a:t>, repeats a block of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statements a specific number of times. </a:t>
            </a:r>
            <a:endParaRPr lang="ro-RO" sz="20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ECX is automatically used as a counter and is decremented</a:t>
            </a:r>
            <a:r>
              <a:rPr lang="ro-RO" sz="2000" dirty="0">
                <a:latin typeface="Palatino Linotype" panose="02040502050505030304" pitchFamily="18" charset="0"/>
              </a:rPr>
              <a:t> </a:t>
            </a:r>
            <a:r>
              <a:rPr lang="en-US" sz="2000" dirty="0">
                <a:latin typeface="Palatino Linotype" panose="02040502050505030304" pitchFamily="18" charset="0"/>
              </a:rPr>
              <a:t>each time the loop repeats. </a:t>
            </a:r>
            <a:endParaRPr lang="ro-RO" sz="20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ro-RO" sz="2000" dirty="0">
                <a:latin typeface="Palatino Linotype" panose="02040502050505030304" pitchFamily="18" charset="0"/>
              </a:rPr>
              <a:t>The</a:t>
            </a:r>
            <a:r>
              <a:rPr lang="en-US" sz="2000" dirty="0">
                <a:latin typeface="Palatino Linotype" panose="02040502050505030304" pitchFamily="18" charset="0"/>
              </a:rPr>
              <a:t> syntax is</a:t>
            </a:r>
            <a:r>
              <a:rPr lang="ro-RO" sz="2000" dirty="0">
                <a:latin typeface="Palatino Linotype" panose="02040502050505030304" pitchFamily="18" charset="0"/>
              </a:rPr>
              <a:t>: </a:t>
            </a:r>
            <a:r>
              <a:rPr lang="ro-RO" sz="2000" b="1" dirty="0">
                <a:latin typeface="Palatino Linotype" panose="02040502050505030304" pitchFamily="18" charset="0"/>
              </a:rPr>
              <a:t>LOOP </a:t>
            </a:r>
            <a:r>
              <a:rPr lang="ro-RO" sz="2000" b="1" i="1" dirty="0">
                <a:latin typeface="Palatino Linotype" panose="02040502050505030304" pitchFamily="18" charset="0"/>
              </a:rPr>
              <a:t>destination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The</a:t>
            </a:r>
            <a:r>
              <a:rPr lang="ro-RO" sz="2000" dirty="0">
                <a:latin typeface="Palatino Linotype" panose="02040502050505030304" pitchFamily="18" charset="0"/>
              </a:rPr>
              <a:t> </a:t>
            </a:r>
            <a:r>
              <a:rPr lang="en-US" sz="2000" dirty="0">
                <a:latin typeface="Palatino Linotype" panose="02040502050505030304" pitchFamily="18" charset="0"/>
              </a:rPr>
              <a:t>execution of the LOOP instruction involves two steps: </a:t>
            </a:r>
            <a:endParaRPr lang="ro-RO" sz="2000" dirty="0">
              <a:latin typeface="Palatino Linotype" panose="02040502050505030304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sz="2000" dirty="0">
                <a:latin typeface="Palatino Linotype" panose="02040502050505030304" pitchFamily="18" charset="0"/>
              </a:rPr>
              <a:t>First, it subtracts 1 from ECX. </a:t>
            </a:r>
            <a:endParaRPr lang="ro-RO" sz="2000" dirty="0">
              <a:latin typeface="Palatino Linotype" panose="02040502050505030304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sz="2000" dirty="0">
                <a:latin typeface="Palatino Linotype" panose="02040502050505030304" pitchFamily="18" charset="0"/>
              </a:rPr>
              <a:t>Next, it</a:t>
            </a:r>
            <a:r>
              <a:rPr lang="ro-RO" sz="2000" dirty="0">
                <a:latin typeface="Palatino Linotype" panose="02040502050505030304" pitchFamily="18" charset="0"/>
              </a:rPr>
              <a:t> </a:t>
            </a:r>
            <a:r>
              <a:rPr lang="en-US" sz="2000" dirty="0">
                <a:latin typeface="Palatino Linotype" panose="02040502050505030304" pitchFamily="18" charset="0"/>
              </a:rPr>
              <a:t>compares ECX to zero. </a:t>
            </a:r>
            <a:endParaRPr lang="ro-RO" sz="2000" dirty="0">
              <a:latin typeface="Palatino Linotype" panose="02040502050505030304" pitchFamily="18" charset="0"/>
            </a:endParaRPr>
          </a:p>
          <a:p>
            <a:pPr lvl="2" algn="just"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</a:rPr>
              <a:t>If ECX is not equal to zero, a jump is taken to the label identified by </a:t>
            </a:r>
            <a:r>
              <a:rPr lang="en-US" i="1" dirty="0">
                <a:latin typeface="Palatino Linotype" panose="02040502050505030304" pitchFamily="18" charset="0"/>
              </a:rPr>
              <a:t>destination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  <a:r>
              <a:rPr lang="ro-RO" dirty="0">
                <a:latin typeface="Palatino Linotype" panose="02040502050505030304" pitchFamily="18" charset="0"/>
              </a:rPr>
              <a:t> </a:t>
            </a:r>
          </a:p>
          <a:p>
            <a:pPr lvl="2" algn="just"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</a:rPr>
              <a:t>Otherwise, if ECX equals zero, no jump takes place, and control passes to the instruction</a:t>
            </a:r>
            <a:r>
              <a:rPr lang="ro-RO" dirty="0">
                <a:latin typeface="Palatino Linotype" panose="02040502050505030304" pitchFamily="18" charset="0"/>
              </a:rPr>
              <a:t> following the loop.</a:t>
            </a:r>
          </a:p>
        </p:txBody>
      </p:sp>
    </p:spTree>
    <p:extLst>
      <p:ext uri="{BB962C8B-B14F-4D97-AF65-F5344CB8AC3E}">
        <p14:creationId xmlns:p14="http://schemas.microsoft.com/office/powerpoint/2010/main" val="283477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b="1" dirty="0">
                <a:latin typeface="Palatino Linotype" panose="02040502050505030304" pitchFamily="18" charset="0"/>
              </a:rPr>
              <a:t>Loop instruction: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buNone/>
            </a:pPr>
            <a:r>
              <a:rPr lang="ro-RO" sz="2000" dirty="0">
                <a:latin typeface="Palatino Linotype" panose="02040502050505030304" pitchFamily="18" charset="0"/>
              </a:rPr>
              <a:t>Mov ax, 0</a:t>
            </a:r>
          </a:p>
          <a:p>
            <a:pPr marL="0" indent="0">
              <a:buNone/>
            </a:pPr>
            <a:r>
              <a:rPr lang="ro-RO" sz="2000" dirty="0">
                <a:latin typeface="Palatino Linotype" panose="02040502050505030304" pitchFamily="18" charset="0"/>
              </a:rPr>
              <a:t>MOV ECX, 5 </a:t>
            </a:r>
          </a:p>
          <a:p>
            <a:pPr marL="0" indent="0">
              <a:buNone/>
            </a:pPr>
            <a:endParaRPr lang="ro-RO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ro-RO" sz="2000" dirty="0">
                <a:latin typeface="Palatino Linotype" panose="02040502050505030304" pitchFamily="18" charset="0"/>
              </a:rPr>
              <a:t>Repeta: </a:t>
            </a:r>
          </a:p>
          <a:p>
            <a:pPr marL="0" indent="0">
              <a:buNone/>
            </a:pPr>
            <a:endParaRPr lang="ro-RO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ro-RO" sz="2000" dirty="0">
                <a:latin typeface="Palatino Linotype" panose="02040502050505030304" pitchFamily="18" charset="0"/>
              </a:rPr>
              <a:t> 	add ax, 1 </a:t>
            </a:r>
          </a:p>
          <a:p>
            <a:pPr marL="0" indent="0">
              <a:buNone/>
            </a:pPr>
            <a:r>
              <a:rPr lang="ro-RO" sz="2000" dirty="0">
                <a:latin typeface="Palatino Linotype" panose="02040502050505030304" pitchFamily="18" charset="0"/>
              </a:rPr>
              <a:t> </a:t>
            </a:r>
          </a:p>
          <a:p>
            <a:pPr marL="0" indent="0">
              <a:buNone/>
            </a:pPr>
            <a:endParaRPr lang="ro-RO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ro-RO" sz="2000" dirty="0">
                <a:latin typeface="Palatino Linotype" panose="02040502050505030304" pitchFamily="18" charset="0"/>
              </a:rPr>
              <a:t> </a:t>
            </a:r>
          </a:p>
          <a:p>
            <a:pPr marL="0" indent="0">
              <a:buNone/>
            </a:pPr>
            <a:r>
              <a:rPr lang="ro-RO" sz="2000" b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LOOP Repeta </a:t>
            </a:r>
          </a:p>
          <a:p>
            <a:pPr marL="0" indent="0">
              <a:buNone/>
            </a:pPr>
            <a:endParaRPr lang="ro-RO" sz="2000" b="1" dirty="0">
              <a:solidFill>
                <a:schemeClr val="accent2"/>
              </a:solidFill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ro-RO" sz="2000" b="1" dirty="0">
                <a:latin typeface="Palatino Linotype" panose="02040502050505030304" pitchFamily="18" charset="0"/>
              </a:rPr>
              <a:t>; the final value in ax = 5</a:t>
            </a:r>
          </a:p>
          <a:p>
            <a:endParaRPr lang="ro-RO" sz="2000" dirty="0">
              <a:latin typeface="Palatino Linotype" panose="02040502050505030304" pitchFamily="18" charset="0"/>
            </a:endParaRPr>
          </a:p>
          <a:p>
            <a:endParaRPr lang="ro-RO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ro-RO" sz="2000" dirty="0">
                <a:latin typeface="Palatino Linotype" panose="02040502050505030304" pitchFamily="18" charset="0"/>
              </a:rPr>
              <a:t>Mov ax, 0</a:t>
            </a:r>
          </a:p>
          <a:p>
            <a:pPr marL="0" indent="0">
              <a:buNone/>
            </a:pPr>
            <a:r>
              <a:rPr lang="ro-RO" sz="2000" dirty="0">
                <a:latin typeface="Palatino Linotype" panose="02040502050505030304" pitchFamily="18" charset="0"/>
              </a:rPr>
              <a:t>MOV ECX, 5 </a:t>
            </a:r>
          </a:p>
          <a:p>
            <a:pPr marL="0" indent="0">
              <a:buNone/>
            </a:pPr>
            <a:endParaRPr lang="ro-RO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ro-RO" sz="2000" dirty="0">
                <a:latin typeface="Palatino Linotype" panose="02040502050505030304" pitchFamily="18" charset="0"/>
              </a:rPr>
              <a:t>Repeta: </a:t>
            </a:r>
          </a:p>
          <a:p>
            <a:pPr marL="0" indent="0">
              <a:buNone/>
            </a:pPr>
            <a:endParaRPr lang="ro-RO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ro-RO" sz="2000" dirty="0">
                <a:latin typeface="Palatino Linotype" panose="02040502050505030304" pitchFamily="18" charset="0"/>
              </a:rPr>
              <a:t> 	add ax, 1 </a:t>
            </a:r>
          </a:p>
          <a:p>
            <a:pPr marL="0" indent="0">
              <a:buNone/>
            </a:pPr>
            <a:endParaRPr lang="ro-RO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ro-RO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ro-RO" sz="2000" b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sub ecx, 1 (;sau dec ecx)</a:t>
            </a:r>
          </a:p>
          <a:p>
            <a:pPr marL="0" indent="0">
              <a:buNone/>
            </a:pPr>
            <a:r>
              <a:rPr lang="ro-RO" sz="2000" b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cmp ecx, 0</a:t>
            </a:r>
          </a:p>
          <a:p>
            <a:pPr marL="0" indent="0">
              <a:buNone/>
            </a:pPr>
            <a:r>
              <a:rPr lang="ro-RO" sz="2000" b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JNE Repeta</a:t>
            </a:r>
          </a:p>
          <a:p>
            <a:endParaRPr lang="ro-RO" sz="2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314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000" b="1" dirty="0">
                <a:latin typeface="Palatino Linotype" panose="02040502050505030304" pitchFamily="18" charset="0"/>
              </a:rPr>
              <a:t>Compute the number of bits with value 1 from ebx register.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8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 ebx, </a:t>
            </a:r>
            <a:r>
              <a:rPr lang="ro-RO" sz="1800" dirty="0">
                <a:highlight>
                  <a:srgbClr val="FFFF00"/>
                </a:highlight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o-RO" sz="18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1110100b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8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 ecx, 32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8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 al, 0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8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repeta: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8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shl ebx, 1  ; ebx = 11101000b , CF = </a:t>
            </a:r>
            <a:r>
              <a:rPr lang="ro-RO" sz="1800" dirty="0">
                <a:highlight>
                  <a:srgbClr val="FFFF00"/>
                </a:highlight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ro-RO" sz="1800" dirty="0"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8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adc al, 0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ro-RO" sz="1800" dirty="0"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ro-RO" sz="1800" b="1" dirty="0">
              <a:solidFill>
                <a:schemeClr val="accent2"/>
              </a:solidFill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800" b="1" dirty="0">
                <a:solidFill>
                  <a:schemeClr val="accent2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loop repeta</a:t>
            </a:r>
          </a:p>
          <a:p>
            <a:pPr marL="0" indent="0">
              <a:buNone/>
            </a:pPr>
            <a:endParaRPr lang="ro-RO" sz="18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8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 ebx, </a:t>
            </a:r>
            <a:r>
              <a:rPr lang="ro-RO" sz="1800" dirty="0">
                <a:highlight>
                  <a:srgbClr val="FFFF00"/>
                </a:highlight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o-RO" sz="18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1110100b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8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 ecx, 32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8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 al, 0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8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repeta: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8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shl ebx, 1  ; ebx = 11101000b , CF = </a:t>
            </a:r>
            <a:r>
              <a:rPr lang="ro-RO" sz="1800" dirty="0">
                <a:highlight>
                  <a:srgbClr val="FFFF00"/>
                </a:highlight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ro-RO" sz="1800" dirty="0"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8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adc al, 0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ro-RO" sz="1800" b="1" dirty="0">
              <a:solidFill>
                <a:schemeClr val="accent2"/>
              </a:solidFill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800" b="1" dirty="0">
                <a:solidFill>
                  <a:schemeClr val="accent2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 Ecx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800" b="1" dirty="0">
                <a:solidFill>
                  <a:schemeClr val="accent2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cmp Ecx, 0</a:t>
            </a:r>
          </a:p>
          <a:p>
            <a:pPr marL="0" indent="0">
              <a:buNone/>
            </a:pPr>
            <a:r>
              <a:rPr lang="ro-RO" sz="1800" b="1" dirty="0">
                <a:solidFill>
                  <a:schemeClr val="accent2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JNE Repeta</a:t>
            </a:r>
            <a:endParaRPr lang="ro-RO" sz="1800" b="1" dirty="0">
              <a:solidFill>
                <a:schemeClr val="accent2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77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dirty="0">
                <a:latin typeface="Palatino Linotype" panose="02040502050505030304" pitchFamily="18" charset="0"/>
              </a:rPr>
              <a:t>Test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>
                <a:latin typeface="Palatino Linotype" panose="02040502050505030304" pitchFamily="18" charset="0"/>
              </a:rPr>
              <a:t>Computes the bit-wise logical AND of first operand (source 1 operand) and the second operand (source 2 operand) and sets the SF, ZF, and PF status flags according to the result. </a:t>
            </a:r>
            <a:endParaRPr lang="ro-RO" sz="2200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Palatino Linotype" panose="02040502050505030304" pitchFamily="18" charset="0"/>
              </a:rPr>
              <a:t>The result is </a:t>
            </a:r>
            <a:r>
              <a:rPr lang="ro-RO" sz="2200" dirty="0">
                <a:latin typeface="Palatino Linotype" panose="02040502050505030304" pitchFamily="18" charset="0"/>
              </a:rPr>
              <a:t>not saved</a:t>
            </a:r>
          </a:p>
          <a:p>
            <a:pPr marL="0" indent="0" algn="just">
              <a:buNone/>
            </a:pPr>
            <a:endParaRPr lang="ro-RO" sz="2200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We can use TEST to check the parity of an operand:</a:t>
            </a:r>
          </a:p>
          <a:p>
            <a:pPr marL="0" indent="0" algn="just">
              <a:buNone/>
            </a:pPr>
            <a:endParaRPr lang="ro-RO" sz="2200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TEST op, 00000001b</a:t>
            </a:r>
          </a:p>
          <a:p>
            <a:pPr marL="0" indent="0" algn="just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If result of test = 0 then op is even</a:t>
            </a:r>
          </a:p>
          <a:p>
            <a:pPr marL="0" indent="0" algn="just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	                     else op is odd</a:t>
            </a:r>
          </a:p>
          <a:p>
            <a:pPr marL="0" indent="0" algn="just">
              <a:buNone/>
            </a:pPr>
            <a:endParaRPr lang="ro-RO" sz="2200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820" y="4472997"/>
            <a:ext cx="35242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7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08A7C76D78834DA041FF15C698142B" ma:contentTypeVersion="9" ma:contentTypeDescription="Create a new document." ma:contentTypeScope="" ma:versionID="5b340c1a958ab16935a54087c4e141bc">
  <xsd:schema xmlns:xsd="http://www.w3.org/2001/XMLSchema" xmlns:xs="http://www.w3.org/2001/XMLSchema" xmlns:p="http://schemas.microsoft.com/office/2006/metadata/properties" xmlns:ns2="1f964045-88d3-4872-bc4d-aec5516d6b47" xmlns:ns3="1818ae71-73b1-42cb-ac66-ac639ea65b22" targetNamespace="http://schemas.microsoft.com/office/2006/metadata/properties" ma:root="true" ma:fieldsID="deb0c9f28bf6708d65cc582632790da4" ns2:_="" ns3:_="">
    <xsd:import namespace="1f964045-88d3-4872-bc4d-aec5516d6b47"/>
    <xsd:import namespace="1818ae71-73b1-42cb-ac66-ac639ea65b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964045-88d3-4872-bc4d-aec5516d6b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18ae71-73b1-42cb-ac66-ac639ea65b2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E24B4C-E85E-4226-BCE0-C04CA734380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35EEC67-CCD2-493D-89ED-411F55C427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0BC512-DDEB-42E1-8A3F-6E48CD9707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964045-88d3-4872-bc4d-aec5516d6b47"/>
    <ds:schemaRef ds:uri="1818ae71-73b1-42cb-ac66-ac639ea65b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1125</Words>
  <Application>Microsoft Office PowerPoint</Application>
  <PresentationFormat>Widescreen</PresentationFormat>
  <Paragraphs>239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CMP Instruction</vt:lpstr>
      <vt:lpstr>Jcond Instruction</vt:lpstr>
      <vt:lpstr>Cmp destination, source Jcc  = jump if destination is in relation (set by jcc) with source.</vt:lpstr>
      <vt:lpstr>Exemples: cmp and Jcc</vt:lpstr>
      <vt:lpstr>LOOP Instruction</vt:lpstr>
      <vt:lpstr>Loop instruction: example</vt:lpstr>
      <vt:lpstr>Compute the number of bits with value 1 from ebx register.</vt:lpstr>
      <vt:lpstr>Test instruction</vt:lpstr>
      <vt:lpstr>Compute the sum of odd digits and the sum of even digits for a natural number in base 10.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Adriana Coroiu</dc:creator>
  <cp:lastModifiedBy>Adriana Coroiu</cp:lastModifiedBy>
  <cp:revision>5</cp:revision>
  <dcterms:created xsi:type="dcterms:W3CDTF">2021-11-04T06:21:03Z</dcterms:created>
  <dcterms:modified xsi:type="dcterms:W3CDTF">2021-11-06T21:06:01Z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0x010100C508A7C76D78834DA041FF15C698142B</vt:lpwstr>
  </property>
</Properties>
</file>