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329" r:id="rId6"/>
    <p:sldId id="333" r:id="rId7"/>
    <p:sldId id="330" r:id="rId8"/>
    <p:sldId id="331" r:id="rId9"/>
    <p:sldId id="332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25" r:id="rId36"/>
    <p:sldId id="314" r:id="rId37"/>
    <p:sldId id="315" r:id="rId38"/>
    <p:sldId id="316" r:id="rId39"/>
    <p:sldId id="318" r:id="rId40"/>
    <p:sldId id="326" r:id="rId41"/>
    <p:sldId id="319" r:id="rId42"/>
    <p:sldId id="321" r:id="rId43"/>
    <p:sldId id="322" r:id="rId44"/>
    <p:sldId id="323" r:id="rId45"/>
    <p:sldId id="324" r:id="rId46"/>
    <p:sldId id="32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053730"/>
            <a:ext cx="3485073" cy="1393961"/>
          </a:xfrm>
        </p:spPr>
        <p:txBody>
          <a:bodyPr>
            <a:normAutofit/>
          </a:bodyPr>
          <a:lstStyle/>
          <a:p>
            <a:r>
              <a:rPr lang="en-US" sz="4000" dirty="0"/>
              <a:t>Tem</a:t>
            </a:r>
            <a:r>
              <a:rPr lang="ro-RO" sz="4000" dirty="0"/>
              <a:t>ă de seminar - LC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966" y="4868175"/>
            <a:ext cx="4100418" cy="492443"/>
          </a:xfrm>
        </p:spPr>
        <p:txBody>
          <a:bodyPr>
            <a:normAutofit fontScale="92500"/>
          </a:bodyPr>
          <a:lstStyle/>
          <a:p>
            <a:pPr algn="l"/>
            <a:r>
              <a:rPr lang="ro-RO" sz="2400" dirty="0">
                <a:solidFill>
                  <a:srgbClr val="5792BA"/>
                </a:solidFill>
              </a:rPr>
              <a:t>David Raul-Gabriel, Grupa 212</a:t>
            </a:r>
            <a:endParaRPr lang="en-US" sz="24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30" y="1035483"/>
            <a:ext cx="162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94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20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70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882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01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211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22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88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78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07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124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675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465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59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239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161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62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134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99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0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22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586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0EB8C3-2CAB-4BF3-8FC1-B594133565BC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235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E97C-4936-439D-B21B-6ADCD55ACE39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42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</a:t>
            </a:r>
            <a:endParaRPr lang="en-GB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5575D-9B26-4054-8D7C-DA325F3E8D2B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257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¬q</a:t>
            </a:r>
            <a:endParaRPr lang="en-GB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99C97-F2F3-40F7-898F-A37463C88684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55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¬r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¬q</a:t>
            </a:r>
            <a:endParaRPr lang="en-GB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99C97-F2F3-40F7-898F-A37463C88684}"/>
              </a:ext>
            </a:extLst>
          </p:cNvPr>
          <p:cNvSpPr txBox="1"/>
          <p:nvPr/>
        </p:nvSpPr>
        <p:spPr>
          <a:xfrm>
            <a:off x="7855129" y="3200081"/>
            <a:ext cx="228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599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508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¬r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¬q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13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¬r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endParaRPr lang="en-GB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¬q</a:t>
            </a:r>
            <a:endParaRPr lang="en-GB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1E1F6-53A6-4B8E-9D97-7B6A60E79BB7}"/>
              </a:ext>
            </a:extLst>
          </p:cNvPr>
          <p:cNvSpPr txBox="1"/>
          <p:nvPr/>
        </p:nvSpPr>
        <p:spPr>
          <a:xfrm>
            <a:off x="7723260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2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70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71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¬r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¬q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1E1F6-53A6-4B8E-9D97-7B6A60E79BB7}"/>
              </a:ext>
            </a:extLst>
          </p:cNvPr>
          <p:cNvSpPr txBox="1"/>
          <p:nvPr/>
        </p:nvSpPr>
        <p:spPr>
          <a:xfrm>
            <a:off x="7723260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4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234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¬r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¬q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1E1F6-53A6-4B8E-9D97-7B6A60E79BB7}"/>
              </a:ext>
            </a:extLst>
          </p:cNvPr>
          <p:cNvSpPr txBox="1"/>
          <p:nvPr/>
        </p:nvSpPr>
        <p:spPr>
          <a:xfrm>
            <a:off x="7723260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5B9E-2D31-4280-8744-4AF0A322E22B}"/>
              </a:ext>
            </a:extLst>
          </p:cNvPr>
          <p:cNvSpPr txBox="1"/>
          <p:nvPr/>
        </p:nvSpPr>
        <p:spPr>
          <a:xfrm>
            <a:off x="8948051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8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</a:t>
            </a:r>
            <a:r>
              <a:rPr lang="pt-BR" b="1" dirty="0">
                <a:solidFill>
                  <a:srgbClr val="FF0000"/>
                </a:solidFill>
              </a:rPr>
              <a:t>p → ( q → r ),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r ∨ ¬q ⊨ ( p → ¬q ) ∨ r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                         CONCLUZIE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D1282-8444-4531-B14D-1AF741E3A45D}"/>
              </a:ext>
            </a:extLst>
          </p:cNvPr>
          <p:cNvSpPr txBox="1"/>
          <p:nvPr/>
        </p:nvSpPr>
        <p:spPr>
          <a:xfrm>
            <a:off x="269966" y="3492137"/>
            <a:ext cx="424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Teorema: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i="1" baseline="-20000" dirty="0"/>
              <a:t>1</a:t>
            </a:r>
            <a:r>
              <a:rPr lang="en-US" i="1" dirty="0"/>
              <a:t>, U</a:t>
            </a:r>
            <a:r>
              <a:rPr lang="en-US" i="1" baseline="-20000" dirty="0"/>
              <a:t>2</a:t>
            </a:r>
            <a:r>
              <a:rPr lang="en-US" i="1" dirty="0"/>
              <a:t>,…, U</a:t>
            </a:r>
            <a:r>
              <a:rPr lang="en-US" i="1" baseline="-20000" dirty="0"/>
              <a:t>n</a:t>
            </a:r>
            <a:r>
              <a:rPr lang="en-US" i="1" dirty="0"/>
              <a:t> </a:t>
            </a:r>
            <a:r>
              <a:rPr lang="pt-BR" i="1" dirty="0"/>
              <a:t>⊢ Y </a:t>
            </a:r>
            <a:r>
              <a:rPr lang="pt-BR" dirty="0"/>
              <a:t>(echivalent cu </a:t>
            </a:r>
            <a:r>
              <a:rPr lang="en-US" i="1" dirty="0"/>
              <a:t>U</a:t>
            </a:r>
            <a:r>
              <a:rPr lang="en-US" i="1" baseline="-20000" dirty="0"/>
              <a:t>1</a:t>
            </a:r>
            <a:r>
              <a:rPr lang="en-US" i="1" dirty="0"/>
              <a:t>, U</a:t>
            </a:r>
            <a:r>
              <a:rPr lang="en-US" i="1" baseline="-20000" dirty="0"/>
              <a:t>2</a:t>
            </a:r>
            <a:r>
              <a:rPr lang="en-US" i="1" dirty="0"/>
              <a:t>,…, U</a:t>
            </a:r>
            <a:r>
              <a:rPr lang="en-US" i="1" baseline="-20000" dirty="0"/>
              <a:t>n</a:t>
            </a:r>
            <a:r>
              <a:rPr lang="en-US" i="1" dirty="0"/>
              <a:t> </a:t>
            </a:r>
            <a:r>
              <a:rPr lang="pt-BR" i="1" dirty="0"/>
              <a:t>⊨ Y</a:t>
            </a:r>
            <a:r>
              <a:rPr lang="pt-BR" dirty="0"/>
              <a:t>) daca si numai daca exista o </a:t>
            </a:r>
            <a:r>
              <a:rPr lang="pt-BR" dirty="0">
                <a:solidFill>
                  <a:srgbClr val="FF0000"/>
                </a:solidFill>
              </a:rPr>
              <a:t>tabela semantica inchisa </a:t>
            </a:r>
            <a:r>
              <a:rPr lang="pt-BR" dirty="0"/>
              <a:t>pentru formula </a:t>
            </a:r>
            <a:r>
              <a:rPr lang="en-US" i="1" dirty="0"/>
              <a:t>U</a:t>
            </a:r>
            <a:r>
              <a:rPr lang="en-US" i="1" baseline="-20000" dirty="0"/>
              <a:t>1</a:t>
            </a:r>
            <a:r>
              <a:rPr lang="pt-BR" i="1" dirty="0"/>
              <a:t> ∧</a:t>
            </a:r>
            <a:r>
              <a:rPr lang="en-US" i="1" dirty="0"/>
              <a:t> U</a:t>
            </a:r>
            <a:r>
              <a:rPr lang="en-US" i="1" baseline="-20000" dirty="0"/>
              <a:t>2</a:t>
            </a:r>
            <a:r>
              <a:rPr lang="pt-BR" i="1" dirty="0"/>
              <a:t> ∧</a:t>
            </a:r>
            <a:r>
              <a:rPr lang="en-US" i="1" dirty="0"/>
              <a:t> … </a:t>
            </a:r>
            <a:r>
              <a:rPr lang="pt-BR" i="1" dirty="0"/>
              <a:t>∧</a:t>
            </a:r>
            <a:r>
              <a:rPr lang="en-US" i="1" dirty="0"/>
              <a:t> U</a:t>
            </a:r>
            <a:r>
              <a:rPr lang="en-US" i="1" baseline="-20000" dirty="0"/>
              <a:t>n</a:t>
            </a:r>
            <a:r>
              <a:rPr lang="en-US" i="1" dirty="0"/>
              <a:t> </a:t>
            </a:r>
            <a:r>
              <a:rPr lang="pt-BR" i="1" dirty="0"/>
              <a:t>∧</a:t>
            </a:r>
            <a:r>
              <a:rPr lang="en-US" i="1" dirty="0"/>
              <a:t> </a:t>
            </a:r>
            <a:r>
              <a:rPr lang="pt-BR" i="1" dirty="0"/>
              <a:t>¬Y</a:t>
            </a:r>
            <a:endParaRPr lang="en-GB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(1)✔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69501-9E7A-4AA2-A93F-DF8AF7EFC4BE}"/>
              </a:ext>
            </a:extLst>
          </p:cNvPr>
          <p:cNvSpPr txBox="1"/>
          <p:nvPr/>
        </p:nvSpPr>
        <p:spPr>
          <a:xfrm>
            <a:off x="7855129" y="1035483"/>
            <a:ext cx="228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 → ( q → r )        (2)</a:t>
            </a:r>
            <a:endParaRPr lang="en-GB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38BA5-CBE8-4386-B415-632F4F5EE94E}"/>
              </a:ext>
            </a:extLst>
          </p:cNvPr>
          <p:cNvCxnSpPr>
            <a:cxnSpLocks/>
          </p:cNvCxnSpPr>
          <p:nvPr/>
        </p:nvCxnSpPr>
        <p:spPr>
          <a:xfrm>
            <a:off x="8482148" y="1441269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411DC-1D9D-4DD8-9EDA-49DA965B4CB1}"/>
              </a:ext>
            </a:extLst>
          </p:cNvPr>
          <p:cNvSpPr txBox="1"/>
          <p:nvPr/>
        </p:nvSpPr>
        <p:spPr>
          <a:xfrm>
            <a:off x="8125098" y="1801837"/>
            <a:ext cx="201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 ∨ ¬q        (3) ✔</a:t>
            </a:r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22C89-53FC-4331-925F-DA68AA52D09A}"/>
              </a:ext>
            </a:extLst>
          </p:cNvPr>
          <p:cNvCxnSpPr>
            <a:cxnSpLocks/>
          </p:cNvCxnSpPr>
          <p:nvPr/>
        </p:nvCxnSpPr>
        <p:spPr>
          <a:xfrm>
            <a:off x="8482148" y="2140391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DF75-0FB2-49F6-8FBF-D25BDA911E7A}"/>
              </a:ext>
            </a:extLst>
          </p:cNvPr>
          <p:cNvSpPr txBox="1"/>
          <p:nvPr/>
        </p:nvSpPr>
        <p:spPr>
          <a:xfrm>
            <a:off x="7476317" y="2500959"/>
            <a:ext cx="288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( p → ¬q ) ∨ r )        (4) ✔</a:t>
            </a:r>
            <a:endParaRPr lang="en-GB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1E2A0D-205A-48C6-89B8-96B94DC312C0}"/>
              </a:ext>
            </a:extLst>
          </p:cNvPr>
          <p:cNvCxnSpPr>
            <a:cxnSpLocks/>
          </p:cNvCxnSpPr>
          <p:nvPr/>
        </p:nvCxnSpPr>
        <p:spPr>
          <a:xfrm>
            <a:off x="8495588" y="2839513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D90FF1-CD81-4B18-ADE1-27E8FAD664C9}"/>
              </a:ext>
            </a:extLst>
          </p:cNvPr>
          <p:cNvSpPr txBox="1"/>
          <p:nvPr/>
        </p:nvSpPr>
        <p:spPr>
          <a:xfrm>
            <a:off x="5731376" y="2868085"/>
            <a:ext cx="25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(pt. </a:t>
            </a:r>
            <a:r>
              <a:rPr lang="en-US" sz="1400" dirty="0" err="1"/>
              <a:t>eficienta</a:t>
            </a:r>
            <a:r>
              <a:rPr lang="en-US" sz="1400" dirty="0"/>
              <a:t> =&gt; α </a:t>
            </a:r>
            <a:r>
              <a:rPr lang="en-US" sz="1400" dirty="0" err="1"/>
              <a:t>primele</a:t>
            </a:r>
            <a:r>
              <a:rPr lang="en-US" sz="1400" dirty="0"/>
              <a:t>)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44825-A81C-47C4-B530-CC2F88451A93}"/>
              </a:ext>
            </a:extLst>
          </p:cNvPr>
          <p:cNvSpPr txBox="1"/>
          <p:nvPr/>
        </p:nvSpPr>
        <p:spPr>
          <a:xfrm>
            <a:off x="8518294" y="2868084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(4)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B6C-FAF3-418C-A4A1-21A63F737304}"/>
              </a:ext>
            </a:extLst>
          </p:cNvPr>
          <p:cNvSpPr txBox="1"/>
          <p:nvPr/>
        </p:nvSpPr>
        <p:spPr>
          <a:xfrm>
            <a:off x="7855129" y="3200081"/>
            <a:ext cx="327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¬( p → ¬q )        (5) ✔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5BDE-79CA-432C-B3D5-3AE63EF057D3}"/>
              </a:ext>
            </a:extLst>
          </p:cNvPr>
          <p:cNvCxnSpPr>
            <a:cxnSpLocks/>
          </p:cNvCxnSpPr>
          <p:nvPr/>
        </p:nvCxnSpPr>
        <p:spPr>
          <a:xfrm>
            <a:off x="8495588" y="353863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24429-C855-41EF-947F-FA84381414AA}"/>
              </a:ext>
            </a:extLst>
          </p:cNvPr>
          <p:cNvSpPr txBox="1"/>
          <p:nvPr/>
        </p:nvSpPr>
        <p:spPr>
          <a:xfrm>
            <a:off x="8285211" y="3860861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¬r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7D9DD-A3CE-47BC-941E-E01AB27A1D58}"/>
              </a:ext>
            </a:extLst>
          </p:cNvPr>
          <p:cNvCxnSpPr>
            <a:cxnSpLocks/>
          </p:cNvCxnSpPr>
          <p:nvPr/>
        </p:nvCxnSpPr>
        <p:spPr>
          <a:xfrm>
            <a:off x="8489516" y="4199415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A69E49-DE67-4E04-9DA0-28FEB31239D3}"/>
              </a:ext>
            </a:extLst>
          </p:cNvPr>
          <p:cNvSpPr txBox="1"/>
          <p:nvPr/>
        </p:nvSpPr>
        <p:spPr>
          <a:xfrm>
            <a:off x="8482147" y="4187495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(5)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5097C-8999-4134-A63E-F8C3A7F6BA28}"/>
              </a:ext>
            </a:extLst>
          </p:cNvPr>
          <p:cNvSpPr txBox="1"/>
          <p:nvPr/>
        </p:nvSpPr>
        <p:spPr>
          <a:xfrm>
            <a:off x="8366254" y="4550269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endParaRPr lang="en-GB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77E10-4BA6-403B-B408-5DFCDA2A6047}"/>
              </a:ext>
            </a:extLst>
          </p:cNvPr>
          <p:cNvCxnSpPr>
            <a:cxnSpLocks/>
          </p:cNvCxnSpPr>
          <p:nvPr/>
        </p:nvCxnSpPr>
        <p:spPr>
          <a:xfrm>
            <a:off x="8489516" y="488154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77BE94-7E7B-4AD3-93D2-1A8FB8FEC4BE}"/>
              </a:ext>
            </a:extLst>
          </p:cNvPr>
          <p:cNvSpPr txBox="1"/>
          <p:nvPr/>
        </p:nvSpPr>
        <p:spPr>
          <a:xfrm>
            <a:off x="8358885" y="5206025"/>
            <a:ext cx="2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FD5A4-E206-443D-8672-5481EA23EFF7}"/>
              </a:ext>
            </a:extLst>
          </p:cNvPr>
          <p:cNvCxnSpPr>
            <a:cxnSpLocks/>
          </p:cNvCxnSpPr>
          <p:nvPr/>
        </p:nvCxnSpPr>
        <p:spPr>
          <a:xfrm flipH="1">
            <a:off x="8000494" y="5549182"/>
            <a:ext cx="36576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7D403-F512-4F74-A151-764E2BE82A4D}"/>
              </a:ext>
            </a:extLst>
          </p:cNvPr>
          <p:cNvCxnSpPr>
            <a:cxnSpLocks/>
          </p:cNvCxnSpPr>
          <p:nvPr/>
        </p:nvCxnSpPr>
        <p:spPr>
          <a:xfrm>
            <a:off x="8630191" y="5550019"/>
            <a:ext cx="36576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0CBD4-F504-47DF-8F01-A9AD21CAF2BF}"/>
              </a:ext>
            </a:extLst>
          </p:cNvPr>
          <p:cNvSpPr txBox="1"/>
          <p:nvPr/>
        </p:nvSpPr>
        <p:spPr>
          <a:xfrm>
            <a:off x="8885200" y="5506906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</a:t>
            </a:r>
            <a:r>
              <a:rPr lang="el-GR" sz="1400" dirty="0"/>
              <a:t>β</a:t>
            </a:r>
            <a:r>
              <a:rPr lang="en-US" sz="1400" dirty="0"/>
              <a:t> pt. (3)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25A4-FC8B-4995-BCAF-9B0CB87D8B12}"/>
              </a:ext>
            </a:extLst>
          </p:cNvPr>
          <p:cNvSpPr txBox="1"/>
          <p:nvPr/>
        </p:nvSpPr>
        <p:spPr>
          <a:xfrm>
            <a:off x="7790117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D2CE4-C071-4F7A-AEDF-B2EA0D0D17A3}"/>
              </a:ext>
            </a:extLst>
          </p:cNvPr>
          <p:cNvSpPr txBox="1"/>
          <p:nvPr/>
        </p:nvSpPr>
        <p:spPr>
          <a:xfrm>
            <a:off x="8877639" y="5822517"/>
            <a:ext cx="42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¬q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1E1F6-53A6-4B8E-9D97-7B6A60E79BB7}"/>
              </a:ext>
            </a:extLst>
          </p:cNvPr>
          <p:cNvSpPr txBox="1"/>
          <p:nvPr/>
        </p:nvSpPr>
        <p:spPr>
          <a:xfrm>
            <a:off x="7723260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5B9E-2D31-4280-8744-4AF0A322E22B}"/>
              </a:ext>
            </a:extLst>
          </p:cNvPr>
          <p:cNvSpPr txBox="1"/>
          <p:nvPr/>
        </p:nvSpPr>
        <p:spPr>
          <a:xfrm>
            <a:off x="8948051" y="6149144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/>
              </a:rPr>
              <a:t>⊗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A0C979-A8ED-45C1-9A3A-C7743626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862" y="4495272"/>
            <a:ext cx="1869718" cy="23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166" y="4659465"/>
            <a:ext cx="3485073" cy="688588"/>
          </a:xfrm>
        </p:spPr>
        <p:txBody>
          <a:bodyPr>
            <a:normAutofit/>
          </a:bodyPr>
          <a:lstStyle/>
          <a:p>
            <a:r>
              <a:rPr lang="en-US" sz="3200" dirty="0"/>
              <a:t>V</a:t>
            </a:r>
            <a:r>
              <a:rPr lang="ro-RO" sz="3200" dirty="0"/>
              <a:t>ă</a:t>
            </a:r>
            <a:r>
              <a:rPr lang="en-US" sz="3200" dirty="0"/>
              <a:t> </a:t>
            </a:r>
            <a:r>
              <a:rPr lang="en-US" sz="3200" dirty="0" err="1"/>
              <a:t>mul</a:t>
            </a:r>
            <a:r>
              <a:rPr lang="ro-RO" sz="3200" dirty="0"/>
              <a:t>ț</a:t>
            </a:r>
            <a:r>
              <a:rPr lang="en-US" sz="3200" dirty="0" err="1"/>
              <a:t>umesc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49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590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777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248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F010DA-F7E5-4DEF-8114-993C135E4E6A}"/>
              </a:ext>
            </a:extLst>
          </p:cNvPr>
          <p:cNvSpPr txBox="1"/>
          <p:nvPr/>
        </p:nvSpPr>
        <p:spPr>
          <a:xfrm>
            <a:off x="269966" y="269967"/>
            <a:ext cx="4467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Problema</a:t>
            </a:r>
            <a:r>
              <a:rPr lang="en-GB" dirty="0"/>
              <a:t> 9.1.16. </a:t>
            </a:r>
            <a:endParaRPr lang="ro-RO" dirty="0"/>
          </a:p>
          <a:p>
            <a:pPr algn="just"/>
            <a:r>
              <a:rPr lang="ro-RO" dirty="0"/>
              <a:t>	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GB" dirty="0"/>
              <a:t>Folosind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tabelelor</a:t>
            </a:r>
            <a:r>
              <a:rPr lang="en-GB" dirty="0"/>
              <a:t> </a:t>
            </a:r>
            <a:r>
              <a:rPr lang="en-GB" dirty="0" err="1"/>
              <a:t>semantice</a:t>
            </a:r>
            <a:r>
              <a:rPr lang="en-GB" dirty="0"/>
              <a:t> (</a:t>
            </a:r>
            <a:r>
              <a:rPr lang="en-GB" dirty="0" err="1"/>
              <a:t>construcţia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) </a:t>
            </a:r>
            <a:r>
              <a:rPr lang="en-GB" dirty="0" err="1"/>
              <a:t>demonstraţi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au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relaţiile</a:t>
            </a:r>
            <a:r>
              <a:rPr lang="en-GB" dirty="0"/>
              <a:t> de </a:t>
            </a:r>
            <a:r>
              <a:rPr lang="en-GB" dirty="0" err="1"/>
              <a:t>consecinţă</a:t>
            </a:r>
            <a:r>
              <a:rPr lang="en-GB" dirty="0"/>
              <a:t> </a:t>
            </a:r>
            <a:r>
              <a:rPr lang="en-GB" dirty="0" err="1"/>
              <a:t>logică</a:t>
            </a:r>
            <a:r>
              <a:rPr lang="en-GB" dirty="0"/>
              <a:t>: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pt-BR" dirty="0"/>
              <a:t>2.    p → ( q → r ),</a:t>
            </a:r>
            <a:r>
              <a:rPr lang="ro-RO" dirty="0"/>
              <a:t> </a:t>
            </a:r>
            <a:r>
              <a:rPr lang="pt-BR" dirty="0"/>
              <a:t>r ∨ ¬q ⊨ ( p → ¬q ) ∨ 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1E46-5C81-4D29-99DD-DB07AD402CE9}"/>
              </a:ext>
            </a:extLst>
          </p:cNvPr>
          <p:cNvSpPr txBox="1"/>
          <p:nvPr/>
        </p:nvSpPr>
        <p:spPr>
          <a:xfrm>
            <a:off x="6305006" y="269967"/>
            <a:ext cx="56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 p → ( q → r ) ) </a:t>
            </a:r>
            <a:r>
              <a:rPr lang="pt-BR" sz="1600" i="1" dirty="0"/>
              <a:t>∧</a:t>
            </a:r>
            <a:r>
              <a:rPr lang="ro-RO" sz="1600" dirty="0"/>
              <a:t> </a:t>
            </a:r>
            <a:r>
              <a:rPr lang="en-US" sz="1600" dirty="0"/>
              <a:t>( </a:t>
            </a:r>
            <a:r>
              <a:rPr lang="pt-BR" sz="1600" dirty="0"/>
              <a:t>r ∨ ¬q ) </a:t>
            </a:r>
            <a:r>
              <a:rPr lang="pt-BR" sz="1600" i="1" dirty="0"/>
              <a:t>∧</a:t>
            </a:r>
            <a:r>
              <a:rPr lang="pt-BR" sz="1600" dirty="0"/>
              <a:t> ¬( ( p → ¬q ) ∨ r )        (1) 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6DA1A-D01E-4AB9-A4E0-F0B8E75C4BBA}"/>
              </a:ext>
            </a:extLst>
          </p:cNvPr>
          <p:cNvCxnSpPr>
            <a:cxnSpLocks/>
          </p:cNvCxnSpPr>
          <p:nvPr/>
        </p:nvCxnSpPr>
        <p:spPr>
          <a:xfrm>
            <a:off x="8482148" y="670560"/>
            <a:ext cx="0" cy="3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3BDCAB-97C2-487B-8502-07E9B0AFD397}"/>
              </a:ext>
            </a:extLst>
          </p:cNvPr>
          <p:cNvSpPr txBox="1"/>
          <p:nvPr/>
        </p:nvSpPr>
        <p:spPr>
          <a:xfrm>
            <a:off x="8482148" y="670560"/>
            <a:ext cx="188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regula</a:t>
            </a:r>
            <a:r>
              <a:rPr lang="en-US" sz="1400" dirty="0"/>
              <a:t> α pt. (1)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294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9E360-B905-4A6F-A650-6C8F4ACEB925}"/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{70BB65E1-86C5-471B-A8F8-3EB717BB5AD9}tf11665031_win32</Template>
  <TotalTime>0</TotalTime>
  <Words>5001</Words>
  <Application>Microsoft Office PowerPoint</Application>
  <PresentationFormat>Widescreen</PresentationFormat>
  <Paragraphs>531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 Nova</vt:lpstr>
      <vt:lpstr>Arial Nova Light</vt:lpstr>
      <vt:lpstr>MathJax_Main</vt:lpstr>
      <vt:lpstr>Wingdings 2</vt:lpstr>
      <vt:lpstr>SlateVTI</vt:lpstr>
      <vt:lpstr>Temă de seminar - 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de seminar - LC</dc:title>
  <dc:creator>Raul David</dc:creator>
  <cp:lastModifiedBy>Raul David</cp:lastModifiedBy>
  <cp:revision>21</cp:revision>
  <dcterms:created xsi:type="dcterms:W3CDTF">2020-10-26T11:46:59Z</dcterms:created>
  <dcterms:modified xsi:type="dcterms:W3CDTF">2020-10-26T17:50:57Z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