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6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8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1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E75D7-FD74-441B-88E6-12D9DC14E6CA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DCBC7-5847-455E-9226-9D9F7915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Problema</a:t>
            </a:r>
            <a:r>
              <a:rPr lang="en-US" sz="3600" dirty="0" smtClean="0"/>
              <a:t> 9.2.7. </a:t>
            </a:r>
            <a:r>
              <a:rPr lang="en-US" sz="3600" dirty="0" err="1" smtClean="0"/>
              <a:t>Aduceţi</a:t>
            </a:r>
            <a:r>
              <a:rPr lang="en-US" sz="3600" dirty="0" smtClean="0"/>
              <a:t> la o </a:t>
            </a:r>
            <a:r>
              <a:rPr lang="en-US" sz="3600" dirty="0" err="1" smtClean="0"/>
              <a:t>formă</a:t>
            </a:r>
            <a:r>
              <a:rPr lang="en-US" sz="3600" dirty="0" smtClean="0"/>
              <a:t> </a:t>
            </a:r>
            <a:r>
              <a:rPr lang="en-US" sz="3600" dirty="0" err="1" smtClean="0"/>
              <a:t>normală</a:t>
            </a:r>
            <a:r>
              <a:rPr lang="en-US" sz="3600" dirty="0" smtClean="0"/>
              <a:t> </a:t>
            </a:r>
            <a:r>
              <a:rPr lang="en-US" sz="3600" dirty="0" err="1" smtClean="0"/>
              <a:t>prenexă</a:t>
            </a:r>
            <a:r>
              <a:rPr lang="en-US" sz="3600" dirty="0" smtClean="0"/>
              <a:t> </a:t>
            </a:r>
            <a:r>
              <a:rPr lang="en-US" sz="3600" dirty="0" err="1" smtClean="0"/>
              <a:t>şi</a:t>
            </a:r>
            <a:r>
              <a:rPr lang="en-US" sz="3600" dirty="0" smtClean="0"/>
              <a:t> la o </a:t>
            </a:r>
            <a:r>
              <a:rPr lang="en-US" sz="3600" dirty="0" err="1" smtClean="0"/>
              <a:t>formă</a:t>
            </a:r>
            <a:r>
              <a:rPr lang="en-US" sz="3600" dirty="0" smtClean="0"/>
              <a:t> </a:t>
            </a:r>
            <a:r>
              <a:rPr lang="en-US" sz="3600" dirty="0" err="1" smtClean="0"/>
              <a:t>normală</a:t>
            </a:r>
            <a:r>
              <a:rPr lang="en-US" sz="3600" dirty="0" smtClean="0"/>
              <a:t> </a:t>
            </a:r>
            <a:r>
              <a:rPr lang="en-US" sz="3600" dirty="0" err="1" smtClean="0"/>
              <a:t>clauzală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12" y="3602038"/>
            <a:ext cx="11300346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</a:t>
            </a:r>
            <a:r>
              <a:rPr lang="ro-RO" sz="4000" dirty="0"/>
              <a:t>(</a:t>
            </a:r>
            <a:r>
              <a:rPr lang="ro-RO" sz="4000" dirty="0">
                <a:sym typeface="Symbol" panose="05050102010706020507" pitchFamily="18" charset="2"/>
              </a:rPr>
              <a:t></a:t>
            </a:r>
            <a:r>
              <a:rPr lang="ro-RO" sz="4000" dirty="0"/>
              <a:t>x)(</a:t>
            </a:r>
            <a:r>
              <a:rPr lang="ro-RO" sz="4000" dirty="0">
                <a:sym typeface="Symbol" panose="05050102010706020507" pitchFamily="18" charset="2"/>
              </a:rPr>
              <a:t></a:t>
            </a:r>
            <a:r>
              <a:rPr lang="ro-RO" sz="4000" dirty="0"/>
              <a:t>y)  ( (</a:t>
            </a:r>
            <a:r>
              <a:rPr lang="ro-RO" sz="4000" dirty="0">
                <a:sym typeface="Symbol" panose="05050102010706020507" pitchFamily="18" charset="2"/>
              </a:rPr>
              <a:t></a:t>
            </a:r>
            <a:r>
              <a:rPr lang="ro-RO" sz="4000" dirty="0"/>
              <a:t>z) </a:t>
            </a:r>
            <a:r>
              <a:rPr lang="en-US" sz="4000" dirty="0" smtClean="0"/>
              <a:t>P</a:t>
            </a:r>
            <a:r>
              <a:rPr lang="ro-RO" sz="4000" dirty="0" smtClean="0"/>
              <a:t>(z</a:t>
            </a:r>
            <a:r>
              <a:rPr lang="ro-RO" sz="4000" dirty="0"/>
              <a:t>) </a:t>
            </a:r>
            <a:r>
              <a:rPr lang="ro-RO" sz="4000" dirty="0">
                <a:sym typeface="Symbol" panose="05050102010706020507" pitchFamily="18" charset="2"/>
              </a:rPr>
              <a:t></a:t>
            </a:r>
            <a:r>
              <a:rPr lang="ro-RO" sz="4000" dirty="0"/>
              <a:t> (</a:t>
            </a:r>
            <a:r>
              <a:rPr lang="ro-RO" sz="4000" dirty="0">
                <a:sym typeface="Symbol" panose="05050102010706020507" pitchFamily="18" charset="2"/>
              </a:rPr>
              <a:t></a:t>
            </a:r>
            <a:r>
              <a:rPr lang="ro-RO" sz="4000" dirty="0"/>
              <a:t>u) </a:t>
            </a:r>
            <a:r>
              <a:rPr lang="ro-RO" sz="4000" dirty="0" smtClean="0"/>
              <a:t>(</a:t>
            </a:r>
            <a:r>
              <a:rPr lang="en-US" sz="4000" dirty="0" smtClean="0"/>
              <a:t>Q</a:t>
            </a:r>
            <a:r>
              <a:rPr lang="ro-RO" sz="4000" dirty="0" smtClean="0"/>
              <a:t>(x,u</a:t>
            </a:r>
            <a:r>
              <a:rPr lang="ro-RO" sz="4000" dirty="0"/>
              <a:t>) </a:t>
            </a:r>
            <a:r>
              <a:rPr lang="ro-RO" sz="4000" dirty="0">
                <a:sym typeface="Symbol" panose="05050102010706020507" pitchFamily="18" charset="2"/>
              </a:rPr>
              <a:t></a:t>
            </a:r>
            <a:r>
              <a:rPr lang="ro-RO" sz="4000" dirty="0"/>
              <a:t> (</a:t>
            </a:r>
            <a:r>
              <a:rPr lang="ro-RO" sz="4000" dirty="0">
                <a:sym typeface="Symbol" panose="05050102010706020507" pitchFamily="18" charset="2"/>
              </a:rPr>
              <a:t></a:t>
            </a:r>
            <a:r>
              <a:rPr lang="ro-RO" sz="4000" dirty="0" smtClean="0"/>
              <a:t>z)</a:t>
            </a:r>
            <a:r>
              <a:rPr lang="en-US" sz="4000" dirty="0"/>
              <a:t>Q</a:t>
            </a:r>
            <a:r>
              <a:rPr lang="ro-RO" sz="4000" dirty="0" smtClean="0"/>
              <a:t>( </a:t>
            </a:r>
            <a:r>
              <a:rPr lang="ro-RO" sz="4000" dirty="0"/>
              <a:t>y,z)) )</a:t>
            </a:r>
            <a:endParaRPr lang="en-US" sz="4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011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232012"/>
            <a:ext cx="11094493" cy="859809"/>
          </a:xfrm>
        </p:spPr>
        <p:txBody>
          <a:bodyPr>
            <a:normAutofit fontScale="90000"/>
          </a:bodyPr>
          <a:lstStyle/>
          <a:p>
            <a:pPr marL="914400" lvl="2" indent="0"/>
            <a:r>
              <a:rPr lang="en-US" sz="3600" dirty="0" smtClean="0"/>
              <a:t>U ≡</a:t>
            </a:r>
            <a:r>
              <a:rPr lang="ro-RO" sz="3600" dirty="0" smtClean="0"/>
              <a:t>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x)(</a:t>
            </a:r>
            <a:r>
              <a:rPr lang="ro-RO" sz="3600" dirty="0" smtClean="0">
                <a:sym typeface="Symbol" panose="05050102010706020507" pitchFamily="18" charset="2"/>
              </a:rPr>
              <a:t></a:t>
            </a:r>
            <a:r>
              <a:rPr lang="ro-RO" sz="3600" dirty="0" smtClean="0"/>
              <a:t>y)  </a:t>
            </a:r>
            <a:r>
              <a:rPr lang="ro-RO" sz="3600" dirty="0" smtClean="0">
                <a:solidFill>
                  <a:srgbClr val="FF0000"/>
                </a:solidFill>
              </a:rPr>
              <a:t>(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 </a:t>
            </a:r>
            <a:r>
              <a:rPr lang="en-US" sz="3600" dirty="0" smtClean="0"/>
              <a:t>P</a:t>
            </a:r>
            <a:r>
              <a:rPr lang="ro-RO" sz="3600" dirty="0" smtClean="0"/>
              <a:t>(z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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u) </a:t>
            </a:r>
            <a:r>
              <a:rPr lang="ro-RO" sz="3600" dirty="0" smtClean="0">
                <a:solidFill>
                  <a:srgbClr val="00B050"/>
                </a:solidFill>
              </a:rPr>
              <a:t>(</a:t>
            </a:r>
            <a:r>
              <a:rPr lang="en-US" sz="3600" dirty="0"/>
              <a:t>Q</a:t>
            </a:r>
            <a:r>
              <a:rPr lang="ro-RO" sz="3600" dirty="0" smtClean="0"/>
              <a:t>(x,u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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</a:t>
            </a:r>
            <a:r>
              <a:rPr lang="en-US" sz="3600" dirty="0"/>
              <a:t>Q</a:t>
            </a:r>
            <a:r>
              <a:rPr lang="ro-RO" sz="3600" dirty="0" smtClean="0"/>
              <a:t>( </a:t>
            </a:r>
            <a:r>
              <a:rPr lang="ro-RO" sz="3600" dirty="0" smtClean="0"/>
              <a:t>y,z)</a:t>
            </a:r>
            <a:r>
              <a:rPr lang="ro-RO" sz="3600" dirty="0" smtClean="0">
                <a:solidFill>
                  <a:srgbClr val="00B050"/>
                </a:solidFill>
              </a:rPr>
              <a:t>)</a:t>
            </a:r>
            <a:r>
              <a:rPr lang="ro-RO" sz="3600" dirty="0" smtClean="0"/>
              <a:t> </a:t>
            </a:r>
            <a:r>
              <a:rPr lang="ro-RO" sz="3600" dirty="0" smtClean="0">
                <a:solidFill>
                  <a:srgbClr val="FF0000"/>
                </a:solidFill>
              </a:rPr>
              <a:t>)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1821"/>
            <a:ext cx="11353800" cy="5085142"/>
          </a:xfrm>
        </p:spPr>
        <p:txBody>
          <a:bodyPr/>
          <a:lstStyle/>
          <a:p>
            <a:pPr marL="914400" lvl="2" indent="0">
              <a:buNone/>
            </a:pPr>
            <a:r>
              <a:rPr lang="en-US" sz="3600" dirty="0" err="1" smtClean="0"/>
              <a:t>Algoritmul</a:t>
            </a:r>
            <a:r>
              <a:rPr lang="en-US" sz="3600" dirty="0" smtClean="0"/>
              <a:t> </a:t>
            </a:r>
            <a:r>
              <a:rPr lang="en-US" sz="3600" dirty="0" err="1" smtClean="0"/>
              <a:t>pentru</a:t>
            </a:r>
            <a:r>
              <a:rPr lang="en-US" sz="3600" dirty="0" smtClean="0"/>
              <a:t> formula normal</a:t>
            </a:r>
            <a:r>
              <a:rPr lang="ro-RO" sz="3600" dirty="0" smtClean="0"/>
              <a:t>a prenexa</a:t>
            </a:r>
            <a:r>
              <a:rPr lang="en-US" sz="3600" dirty="0" smtClean="0"/>
              <a:t> :</a:t>
            </a:r>
            <a:endParaRPr lang="en-US" sz="3600" dirty="0"/>
          </a:p>
          <a:p>
            <a:pPr marL="914400" lvl="2" indent="0">
              <a:buNone/>
            </a:pPr>
            <a:r>
              <a:rPr lang="en-US" sz="3600" dirty="0" smtClean="0"/>
              <a:t>Pas 1. </a:t>
            </a:r>
          </a:p>
          <a:p>
            <a:pPr marL="914400" lvl="2" indent="0">
              <a:buNone/>
            </a:pPr>
            <a:r>
              <a:rPr lang="en-US" sz="3600" dirty="0" err="1" smtClean="0"/>
              <a:t>Inlocuirea</a:t>
            </a:r>
            <a:r>
              <a:rPr lang="en-US" sz="3600" dirty="0" smtClean="0"/>
              <a:t> </a:t>
            </a:r>
            <a:r>
              <a:rPr lang="en-US" sz="3600" dirty="0" err="1" smtClean="0"/>
              <a:t>conectivelor</a:t>
            </a:r>
            <a:r>
              <a:rPr lang="en-US" sz="3600" dirty="0" smtClean="0"/>
              <a:t> </a:t>
            </a:r>
            <a:r>
              <a:rPr lang="ro-RO" sz="3600" dirty="0" smtClean="0">
                <a:sym typeface="Symbol" panose="05050102010706020507" pitchFamily="18" charset="2"/>
              </a:rPr>
              <a:t></a:t>
            </a:r>
            <a:r>
              <a:rPr lang="en-US" sz="3600" dirty="0" smtClean="0">
                <a:sym typeface="Symbol" panose="05050102010706020507" pitchFamily="18" charset="2"/>
              </a:rPr>
              <a:t> </a:t>
            </a:r>
            <a:r>
              <a:rPr lang="en-US" sz="3600" dirty="0" err="1" smtClean="0">
                <a:sym typeface="Symbol" panose="05050102010706020507" pitchFamily="18" charset="2"/>
              </a:rPr>
              <a:t>si</a:t>
            </a:r>
            <a:r>
              <a:rPr lang="en-US" sz="3600" dirty="0" smtClean="0">
                <a:sym typeface="Symbol" panose="05050102010706020507" pitchFamily="18" charset="2"/>
              </a:rPr>
              <a:t> </a:t>
            </a:r>
            <a:r>
              <a:rPr lang="en-US" sz="3600" dirty="0" smtClean="0"/>
              <a:t>↔</a:t>
            </a:r>
          </a:p>
          <a:p>
            <a:pPr marL="914400" lvl="2" indent="0">
              <a:buNone/>
            </a:pPr>
            <a:r>
              <a:rPr lang="en-US" sz="3600" dirty="0" smtClean="0"/>
              <a:t>Q</a:t>
            </a:r>
            <a:r>
              <a:rPr lang="ro-RO" sz="3600" dirty="0" smtClean="0"/>
              <a:t>(x,u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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</a:t>
            </a:r>
            <a:r>
              <a:rPr lang="en-US" sz="3600" dirty="0"/>
              <a:t>Q</a:t>
            </a:r>
            <a:r>
              <a:rPr lang="ro-RO" sz="3600" dirty="0" smtClean="0"/>
              <a:t>( </a:t>
            </a:r>
            <a:r>
              <a:rPr lang="ro-RO" sz="3600" dirty="0" smtClean="0"/>
              <a:t>y,z)</a:t>
            </a:r>
            <a:endParaRPr lang="en-US" sz="3600" dirty="0" smtClean="0"/>
          </a:p>
          <a:p>
            <a:pPr marL="914400" lvl="2" indent="0">
              <a:buNone/>
            </a:pPr>
            <a:r>
              <a:rPr lang="en-US" sz="3600" dirty="0" smtClean="0"/>
              <a:t>Q</a:t>
            </a:r>
            <a:r>
              <a:rPr lang="ro-RO" sz="3600" dirty="0" smtClean="0"/>
              <a:t>(x,u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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</a:t>
            </a:r>
            <a:r>
              <a:rPr lang="en-US" sz="3600" dirty="0" smtClean="0"/>
              <a:t>Q</a:t>
            </a:r>
            <a:r>
              <a:rPr lang="ro-RO" sz="3600" dirty="0" smtClean="0"/>
              <a:t>( </a:t>
            </a:r>
            <a:r>
              <a:rPr lang="ro-RO" sz="3600" dirty="0" smtClean="0"/>
              <a:t>y,z)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4000" dirty="0" smtClean="0"/>
              <a:t>≡</a:t>
            </a:r>
            <a:r>
              <a:rPr lang="ro-RO" sz="4000" dirty="0"/>
              <a:t> </a:t>
            </a:r>
            <a:r>
              <a:rPr lang="ro-RO" sz="4000" dirty="0" smtClean="0">
                <a:sym typeface="Symbol" panose="05050102010706020507" pitchFamily="18" charset="2"/>
              </a:rPr>
              <a:t></a:t>
            </a:r>
            <a:r>
              <a:rPr lang="ro-RO" sz="4000" dirty="0" smtClean="0"/>
              <a:t> </a:t>
            </a:r>
            <a:r>
              <a:rPr lang="en-US" sz="4000" dirty="0" smtClean="0"/>
              <a:t>Q</a:t>
            </a:r>
            <a:r>
              <a:rPr lang="ro-RO" sz="4000" dirty="0" smtClean="0"/>
              <a:t>(x,u</a:t>
            </a:r>
            <a:r>
              <a:rPr lang="ro-RO" sz="4000" dirty="0"/>
              <a:t>) </a:t>
            </a:r>
            <a:r>
              <a:rPr lang="ro-RO" sz="4000" dirty="0">
                <a:sym typeface="Symbol" panose="05050102010706020507" pitchFamily="18" charset="2"/>
              </a:rPr>
              <a:t></a:t>
            </a:r>
            <a:r>
              <a:rPr lang="ro-RO" sz="4000" dirty="0"/>
              <a:t>(</a:t>
            </a:r>
            <a:r>
              <a:rPr lang="ro-RO" sz="4000" dirty="0">
                <a:sym typeface="Symbol" panose="05050102010706020507" pitchFamily="18" charset="2"/>
              </a:rPr>
              <a:t></a:t>
            </a:r>
            <a:r>
              <a:rPr lang="ro-RO" sz="4000" dirty="0" smtClean="0"/>
              <a:t>z)</a:t>
            </a:r>
            <a:r>
              <a:rPr lang="en-US" sz="4000" dirty="0" smtClean="0"/>
              <a:t>Q</a:t>
            </a:r>
            <a:r>
              <a:rPr lang="ro-RO" sz="4000" dirty="0" smtClean="0"/>
              <a:t>( </a:t>
            </a:r>
            <a:r>
              <a:rPr lang="ro-RO" sz="4000" dirty="0"/>
              <a:t>y,z) </a:t>
            </a:r>
            <a:endParaRPr lang="en-US" sz="4000" dirty="0" smtClean="0"/>
          </a:p>
          <a:p>
            <a:pPr marL="914400" lvl="2" indent="0">
              <a:buNone/>
            </a:pPr>
            <a:endParaRPr lang="en-US" sz="4000" dirty="0" smtClean="0"/>
          </a:p>
          <a:p>
            <a:pPr marL="914400" lvl="2" indent="0">
              <a:buNone/>
            </a:pPr>
            <a:r>
              <a:rPr lang="en-US" sz="3600" dirty="0" smtClean="0"/>
              <a:t>U ≡</a:t>
            </a:r>
            <a:r>
              <a:rPr lang="ro-RO" sz="3600" dirty="0" smtClean="0"/>
              <a:t>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x)(</a:t>
            </a:r>
            <a:r>
              <a:rPr lang="ro-RO" sz="3600" dirty="0" smtClean="0">
                <a:sym typeface="Symbol" panose="05050102010706020507" pitchFamily="18" charset="2"/>
              </a:rPr>
              <a:t></a:t>
            </a:r>
            <a:r>
              <a:rPr lang="ro-RO" sz="3600" dirty="0" smtClean="0"/>
              <a:t>y)  </a:t>
            </a:r>
            <a:r>
              <a:rPr lang="ro-RO" sz="3600" dirty="0" smtClean="0">
                <a:solidFill>
                  <a:srgbClr val="FF0000"/>
                </a:solidFill>
              </a:rPr>
              <a:t>(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 </a:t>
            </a:r>
            <a:r>
              <a:rPr lang="en-US" sz="3600" dirty="0" smtClean="0"/>
              <a:t>P</a:t>
            </a:r>
            <a:r>
              <a:rPr lang="ro-RO" sz="3600" dirty="0" smtClean="0"/>
              <a:t>(z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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u) </a:t>
            </a:r>
            <a:r>
              <a:rPr lang="ro-RO" sz="3600" dirty="0" smtClean="0">
                <a:solidFill>
                  <a:srgbClr val="00B050"/>
                </a:solidFill>
              </a:rPr>
              <a:t>(</a:t>
            </a:r>
            <a:r>
              <a:rPr lang="ro-RO" sz="3600" dirty="0" smtClean="0">
                <a:sym typeface="Symbol" panose="05050102010706020507" pitchFamily="18" charset="2"/>
              </a:rPr>
              <a:t></a:t>
            </a:r>
            <a:r>
              <a:rPr lang="ro-RO" sz="3600" dirty="0" smtClean="0"/>
              <a:t> </a:t>
            </a:r>
            <a:r>
              <a:rPr lang="en-US" sz="3600" dirty="0" smtClean="0"/>
              <a:t>Q</a:t>
            </a:r>
            <a:r>
              <a:rPr lang="ro-RO" sz="3600" dirty="0" smtClean="0"/>
              <a:t>(x,u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</a:t>
            </a:r>
            <a:r>
              <a:rPr lang="ro-RO" sz="3600" dirty="0" smtClean="0"/>
              <a:t>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</a:t>
            </a:r>
            <a:r>
              <a:rPr lang="en-US" sz="3600" dirty="0" smtClean="0"/>
              <a:t>Q</a:t>
            </a:r>
            <a:r>
              <a:rPr lang="ro-RO" sz="3600" dirty="0" smtClean="0"/>
              <a:t>( </a:t>
            </a:r>
            <a:r>
              <a:rPr lang="ro-RO" sz="3600" dirty="0" smtClean="0"/>
              <a:t>y,z) </a:t>
            </a:r>
            <a:r>
              <a:rPr lang="ro-RO" sz="3600" dirty="0" smtClean="0">
                <a:solidFill>
                  <a:srgbClr val="00B050"/>
                </a:solidFill>
              </a:rPr>
              <a:t>)</a:t>
            </a:r>
            <a:r>
              <a:rPr lang="ro-RO" sz="3600" dirty="0" smtClean="0"/>
              <a:t> </a:t>
            </a:r>
            <a:r>
              <a:rPr lang="ro-RO" sz="3600" dirty="0" smtClean="0">
                <a:solidFill>
                  <a:srgbClr val="FF0000"/>
                </a:solidFill>
              </a:rPr>
              <a:t>)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0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206"/>
          </a:xfrm>
        </p:spPr>
        <p:txBody>
          <a:bodyPr>
            <a:normAutofit fontScale="90000"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U ≡</a:t>
            </a:r>
            <a:r>
              <a:rPr lang="ro-RO" sz="3600" dirty="0" smtClean="0"/>
              <a:t>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x)(</a:t>
            </a:r>
            <a:r>
              <a:rPr lang="ro-RO" sz="3600" dirty="0" smtClean="0">
                <a:sym typeface="Symbol" panose="05050102010706020507" pitchFamily="18" charset="2"/>
              </a:rPr>
              <a:t></a:t>
            </a:r>
            <a:r>
              <a:rPr lang="ro-RO" sz="3600" dirty="0" smtClean="0"/>
              <a:t>y)  </a:t>
            </a:r>
            <a:r>
              <a:rPr lang="ro-RO" sz="3600" dirty="0" smtClean="0">
                <a:solidFill>
                  <a:srgbClr val="FF0000"/>
                </a:solidFill>
              </a:rPr>
              <a:t>(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 </a:t>
            </a:r>
            <a:r>
              <a:rPr lang="en-US" sz="3600" dirty="0" smtClean="0"/>
              <a:t>P</a:t>
            </a:r>
            <a:r>
              <a:rPr lang="ro-RO" sz="3600" dirty="0" smtClean="0"/>
              <a:t>(z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</a:t>
            </a:r>
            <a:r>
              <a:rPr lang="ro-RO" sz="3600" dirty="0" smtClean="0"/>
              <a:t> 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u) </a:t>
            </a:r>
            <a:r>
              <a:rPr lang="ro-RO" sz="3600" dirty="0" smtClean="0">
                <a:solidFill>
                  <a:srgbClr val="00B050"/>
                </a:solidFill>
              </a:rPr>
              <a:t>(</a:t>
            </a:r>
            <a:r>
              <a:rPr lang="ro-RO" sz="3600" dirty="0" smtClean="0">
                <a:sym typeface="Symbol" panose="05050102010706020507" pitchFamily="18" charset="2"/>
              </a:rPr>
              <a:t></a:t>
            </a:r>
            <a:r>
              <a:rPr lang="ro-RO" sz="3600" dirty="0" smtClean="0"/>
              <a:t> </a:t>
            </a:r>
            <a:r>
              <a:rPr lang="en-US" sz="3600" dirty="0" smtClean="0"/>
              <a:t>Q</a:t>
            </a:r>
            <a:r>
              <a:rPr lang="ro-RO" sz="3600" dirty="0" smtClean="0"/>
              <a:t>(x,u</a:t>
            </a:r>
            <a:r>
              <a:rPr lang="ro-RO" sz="3600" dirty="0" smtClean="0"/>
              <a:t>) </a:t>
            </a:r>
            <a:r>
              <a:rPr lang="ro-RO" sz="3600" dirty="0" smtClean="0">
                <a:sym typeface="Symbol" panose="05050102010706020507" pitchFamily="18" charset="2"/>
              </a:rPr>
              <a:t></a:t>
            </a:r>
            <a:r>
              <a:rPr lang="ro-RO" sz="3600" dirty="0" smtClean="0"/>
              <a:t>(</a:t>
            </a:r>
            <a:r>
              <a:rPr lang="ro-RO" sz="3600" dirty="0" smtClean="0">
                <a:sym typeface="Symbol" panose="05050102010706020507" pitchFamily="18" charset="2"/>
              </a:rPr>
              <a:t></a:t>
            </a:r>
            <a:r>
              <a:rPr lang="ro-RO" sz="3600" dirty="0" smtClean="0"/>
              <a:t>z)</a:t>
            </a:r>
            <a:r>
              <a:rPr lang="en-US" sz="3600" dirty="0" smtClean="0"/>
              <a:t>Q</a:t>
            </a:r>
            <a:r>
              <a:rPr lang="ro-RO" sz="3600" dirty="0" smtClean="0"/>
              <a:t>( </a:t>
            </a:r>
            <a:r>
              <a:rPr lang="ro-RO" sz="3600" dirty="0" smtClean="0"/>
              <a:t>y,z) </a:t>
            </a:r>
            <a:r>
              <a:rPr lang="ro-RO" sz="3600" dirty="0" smtClean="0">
                <a:solidFill>
                  <a:srgbClr val="00B050"/>
                </a:solidFill>
              </a:rPr>
              <a:t>)</a:t>
            </a:r>
            <a:r>
              <a:rPr lang="ro-RO" sz="3600" dirty="0" smtClean="0"/>
              <a:t> </a:t>
            </a:r>
            <a:r>
              <a:rPr lang="ro-RO" sz="3600" dirty="0" smtClean="0">
                <a:solidFill>
                  <a:srgbClr val="FF0000"/>
                </a:solidFill>
              </a:rPr>
              <a:t>)</a:t>
            </a:r>
            <a:r>
              <a:rPr lang="en-US" sz="3600" dirty="0" smtClean="0">
                <a:solidFill>
                  <a:srgbClr val="FF0000"/>
                </a:solidFill>
              </a:rPr>
              <a:t/>
            </a:r>
            <a:br>
              <a:rPr lang="en-US" sz="3600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2986"/>
            <a:ext cx="10515600" cy="56806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Pas 2.</a:t>
            </a:r>
          </a:p>
          <a:p>
            <a:pPr marL="457200" lvl="1" indent="0">
              <a:buNone/>
            </a:pPr>
            <a:r>
              <a:rPr lang="en-US" sz="3200" dirty="0" smtClean="0"/>
              <a:t>Se </a:t>
            </a:r>
            <a:r>
              <a:rPr lang="en-US" sz="3200" dirty="0" err="1" smtClean="0"/>
              <a:t>aplic</a:t>
            </a:r>
            <a:r>
              <a:rPr lang="ro-RO" sz="3200" dirty="0" smtClean="0"/>
              <a:t>ă</a:t>
            </a:r>
            <a:r>
              <a:rPr lang="en-US" sz="3200" dirty="0" smtClean="0"/>
              <a:t> </a:t>
            </a:r>
            <a:r>
              <a:rPr lang="en-US" sz="3200" dirty="0" err="1" smtClean="0"/>
              <a:t>legile</a:t>
            </a:r>
            <a:r>
              <a:rPr lang="en-US" sz="3200" dirty="0" smtClean="0"/>
              <a:t> finite </a:t>
            </a:r>
            <a:r>
              <a:rPr lang="ro-RO" sz="3200" dirty="0" err="1"/>
              <a:t>ș</a:t>
            </a:r>
            <a:r>
              <a:rPr lang="en-US" sz="3200" dirty="0" err="1" smtClean="0"/>
              <a:t>i</a:t>
            </a:r>
            <a:r>
              <a:rPr lang="en-US" sz="3200" dirty="0" smtClean="0"/>
              <a:t> infinite ale </a:t>
            </a:r>
            <a:r>
              <a:rPr lang="en-US" sz="3200" dirty="0" err="1" smtClean="0"/>
              <a:t>lui</a:t>
            </a:r>
            <a:r>
              <a:rPr lang="en-US" sz="3200" dirty="0" smtClean="0"/>
              <a:t> </a:t>
            </a:r>
            <a:r>
              <a:rPr lang="en-US" sz="3200" dirty="0" err="1" smtClean="0"/>
              <a:t>DeMorgan</a:t>
            </a:r>
            <a:r>
              <a:rPr lang="en-US" sz="3200" dirty="0" smtClean="0"/>
              <a:t> </a:t>
            </a:r>
            <a:r>
              <a:rPr lang="en-US" sz="3200" dirty="0" err="1" smtClean="0"/>
              <a:t>astfel</a:t>
            </a:r>
            <a:r>
              <a:rPr lang="en-US" sz="3200" dirty="0" smtClean="0"/>
              <a:t> </a:t>
            </a:r>
            <a:r>
              <a:rPr lang="ro-RO" sz="3200" dirty="0"/>
              <a:t>î</a:t>
            </a:r>
            <a:r>
              <a:rPr lang="en-US" sz="3200" dirty="0" err="1" smtClean="0"/>
              <a:t>nc</a:t>
            </a:r>
            <a:r>
              <a:rPr lang="ro-RO" sz="3200" dirty="0" smtClean="0"/>
              <a:t>â</a:t>
            </a:r>
            <a:r>
              <a:rPr lang="en-US" sz="3200" dirty="0" smtClean="0"/>
              <a:t>t </a:t>
            </a:r>
            <a:r>
              <a:rPr lang="en-US" sz="3200" dirty="0" err="1" smtClean="0"/>
              <a:t>cuantificatorii</a:t>
            </a:r>
            <a:r>
              <a:rPr lang="en-US" sz="3200" dirty="0" smtClean="0"/>
              <a:t> s</a:t>
            </a:r>
            <a:r>
              <a:rPr lang="ro-RO" sz="3200" dirty="0" smtClean="0"/>
              <a:t>ă</a:t>
            </a:r>
            <a:r>
              <a:rPr lang="en-US" sz="3200" dirty="0" smtClean="0"/>
              <a:t> nu fie </a:t>
            </a:r>
            <a:r>
              <a:rPr lang="en-US" sz="3200" dirty="0" err="1" smtClean="0"/>
              <a:t>preceda</a:t>
            </a:r>
            <a:r>
              <a:rPr lang="ro-RO" sz="3200" dirty="0" smtClean="0"/>
              <a:t>ț</a:t>
            </a:r>
            <a:r>
              <a:rPr lang="en-US" sz="3200" dirty="0" err="1" smtClean="0"/>
              <a:t>i</a:t>
            </a:r>
            <a:r>
              <a:rPr lang="en-US" sz="3200" dirty="0" smtClean="0"/>
              <a:t> de </a:t>
            </a:r>
            <a:r>
              <a:rPr lang="en-US" sz="3200" dirty="0" err="1" smtClean="0"/>
              <a:t>nega</a:t>
            </a:r>
            <a:r>
              <a:rPr lang="ro-RO" sz="3200" dirty="0" smtClean="0"/>
              <a:t>ț</a:t>
            </a:r>
            <a:r>
              <a:rPr lang="en-US" sz="3200" dirty="0" err="1" smtClean="0"/>
              <a:t>ie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Pas 3.</a:t>
            </a:r>
          </a:p>
          <a:p>
            <a:pPr marL="457200" lvl="1" indent="0">
              <a:buNone/>
            </a:pPr>
            <a:r>
              <a:rPr lang="en-US" sz="3200" dirty="0" smtClean="0"/>
              <a:t>Se </a:t>
            </a:r>
            <a:r>
              <a:rPr lang="en-US" sz="3200" dirty="0" err="1" smtClean="0"/>
              <a:t>redenumesc</a:t>
            </a:r>
            <a:r>
              <a:rPr lang="en-US" sz="3200" dirty="0" smtClean="0"/>
              <a:t> </a:t>
            </a:r>
            <a:r>
              <a:rPr lang="en-US" sz="3200" dirty="0" err="1" smtClean="0"/>
              <a:t>variabilele</a:t>
            </a:r>
            <a:r>
              <a:rPr lang="en-US" sz="3200" dirty="0" smtClean="0"/>
              <a:t> legate </a:t>
            </a:r>
            <a:r>
              <a:rPr lang="en-US" sz="3200" dirty="0" err="1" smtClean="0"/>
              <a:t>astfel</a:t>
            </a:r>
            <a:r>
              <a:rPr lang="en-US" sz="3200" dirty="0" smtClean="0"/>
              <a:t> </a:t>
            </a:r>
            <a:r>
              <a:rPr lang="ro-RO" sz="3200" dirty="0" smtClean="0"/>
              <a:t>î</a:t>
            </a:r>
            <a:r>
              <a:rPr lang="en-US" sz="3200" dirty="0" err="1" smtClean="0"/>
              <a:t>nc</a:t>
            </a:r>
            <a:r>
              <a:rPr lang="ro-RO" sz="3200" dirty="0" smtClean="0"/>
              <a:t>â</a:t>
            </a:r>
            <a:r>
              <a:rPr lang="en-US" sz="3200" dirty="0" smtClean="0"/>
              <a:t>t </a:t>
            </a:r>
            <a:r>
              <a:rPr lang="en-US" sz="3200" dirty="0" err="1" smtClean="0"/>
              <a:t>ele</a:t>
            </a:r>
            <a:r>
              <a:rPr lang="en-US" sz="3200" dirty="0" smtClean="0"/>
              <a:t> </a:t>
            </a:r>
            <a:r>
              <a:rPr lang="en-US" sz="3200" dirty="0" err="1" smtClean="0"/>
              <a:t>sa</a:t>
            </a:r>
            <a:r>
              <a:rPr lang="en-US" sz="3200" dirty="0" smtClean="0"/>
              <a:t> fie </a:t>
            </a:r>
            <a:r>
              <a:rPr lang="en-US" sz="3200" dirty="0" err="1" smtClean="0"/>
              <a:t>distincte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r>
              <a:rPr lang="en-US" sz="3200" dirty="0" smtClean="0"/>
              <a:t>U ≡</a:t>
            </a:r>
            <a:r>
              <a:rPr lang="ro-RO" sz="3200" dirty="0" smtClean="0"/>
              <a:t>(</a:t>
            </a:r>
            <a:r>
              <a:rPr lang="ro-RO" sz="3200" dirty="0" smtClean="0">
                <a:sym typeface="Symbol" panose="05050102010706020507" pitchFamily="18" charset="2"/>
              </a:rPr>
              <a:t></a:t>
            </a:r>
            <a:r>
              <a:rPr lang="ro-RO" sz="3200" dirty="0" smtClean="0"/>
              <a:t>x)(</a:t>
            </a:r>
            <a:r>
              <a:rPr lang="ro-RO" sz="3200" dirty="0" smtClean="0">
                <a:sym typeface="Symbol" panose="05050102010706020507" pitchFamily="18" charset="2"/>
              </a:rPr>
              <a:t></a:t>
            </a:r>
            <a:r>
              <a:rPr lang="ro-RO" sz="3200" dirty="0" smtClean="0"/>
              <a:t>y)  ( </a:t>
            </a:r>
            <a:r>
              <a:rPr lang="ro-RO" sz="3200" dirty="0" smtClean="0">
                <a:solidFill>
                  <a:srgbClr val="FF0000"/>
                </a:solidFill>
              </a:rPr>
              <a:t>(</a:t>
            </a:r>
            <a:r>
              <a:rPr lang="ro-RO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ro-RO" sz="3200" dirty="0" smtClean="0">
                <a:solidFill>
                  <a:srgbClr val="FF0000"/>
                </a:solidFill>
              </a:rPr>
              <a:t>z)</a:t>
            </a:r>
            <a:r>
              <a:rPr lang="ro-RO" sz="3200" dirty="0" smtClean="0"/>
              <a:t> </a:t>
            </a:r>
            <a:r>
              <a:rPr lang="en-US" sz="3200" dirty="0" smtClean="0"/>
              <a:t>P</a:t>
            </a:r>
            <a:r>
              <a:rPr lang="ro-RO" sz="3200" dirty="0" smtClean="0"/>
              <a:t>(z</a:t>
            </a:r>
            <a:r>
              <a:rPr lang="ro-RO" sz="3200" dirty="0" smtClean="0"/>
              <a:t>) </a:t>
            </a:r>
            <a:r>
              <a:rPr lang="ro-RO" sz="3200" dirty="0" smtClean="0">
                <a:sym typeface="Symbol" panose="05050102010706020507" pitchFamily="18" charset="2"/>
              </a:rPr>
              <a:t></a:t>
            </a:r>
            <a:r>
              <a:rPr lang="ro-RO" sz="3200" dirty="0" smtClean="0"/>
              <a:t> (</a:t>
            </a:r>
            <a:r>
              <a:rPr lang="ro-RO" sz="3200" dirty="0" smtClean="0">
                <a:sym typeface="Symbol" panose="05050102010706020507" pitchFamily="18" charset="2"/>
              </a:rPr>
              <a:t></a:t>
            </a:r>
            <a:r>
              <a:rPr lang="ro-RO" sz="3200" dirty="0" smtClean="0"/>
              <a:t>u) (</a:t>
            </a:r>
            <a:r>
              <a:rPr lang="ro-RO" sz="3200" dirty="0" smtClean="0">
                <a:sym typeface="Symbol" panose="05050102010706020507" pitchFamily="18" charset="2"/>
              </a:rPr>
              <a:t></a:t>
            </a:r>
            <a:r>
              <a:rPr lang="ro-RO" sz="3200" dirty="0" smtClean="0"/>
              <a:t> </a:t>
            </a:r>
            <a:r>
              <a:rPr lang="en-US" sz="3200" dirty="0" smtClean="0"/>
              <a:t>Q</a:t>
            </a:r>
            <a:r>
              <a:rPr lang="ro-RO" sz="3200" dirty="0" smtClean="0"/>
              <a:t>(x,u</a:t>
            </a:r>
            <a:r>
              <a:rPr lang="ro-RO" sz="3200" dirty="0" smtClean="0"/>
              <a:t>) </a:t>
            </a:r>
            <a:r>
              <a:rPr lang="ro-RO" sz="3200" dirty="0" smtClean="0">
                <a:sym typeface="Symbol" panose="05050102010706020507" pitchFamily="18" charset="2"/>
              </a:rPr>
              <a:t></a:t>
            </a:r>
            <a:r>
              <a:rPr lang="ro-RO" sz="3200" dirty="0" smtClean="0">
                <a:solidFill>
                  <a:srgbClr val="FF0000"/>
                </a:solidFill>
              </a:rPr>
              <a:t>(</a:t>
            </a:r>
            <a:r>
              <a:rPr lang="ro-RO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ro-RO" sz="3200" dirty="0" smtClean="0">
                <a:solidFill>
                  <a:srgbClr val="FF0000"/>
                </a:solidFill>
              </a:rPr>
              <a:t>z)</a:t>
            </a:r>
            <a:r>
              <a:rPr lang="en-US" sz="3200" dirty="0"/>
              <a:t>Q</a:t>
            </a:r>
            <a:r>
              <a:rPr lang="ro-RO" sz="3200" dirty="0" smtClean="0"/>
              <a:t>( </a:t>
            </a:r>
            <a:r>
              <a:rPr lang="ro-RO" sz="3200" dirty="0" smtClean="0"/>
              <a:t>y,z) ) )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ro-RO" sz="3200" dirty="0" smtClean="0"/>
          </a:p>
          <a:p>
            <a:pPr marL="457200" lvl="1" indent="0">
              <a:buNone/>
            </a:pPr>
            <a:r>
              <a:rPr lang="en-US" sz="3200" dirty="0" smtClean="0"/>
              <a:t>U ≡</a:t>
            </a:r>
            <a:r>
              <a:rPr lang="ro-RO" sz="3200" dirty="0" smtClean="0">
                <a:solidFill>
                  <a:srgbClr val="C00000"/>
                </a:solidFill>
              </a:rPr>
              <a:t>(</a:t>
            </a:r>
            <a:r>
              <a:rPr lang="ro-RO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</a:t>
            </a:r>
            <a:r>
              <a:rPr lang="ro-RO" sz="3200" dirty="0" smtClean="0">
                <a:solidFill>
                  <a:srgbClr val="C00000"/>
                </a:solidFill>
              </a:rPr>
              <a:t>x)</a:t>
            </a:r>
            <a:r>
              <a:rPr lang="ro-RO" sz="3200" dirty="0" smtClean="0">
                <a:solidFill>
                  <a:srgbClr val="FFC000"/>
                </a:solidFill>
              </a:rPr>
              <a:t>(</a:t>
            </a:r>
            <a:r>
              <a:rPr lang="ro-RO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</a:t>
            </a:r>
            <a:r>
              <a:rPr lang="ro-RO" sz="3200" dirty="0" smtClean="0">
                <a:solidFill>
                  <a:srgbClr val="FFC000"/>
                </a:solidFill>
              </a:rPr>
              <a:t>y)</a:t>
            </a:r>
            <a:r>
              <a:rPr lang="ro-RO" sz="3200" dirty="0" smtClean="0"/>
              <a:t>  ( </a:t>
            </a:r>
            <a:r>
              <a:rPr lang="ro-RO" sz="3200" dirty="0" smtClean="0">
                <a:solidFill>
                  <a:srgbClr val="00B050"/>
                </a:solidFill>
              </a:rPr>
              <a:t>(</a:t>
            </a:r>
            <a:r>
              <a:rPr lang="ro-RO" sz="3200" dirty="0" smtClean="0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ro-RO" sz="3200" dirty="0" smtClean="0">
                <a:solidFill>
                  <a:srgbClr val="00B050"/>
                </a:solidFill>
              </a:rPr>
              <a:t>z)</a:t>
            </a:r>
            <a:r>
              <a:rPr lang="ro-RO" sz="3200" dirty="0" smtClean="0"/>
              <a:t> </a:t>
            </a:r>
            <a:r>
              <a:rPr lang="en-US" sz="3200" dirty="0" smtClean="0"/>
              <a:t>P</a:t>
            </a:r>
            <a:r>
              <a:rPr lang="ro-RO" sz="3200" dirty="0" smtClean="0"/>
              <a:t>(z</a:t>
            </a:r>
            <a:r>
              <a:rPr lang="ro-RO" sz="3200" dirty="0" smtClean="0"/>
              <a:t>) </a:t>
            </a:r>
            <a:r>
              <a:rPr lang="ro-RO" sz="3200" dirty="0" smtClean="0">
                <a:sym typeface="Symbol" panose="05050102010706020507" pitchFamily="18" charset="2"/>
              </a:rPr>
              <a:t></a:t>
            </a:r>
            <a:r>
              <a:rPr lang="ro-RO" sz="3200" dirty="0" smtClean="0"/>
              <a:t> </a:t>
            </a:r>
            <a:r>
              <a:rPr lang="ro-RO" sz="3200" dirty="0" smtClean="0">
                <a:solidFill>
                  <a:srgbClr val="7030A0"/>
                </a:solidFill>
              </a:rPr>
              <a:t>(</a:t>
            </a:r>
            <a:r>
              <a:rPr lang="ro-RO" sz="3200" dirty="0" smtClean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ro-RO" sz="3200" dirty="0" smtClean="0">
                <a:solidFill>
                  <a:srgbClr val="7030A0"/>
                </a:solidFill>
              </a:rPr>
              <a:t>u)</a:t>
            </a:r>
            <a:r>
              <a:rPr lang="ro-RO" sz="3200" dirty="0" smtClean="0"/>
              <a:t> (</a:t>
            </a:r>
            <a:r>
              <a:rPr lang="ro-RO" sz="3200" dirty="0" smtClean="0">
                <a:sym typeface="Symbol" panose="05050102010706020507" pitchFamily="18" charset="2"/>
              </a:rPr>
              <a:t></a:t>
            </a:r>
            <a:r>
              <a:rPr lang="ro-RO" sz="3200" dirty="0" smtClean="0"/>
              <a:t> </a:t>
            </a:r>
            <a:r>
              <a:rPr lang="en-US" sz="3200" dirty="0" smtClean="0"/>
              <a:t>Q</a:t>
            </a:r>
            <a:r>
              <a:rPr lang="ro-RO" sz="3200" dirty="0" smtClean="0"/>
              <a:t>(x,u</a:t>
            </a:r>
            <a:r>
              <a:rPr lang="ro-RO" sz="3200" dirty="0" smtClean="0"/>
              <a:t>) </a:t>
            </a:r>
            <a:r>
              <a:rPr lang="ro-RO" sz="3200" dirty="0" smtClean="0">
                <a:sym typeface="Symbol" panose="05050102010706020507" pitchFamily="18" charset="2"/>
              </a:rPr>
              <a:t></a:t>
            </a:r>
            <a:r>
              <a:rPr lang="ro-RO" sz="3200" dirty="0" smtClean="0">
                <a:solidFill>
                  <a:srgbClr val="002060"/>
                </a:solidFill>
              </a:rPr>
              <a:t>(</a:t>
            </a:r>
            <a:r>
              <a:rPr lang="ro-RO" sz="3200" dirty="0" smtClean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sz="3200" dirty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ro-RO" sz="3200" dirty="0" smtClean="0">
                <a:solidFill>
                  <a:srgbClr val="002060"/>
                </a:solidFill>
              </a:rPr>
              <a:t>)</a:t>
            </a:r>
            <a:r>
              <a:rPr lang="en-US" sz="3200" dirty="0"/>
              <a:t>Q</a:t>
            </a:r>
            <a:r>
              <a:rPr lang="ro-RO" sz="3200" dirty="0" smtClean="0"/>
              <a:t>( </a:t>
            </a:r>
            <a:r>
              <a:rPr lang="ro-RO" sz="3200" dirty="0" smtClean="0"/>
              <a:t>y,</a:t>
            </a:r>
            <a:r>
              <a:rPr lang="en-US" sz="3200" dirty="0"/>
              <a:t>r</a:t>
            </a:r>
            <a:r>
              <a:rPr lang="ro-RO" sz="3200" dirty="0" smtClean="0"/>
              <a:t>) ) )</a:t>
            </a: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18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5910"/>
            <a:ext cx="10515600" cy="37666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800" dirty="0" smtClean="0"/>
              <a:t>Pas 4:</a:t>
            </a:r>
          </a:p>
          <a:p>
            <a:pPr marL="0" indent="0">
              <a:buNone/>
            </a:pPr>
            <a:r>
              <a:rPr lang="en-US" sz="1800" dirty="0" smtClean="0"/>
              <a:t>Se </a:t>
            </a:r>
            <a:r>
              <a:rPr lang="en-US" sz="1800" dirty="0" err="1" smtClean="0"/>
              <a:t>utilizea</a:t>
            </a:r>
            <a:r>
              <a:rPr lang="ro-RO" sz="1800" dirty="0" smtClean="0"/>
              <a:t>ză echivalențele logice care reprezintă legile de extragere a cuantificatorilor in fața formulei.</a:t>
            </a:r>
          </a:p>
          <a:p>
            <a:pPr marL="0" indent="0">
              <a:buNone/>
            </a:pPr>
            <a:r>
              <a:rPr lang="en-US" sz="1800" dirty="0" smtClean="0"/>
              <a:t>U ≡</a:t>
            </a:r>
            <a:r>
              <a:rPr lang="ro-RO" sz="1800" dirty="0" smtClean="0">
                <a:solidFill>
                  <a:srgbClr val="C00000"/>
                </a:solidFill>
              </a:rPr>
              <a:t>(</a:t>
            </a:r>
            <a:r>
              <a:rPr lang="ro-RO" sz="1800" dirty="0" smtClean="0">
                <a:solidFill>
                  <a:srgbClr val="C00000"/>
                </a:solidFill>
                <a:sym typeface="Symbol" panose="05050102010706020507" pitchFamily="18" charset="2"/>
              </a:rPr>
              <a:t></a:t>
            </a:r>
            <a:r>
              <a:rPr lang="ro-RO" sz="1800" dirty="0" smtClean="0">
                <a:solidFill>
                  <a:srgbClr val="C00000"/>
                </a:solidFill>
              </a:rPr>
              <a:t>x)</a:t>
            </a:r>
            <a:r>
              <a:rPr lang="ro-RO" sz="1800" dirty="0" smtClean="0">
                <a:solidFill>
                  <a:srgbClr val="FFC000"/>
                </a:solidFill>
              </a:rPr>
              <a:t>(</a:t>
            </a:r>
            <a:r>
              <a:rPr lang="ro-RO" sz="1800" dirty="0" smtClean="0">
                <a:solidFill>
                  <a:srgbClr val="FFC000"/>
                </a:solidFill>
                <a:sym typeface="Symbol" panose="05050102010706020507" pitchFamily="18" charset="2"/>
              </a:rPr>
              <a:t></a:t>
            </a:r>
            <a:r>
              <a:rPr lang="ro-RO" sz="1800" dirty="0" smtClean="0">
                <a:solidFill>
                  <a:srgbClr val="FFC000"/>
                </a:solidFill>
              </a:rPr>
              <a:t>y)</a:t>
            </a:r>
            <a:r>
              <a:rPr lang="ro-RO" sz="1800" dirty="0" smtClean="0">
                <a:solidFill>
                  <a:srgbClr val="00B050"/>
                </a:solidFill>
              </a:rPr>
              <a:t> (</a:t>
            </a:r>
            <a:r>
              <a:rPr lang="ro-RO" sz="1800" dirty="0" smtClean="0">
                <a:solidFill>
                  <a:srgbClr val="00B050"/>
                </a:solidFill>
                <a:sym typeface="Symbol" panose="05050102010706020507" pitchFamily="18" charset="2"/>
              </a:rPr>
              <a:t></a:t>
            </a:r>
            <a:r>
              <a:rPr lang="ro-RO" sz="1800" dirty="0" smtClean="0">
                <a:solidFill>
                  <a:srgbClr val="00B050"/>
                </a:solidFill>
              </a:rPr>
              <a:t>z)</a:t>
            </a:r>
            <a:r>
              <a:rPr lang="ro-RO" sz="1800" dirty="0" smtClean="0">
                <a:solidFill>
                  <a:srgbClr val="7030A0"/>
                </a:solidFill>
              </a:rPr>
              <a:t> (</a:t>
            </a:r>
            <a:r>
              <a:rPr lang="ro-RO" sz="1800" dirty="0" smtClean="0">
                <a:solidFill>
                  <a:srgbClr val="7030A0"/>
                </a:solidFill>
                <a:sym typeface="Symbol" panose="05050102010706020507" pitchFamily="18" charset="2"/>
              </a:rPr>
              <a:t></a:t>
            </a:r>
            <a:r>
              <a:rPr lang="ro-RO" sz="1800" dirty="0" smtClean="0">
                <a:solidFill>
                  <a:srgbClr val="7030A0"/>
                </a:solidFill>
              </a:rPr>
              <a:t>u)</a:t>
            </a:r>
            <a:r>
              <a:rPr lang="ro-RO" sz="1800" dirty="0" smtClean="0">
                <a:solidFill>
                  <a:srgbClr val="002060"/>
                </a:solidFill>
              </a:rPr>
              <a:t> (</a:t>
            </a:r>
            <a:r>
              <a:rPr lang="ro-RO" sz="1800" dirty="0" smtClean="0">
                <a:solidFill>
                  <a:srgbClr val="002060"/>
                </a:solidFill>
                <a:sym typeface="Symbol" panose="05050102010706020507" pitchFamily="18" charset="2"/>
              </a:rPr>
              <a:t></a:t>
            </a:r>
            <a:r>
              <a:rPr lang="en-US" sz="1800" dirty="0" smtClean="0">
                <a:solidFill>
                  <a:srgbClr val="002060"/>
                </a:solidFill>
                <a:sym typeface="Symbol" panose="05050102010706020507" pitchFamily="18" charset="2"/>
              </a:rPr>
              <a:t>r</a:t>
            </a:r>
            <a:r>
              <a:rPr lang="ro-RO" sz="1800" dirty="0" smtClean="0">
                <a:solidFill>
                  <a:srgbClr val="002060"/>
                </a:solidFill>
              </a:rPr>
              <a:t>)</a:t>
            </a:r>
            <a:r>
              <a:rPr lang="ro-RO" sz="1800" dirty="0" smtClean="0"/>
              <a:t> </a:t>
            </a:r>
            <a:r>
              <a:rPr lang="ro-RO" sz="1800" dirty="0" smtClean="0"/>
              <a:t>(</a:t>
            </a:r>
            <a:r>
              <a:rPr lang="en-US" sz="1800" dirty="0" smtClean="0"/>
              <a:t>P</a:t>
            </a:r>
            <a:r>
              <a:rPr lang="ro-RO" sz="1800" dirty="0" smtClean="0"/>
              <a:t>(z</a:t>
            </a:r>
            <a:r>
              <a:rPr lang="ro-RO" sz="1800" dirty="0" smtClean="0"/>
              <a:t>) </a:t>
            </a:r>
            <a:r>
              <a:rPr lang="ro-RO" sz="1800" dirty="0" smtClean="0">
                <a:sym typeface="Symbol" panose="05050102010706020507" pitchFamily="18" charset="2"/>
              </a:rPr>
              <a:t></a:t>
            </a:r>
            <a:r>
              <a:rPr lang="ro-RO" sz="1800" dirty="0" smtClean="0"/>
              <a:t> </a:t>
            </a:r>
            <a:r>
              <a:rPr lang="en-US" sz="1800" dirty="0"/>
              <a:t>(</a:t>
            </a:r>
            <a:r>
              <a:rPr lang="ro-RO" sz="1800" dirty="0" smtClean="0">
                <a:sym typeface="Symbol" panose="05050102010706020507" pitchFamily="18" charset="2"/>
              </a:rPr>
              <a:t></a:t>
            </a:r>
            <a:r>
              <a:rPr lang="ro-RO" sz="1800" dirty="0" smtClean="0"/>
              <a:t> </a:t>
            </a:r>
            <a:r>
              <a:rPr lang="en-US" sz="1800" dirty="0"/>
              <a:t>Q</a:t>
            </a:r>
            <a:r>
              <a:rPr lang="ro-RO" sz="1800" dirty="0" smtClean="0"/>
              <a:t>(x,u</a:t>
            </a:r>
            <a:r>
              <a:rPr lang="ro-RO" sz="1800" dirty="0" smtClean="0"/>
              <a:t>) </a:t>
            </a:r>
            <a:r>
              <a:rPr lang="ro-RO" sz="1800" dirty="0" smtClean="0">
                <a:sym typeface="Symbol" panose="05050102010706020507" pitchFamily="18" charset="2"/>
              </a:rPr>
              <a:t></a:t>
            </a:r>
            <a:r>
              <a:rPr lang="en-US" sz="1800" dirty="0">
                <a:sym typeface="Symbol" panose="05050102010706020507" pitchFamily="18" charset="2"/>
              </a:rPr>
              <a:t>Q</a:t>
            </a:r>
            <a:r>
              <a:rPr lang="ro-RO" sz="1800" dirty="0" smtClean="0"/>
              <a:t>( </a:t>
            </a:r>
            <a:r>
              <a:rPr lang="ro-RO" sz="1800" dirty="0" smtClean="0"/>
              <a:t>y,</a:t>
            </a:r>
            <a:r>
              <a:rPr lang="en-US" sz="1800" dirty="0" smtClean="0">
                <a:solidFill>
                  <a:schemeClr val="tx1"/>
                </a:solidFill>
              </a:rPr>
              <a:t>r</a:t>
            </a:r>
            <a:r>
              <a:rPr lang="ro-RO" sz="1800" dirty="0" smtClean="0"/>
              <a:t>)</a:t>
            </a:r>
            <a:r>
              <a:rPr lang="en-US" sz="1800" dirty="0"/>
              <a:t>)</a:t>
            </a:r>
            <a:r>
              <a:rPr lang="ro-RO" sz="1800" dirty="0" smtClean="0"/>
              <a:t> </a:t>
            </a:r>
            <a:r>
              <a:rPr lang="ro-RO" sz="1800" dirty="0" smtClean="0"/>
              <a:t>)</a:t>
            </a:r>
          </a:p>
          <a:p>
            <a:pPr marL="0" indent="0">
              <a:buNone/>
            </a:pPr>
            <a:r>
              <a:rPr lang="ro-RO" sz="1800" dirty="0" smtClean="0"/>
              <a:t>(Forma Normala Prenexă</a:t>
            </a:r>
            <a:r>
              <a:rPr lang="ro-RO" sz="1800" dirty="0" smtClean="0"/>
              <a:t>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Pas 5.</a:t>
            </a:r>
          </a:p>
          <a:p>
            <a:pPr marL="0" indent="0">
              <a:buNone/>
            </a:pPr>
            <a:r>
              <a:rPr lang="en-US" sz="1800" dirty="0" err="1"/>
              <a:t>Eliminarea</a:t>
            </a:r>
            <a:r>
              <a:rPr lang="en-US" sz="1800" dirty="0"/>
              <a:t> </a:t>
            </a:r>
            <a:r>
              <a:rPr lang="en-US" sz="1800" dirty="0" err="1"/>
              <a:t>cuantificatorilor</a:t>
            </a:r>
            <a:r>
              <a:rPr lang="en-US" sz="1800" dirty="0"/>
              <a:t> </a:t>
            </a:r>
            <a:r>
              <a:rPr lang="ro-RO" sz="1800" dirty="0">
                <a:sym typeface="Symbol" panose="05050102010706020507" pitchFamily="18" charset="2"/>
              </a:rPr>
              <a:t></a:t>
            </a:r>
            <a:r>
              <a:rPr lang="en-US" sz="1800" dirty="0">
                <a:sym typeface="Symbol" panose="05050102010706020507" pitchFamily="18" charset="2"/>
              </a:rPr>
              <a:t>(formula </a:t>
            </a:r>
            <a:r>
              <a:rPr lang="en-US" sz="1800" dirty="0" err="1">
                <a:sym typeface="Symbol" panose="05050102010706020507" pitchFamily="18" charset="2"/>
              </a:rPr>
              <a:t>normala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 err="1">
                <a:sym typeface="Symbol" panose="05050102010706020507" pitchFamily="18" charset="2"/>
              </a:rPr>
              <a:t>Skolem</a:t>
            </a:r>
            <a:r>
              <a:rPr lang="en-US" sz="18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x</a:t>
            </a:r>
            <a:r>
              <a:rPr lang="en-US" sz="1800" dirty="0" smtClean="0"/>
              <a:t>&lt;-a</a:t>
            </a:r>
          </a:p>
          <a:p>
            <a:pPr marL="0" indent="0">
              <a:buNone/>
            </a:pPr>
            <a:r>
              <a:rPr lang="en-US" sz="1800" dirty="0"/>
              <a:t>z</a:t>
            </a:r>
            <a:r>
              <a:rPr lang="en-US" sz="1800" dirty="0" smtClean="0"/>
              <a:t>&lt;-f(y)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&lt;-g(y)</a:t>
            </a:r>
          </a:p>
          <a:p>
            <a:pPr marL="0" indent="0">
              <a:buNone/>
            </a:pPr>
            <a:r>
              <a:rPr lang="en-US" sz="1800" dirty="0"/>
              <a:t>r</a:t>
            </a:r>
            <a:r>
              <a:rPr lang="en-US" sz="1800" dirty="0" smtClean="0"/>
              <a:t>&lt;-h(y)</a:t>
            </a:r>
          </a:p>
          <a:p>
            <a:pPr marL="0" indent="0">
              <a:buNone/>
            </a:pPr>
            <a:r>
              <a:rPr lang="en-US" sz="1800" dirty="0"/>
              <a:t>U </a:t>
            </a:r>
            <a:r>
              <a:rPr lang="en-US" sz="1800" dirty="0" smtClean="0"/>
              <a:t>≡</a:t>
            </a:r>
            <a:r>
              <a:rPr lang="ro-RO" sz="1800" dirty="0" smtClean="0">
                <a:solidFill>
                  <a:srgbClr val="C00000"/>
                </a:solidFill>
              </a:rPr>
              <a:t> </a:t>
            </a:r>
            <a:r>
              <a:rPr lang="ro-RO" sz="1800" dirty="0" smtClean="0">
                <a:solidFill>
                  <a:srgbClr val="FFC000"/>
                </a:solidFill>
              </a:rPr>
              <a:t>(</a:t>
            </a:r>
            <a:r>
              <a:rPr lang="ro-RO" sz="1800" dirty="0">
                <a:solidFill>
                  <a:srgbClr val="FFC000"/>
                </a:solidFill>
                <a:sym typeface="Symbol" panose="05050102010706020507" pitchFamily="18" charset="2"/>
              </a:rPr>
              <a:t></a:t>
            </a:r>
            <a:r>
              <a:rPr lang="ro-RO" sz="1800" dirty="0">
                <a:solidFill>
                  <a:srgbClr val="FFC000"/>
                </a:solidFill>
              </a:rPr>
              <a:t>y)</a:t>
            </a:r>
            <a:r>
              <a:rPr lang="ro-RO" sz="1800" dirty="0">
                <a:solidFill>
                  <a:srgbClr val="00B050"/>
                </a:solidFill>
              </a:rPr>
              <a:t> </a:t>
            </a:r>
            <a:r>
              <a:rPr lang="ro-RO" sz="1800" dirty="0" smtClean="0"/>
              <a:t> (</a:t>
            </a:r>
            <a:r>
              <a:rPr lang="en-US" sz="1800" dirty="0"/>
              <a:t>P</a:t>
            </a:r>
            <a:r>
              <a:rPr lang="ro-RO" sz="1800" dirty="0" smtClean="0"/>
              <a:t>(</a:t>
            </a:r>
            <a:r>
              <a:rPr lang="en-US" sz="1800" dirty="0" smtClean="0"/>
              <a:t>f(y)</a:t>
            </a:r>
            <a:r>
              <a:rPr lang="ro-RO" sz="1800" dirty="0" smtClean="0"/>
              <a:t>) </a:t>
            </a:r>
            <a:r>
              <a:rPr lang="ro-RO" sz="1800" dirty="0">
                <a:sym typeface="Symbol" panose="05050102010706020507" pitchFamily="18" charset="2"/>
              </a:rPr>
              <a:t></a:t>
            </a:r>
            <a:r>
              <a:rPr lang="ro-RO" sz="1800" dirty="0"/>
              <a:t> </a:t>
            </a:r>
            <a:r>
              <a:rPr lang="en-US" sz="1800" dirty="0"/>
              <a:t>(</a:t>
            </a:r>
            <a:r>
              <a:rPr lang="ro-RO" sz="1800" dirty="0">
                <a:sym typeface="Symbol" panose="05050102010706020507" pitchFamily="18" charset="2"/>
              </a:rPr>
              <a:t></a:t>
            </a:r>
            <a:r>
              <a:rPr lang="ro-RO" sz="1800" dirty="0"/>
              <a:t> </a:t>
            </a:r>
            <a:r>
              <a:rPr lang="en-US" sz="1800" dirty="0"/>
              <a:t>Q</a:t>
            </a:r>
            <a:r>
              <a:rPr lang="ro-RO" sz="1800" dirty="0" smtClean="0"/>
              <a:t>(</a:t>
            </a:r>
            <a:r>
              <a:rPr lang="en-US" sz="1800" dirty="0" smtClean="0"/>
              <a:t>a</a:t>
            </a:r>
            <a:r>
              <a:rPr lang="ro-RO" sz="1800" dirty="0" smtClean="0"/>
              <a:t>,</a:t>
            </a:r>
            <a:r>
              <a:rPr lang="en-US" sz="1800" dirty="0" smtClean="0"/>
              <a:t>g(y)</a:t>
            </a:r>
            <a:r>
              <a:rPr lang="ro-RO" sz="1800" dirty="0" smtClean="0"/>
              <a:t>) </a:t>
            </a:r>
            <a:r>
              <a:rPr lang="ro-RO" sz="1800" dirty="0" smtClean="0">
                <a:sym typeface="Symbol" panose="05050102010706020507" pitchFamily="18" charset="2"/>
              </a:rPr>
              <a:t></a:t>
            </a:r>
            <a:r>
              <a:rPr lang="en-US" sz="1800" dirty="0" smtClean="0">
                <a:sym typeface="Symbol" panose="05050102010706020507" pitchFamily="18" charset="2"/>
              </a:rPr>
              <a:t>Q</a:t>
            </a:r>
            <a:r>
              <a:rPr lang="ro-RO" sz="1800" dirty="0" smtClean="0"/>
              <a:t>( y,</a:t>
            </a:r>
            <a:r>
              <a:rPr lang="en-US" sz="1800" dirty="0" smtClean="0"/>
              <a:t>h(y)</a:t>
            </a:r>
            <a:r>
              <a:rPr lang="ro-RO" sz="1800" dirty="0" smtClean="0"/>
              <a:t>)</a:t>
            </a:r>
            <a:r>
              <a:rPr lang="en-US" sz="1800" dirty="0"/>
              <a:t>)</a:t>
            </a:r>
            <a:r>
              <a:rPr lang="ro-RO" sz="1800" dirty="0"/>
              <a:t> </a:t>
            </a:r>
            <a:r>
              <a:rPr lang="ro-RO" sz="1800" dirty="0" smtClean="0"/>
              <a:t>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Pas 6.</a:t>
            </a:r>
          </a:p>
          <a:p>
            <a:pPr marL="0" indent="0">
              <a:buNone/>
            </a:pPr>
            <a:r>
              <a:rPr lang="en-US" sz="1800" dirty="0" err="1"/>
              <a:t>Eliminarea</a:t>
            </a:r>
            <a:r>
              <a:rPr lang="en-US" sz="1800" dirty="0"/>
              <a:t> </a:t>
            </a:r>
            <a:r>
              <a:rPr lang="en-US" sz="1800" dirty="0" err="1"/>
              <a:t>cuantificatorilor</a:t>
            </a:r>
            <a:r>
              <a:rPr lang="en-US" sz="1800" dirty="0"/>
              <a:t> </a:t>
            </a:r>
            <a:r>
              <a:rPr lang="ro-RO" sz="1800" dirty="0">
                <a:sym typeface="Symbol" panose="05050102010706020507" pitchFamily="18" charset="2"/>
              </a:rPr>
              <a:t></a:t>
            </a:r>
            <a:r>
              <a:rPr lang="en-US" sz="1800" dirty="0">
                <a:sym typeface="Symbol" panose="05050102010706020507" pitchFamily="18" charset="2"/>
              </a:rPr>
              <a:t>(formula </a:t>
            </a:r>
            <a:r>
              <a:rPr lang="en-US" sz="1800" dirty="0" err="1">
                <a:sym typeface="Symbol" panose="05050102010706020507" pitchFamily="18" charset="2"/>
              </a:rPr>
              <a:t>normala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 err="1">
                <a:sym typeface="Symbol" panose="05050102010706020507" pitchFamily="18" charset="2"/>
              </a:rPr>
              <a:t>Skolem</a:t>
            </a:r>
            <a:r>
              <a:rPr lang="en-US" sz="1800" dirty="0">
                <a:sym typeface="Symbol" panose="05050102010706020507" pitchFamily="18" charset="2"/>
              </a:rPr>
              <a:t>)</a:t>
            </a:r>
            <a:endParaRPr lang="en-U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U </a:t>
            </a:r>
            <a:r>
              <a:rPr lang="en-US" sz="1800" dirty="0" smtClean="0"/>
              <a:t>≡</a:t>
            </a:r>
            <a:r>
              <a:rPr lang="en-US" sz="1800" dirty="0"/>
              <a:t> P</a:t>
            </a:r>
            <a:r>
              <a:rPr lang="ro-RO" sz="1800" dirty="0"/>
              <a:t>(</a:t>
            </a:r>
            <a:r>
              <a:rPr lang="en-US" sz="1800" dirty="0"/>
              <a:t>f(y)</a:t>
            </a:r>
            <a:r>
              <a:rPr lang="ro-RO" sz="1800" dirty="0"/>
              <a:t>) </a:t>
            </a:r>
            <a:r>
              <a:rPr lang="ro-RO" sz="1800" dirty="0">
                <a:sym typeface="Symbol" panose="05050102010706020507" pitchFamily="18" charset="2"/>
              </a:rPr>
              <a:t></a:t>
            </a:r>
            <a:r>
              <a:rPr lang="ro-RO" sz="1800" dirty="0"/>
              <a:t> </a:t>
            </a:r>
            <a:r>
              <a:rPr lang="en-US" sz="1800" dirty="0"/>
              <a:t>(</a:t>
            </a:r>
            <a:r>
              <a:rPr lang="ro-RO" sz="1800" dirty="0">
                <a:sym typeface="Symbol" panose="05050102010706020507" pitchFamily="18" charset="2"/>
              </a:rPr>
              <a:t></a:t>
            </a:r>
            <a:r>
              <a:rPr lang="ro-RO" sz="1800" dirty="0"/>
              <a:t> </a:t>
            </a:r>
            <a:r>
              <a:rPr lang="en-US" sz="1800" dirty="0"/>
              <a:t>Q</a:t>
            </a:r>
            <a:r>
              <a:rPr lang="ro-RO" sz="1800" dirty="0"/>
              <a:t>(</a:t>
            </a:r>
            <a:r>
              <a:rPr lang="en-US" sz="1800" dirty="0"/>
              <a:t>a</a:t>
            </a:r>
            <a:r>
              <a:rPr lang="ro-RO" sz="1800" dirty="0"/>
              <a:t>,</a:t>
            </a:r>
            <a:r>
              <a:rPr lang="en-US" sz="1800" dirty="0"/>
              <a:t>g(y)</a:t>
            </a:r>
            <a:r>
              <a:rPr lang="ro-RO" sz="1800" dirty="0"/>
              <a:t>) </a:t>
            </a:r>
            <a:r>
              <a:rPr lang="ro-RO" sz="1800" dirty="0">
                <a:sym typeface="Symbol" panose="05050102010706020507" pitchFamily="18" charset="2"/>
              </a:rPr>
              <a:t></a:t>
            </a:r>
            <a:r>
              <a:rPr lang="en-US" sz="1800" dirty="0">
                <a:sym typeface="Symbol" panose="05050102010706020507" pitchFamily="18" charset="2"/>
              </a:rPr>
              <a:t>Q</a:t>
            </a:r>
            <a:r>
              <a:rPr lang="ro-RO" sz="1800" dirty="0"/>
              <a:t>( y,</a:t>
            </a:r>
            <a:r>
              <a:rPr lang="en-US" sz="1800" dirty="0"/>
              <a:t>h(y)</a:t>
            </a:r>
            <a:r>
              <a:rPr lang="ro-RO" sz="1800" dirty="0"/>
              <a:t>)</a:t>
            </a:r>
            <a:r>
              <a:rPr lang="en-US" sz="1800" dirty="0"/>
              <a:t>)</a:t>
            </a:r>
            <a:r>
              <a:rPr lang="ro-RO" sz="1800" dirty="0"/>
              <a:t> </a:t>
            </a:r>
            <a:r>
              <a:rPr lang="en-US" sz="1800" dirty="0" smtClean="0"/>
              <a:t>(</a:t>
            </a:r>
            <a:r>
              <a:rPr lang="en-US" sz="1800" dirty="0">
                <a:sym typeface="Symbol" panose="05050102010706020507" pitchFamily="18" charset="2"/>
              </a:rPr>
              <a:t>formula </a:t>
            </a:r>
            <a:r>
              <a:rPr lang="en-US" sz="1800" dirty="0" err="1">
                <a:sym typeface="Symbol" panose="05050102010706020507" pitchFamily="18" charset="2"/>
              </a:rPr>
              <a:t>normala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dirty="0" err="1" smtClean="0">
                <a:sym typeface="Symbol" panose="05050102010706020507" pitchFamily="18" charset="2"/>
              </a:rPr>
              <a:t>Skolem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  <a:r>
              <a:rPr lang="en-US" sz="1800" dirty="0" err="1" smtClean="0">
                <a:sym typeface="Symbol" panose="05050102010706020507" pitchFamily="18" charset="2"/>
              </a:rPr>
              <a:t>fara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  <a:r>
              <a:rPr lang="en-US" sz="1800" dirty="0" err="1" smtClean="0">
                <a:sym typeface="Symbol" panose="05050102010706020507" pitchFamily="18" charset="2"/>
              </a:rPr>
              <a:t>cuantificatori</a:t>
            </a:r>
            <a:r>
              <a:rPr lang="en-US" sz="1800" dirty="0" smtClean="0"/>
              <a:t>)</a:t>
            </a:r>
            <a:endParaRPr lang="ro-RO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/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08874" y="4640913"/>
            <a:ext cx="143302" cy="15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89713" y="5381305"/>
            <a:ext cx="1" cy="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108875" y="6060957"/>
            <a:ext cx="143301" cy="23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872F0A23126944A1115D8B536C9873" ma:contentTypeVersion="8" ma:contentTypeDescription="Create a new document." ma:contentTypeScope="" ma:versionID="27b10bd7600803a28884ae2d243b3d2f">
  <xsd:schema xmlns:xsd="http://www.w3.org/2001/XMLSchema" xmlns:xs="http://www.w3.org/2001/XMLSchema" xmlns:p="http://schemas.microsoft.com/office/2006/metadata/properties" xmlns:ns2="0c2a090c-80d2-4674-aab9-e2f91f7b1abc" targetNamespace="http://schemas.microsoft.com/office/2006/metadata/properties" ma:root="true" ma:fieldsID="5970c49522e1117b31f99294ce77028f" ns2:_="">
    <xsd:import namespace="0c2a090c-80d2-4674-aab9-e2f91f7b1a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a090c-80d2-4674-aab9-e2f91f7b1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08BA14-85B5-4527-BFE7-B3DE6D6DC6B8}"/>
</file>

<file path=customXml/itemProps2.xml><?xml version="1.0" encoding="utf-8"?>
<ds:datastoreItem xmlns:ds="http://schemas.openxmlformats.org/officeDocument/2006/customXml" ds:itemID="{109BA42E-D827-42A0-8802-1AC0BE14B466}"/>
</file>

<file path=customXml/itemProps3.xml><?xml version="1.0" encoding="utf-8"?>
<ds:datastoreItem xmlns:ds="http://schemas.openxmlformats.org/officeDocument/2006/customXml" ds:itemID="{C1E22D94-2273-46A9-AFED-15B29854F7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458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Problema 9.2.7. Aduceţi la o formă normală prenexă şi la o formă normală clauzală </vt:lpstr>
      <vt:lpstr>U ≡(x)(y)  ( (z) P(z)  (u) (Q(x,u)  (z)Q( y,z)) )</vt:lpstr>
      <vt:lpstr>U ≡(x)(y)  ( (z) P(z)  (u) ( Q(x,u) (z)Q( y,z) ) )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9.2.7. Aduceţi la o formă normală prenexă şi la o formă normală clauzală</dc:title>
  <dc:creator>Dell</dc:creator>
  <cp:lastModifiedBy>Dell</cp:lastModifiedBy>
  <cp:revision>24</cp:revision>
  <dcterms:created xsi:type="dcterms:W3CDTF">2020-11-22T19:28:27Z</dcterms:created>
  <dcterms:modified xsi:type="dcterms:W3CDTF">2020-11-23T17:45:53Z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0x01010081872F0A23126944A1115D8B536C9873</vt:lpwstr>
  </property>
</Properties>
</file>