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F0E0A-5ECC-4545-BAF8-EF3CE235A24D}" v="128" dt="2020-11-23T11:46:10.521"/>
    <p1510:client id="{23E62D0E-F82D-4BD5-B2F0-44AAE3040FD3}" v="3" dt="2020-11-24T09:55:19.538"/>
    <p1510:client id="{3398ED37-95C0-448E-AD3E-DEC2BA5B81A3}" v="18" dt="2020-11-24T08:44:35.108"/>
    <p1510:client id="{C5594887-81DD-7A37-4601-AF0E8B0D7380}" v="1893" dt="2020-11-23T17:59:03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MPIA BOZDOG" userId="S::olimpia.bozdog@stud.ubbcluj.ro::39b17dbe-b729-471a-9a6f-2454aaa80e92" providerId="AD" clId="Web-{23E62D0E-F82D-4BD5-B2F0-44AAE3040FD3}"/>
    <pc:docChg chg="modSld">
      <pc:chgData name="OLIMPIA BOZDOG" userId="S::olimpia.bozdog@stud.ubbcluj.ro::39b17dbe-b729-471a-9a6f-2454aaa80e92" providerId="AD" clId="Web-{23E62D0E-F82D-4BD5-B2F0-44AAE3040FD3}" dt="2020-11-24T09:55:19.538" v="2" actId="20577"/>
      <pc:docMkLst>
        <pc:docMk/>
      </pc:docMkLst>
      <pc:sldChg chg="modSp">
        <pc:chgData name="OLIMPIA BOZDOG" userId="S::olimpia.bozdog@stud.ubbcluj.ro::39b17dbe-b729-471a-9a6f-2454aaa80e92" providerId="AD" clId="Web-{23E62D0E-F82D-4BD5-B2F0-44AAE3040FD3}" dt="2020-11-24T09:55:19.522" v="1" actId="20577"/>
        <pc:sldMkLst>
          <pc:docMk/>
          <pc:sldMk cId="109857222" sldId="256"/>
        </pc:sldMkLst>
        <pc:spChg chg="mod">
          <ac:chgData name="OLIMPIA BOZDOG" userId="S::olimpia.bozdog@stud.ubbcluj.ro::39b17dbe-b729-471a-9a6f-2454aaa80e92" providerId="AD" clId="Web-{23E62D0E-F82D-4BD5-B2F0-44AAE3040FD3}" dt="2020-11-24T09:55:19.522" v="1" actId="20577"/>
          <ac:spMkLst>
            <pc:docMk/>
            <pc:sldMk cId="109857222" sldId="256"/>
            <ac:spMk id="6" creationId="{E9560917-D430-4254-8B5E-B760E45521BF}"/>
          </ac:spMkLst>
        </pc:spChg>
      </pc:sldChg>
    </pc:docChg>
  </pc:docChgLst>
  <pc:docChgLst>
    <pc:chgData name="ȘTEFAN-OTNIEL PATER" userId="S::stefan.pater@stud.ubbcluj.ro::9b54106e-ce19-41fa-b5f2-d6a62d6cca1c" providerId="AD" clId="Web-{3398ED37-95C0-448E-AD3E-DEC2BA5B81A3}"/>
    <pc:docChg chg="addSld delSld">
      <pc:chgData name="ȘTEFAN-OTNIEL PATER" userId="S::stefan.pater@stud.ubbcluj.ro::9b54106e-ce19-41fa-b5f2-d6a62d6cca1c" providerId="AD" clId="Web-{3398ED37-95C0-448E-AD3E-DEC2BA5B81A3}" dt="2020-11-24T08:44:28.576" v="3"/>
      <pc:docMkLst>
        <pc:docMk/>
      </pc:docMkLst>
      <pc:sldChg chg="add del">
        <pc:chgData name="ȘTEFAN-OTNIEL PATER" userId="S::stefan.pater@stud.ubbcluj.ro::9b54106e-ce19-41fa-b5f2-d6a62d6cca1c" providerId="AD" clId="Web-{3398ED37-95C0-448E-AD3E-DEC2BA5B81A3}" dt="2020-11-24T08:44:24.029" v="2"/>
        <pc:sldMkLst>
          <pc:docMk/>
          <pc:sldMk cId="2640776099" sldId="257"/>
        </pc:sldMkLst>
      </pc:sldChg>
      <pc:sldChg chg="add del">
        <pc:chgData name="ȘTEFAN-OTNIEL PATER" userId="S::stefan.pater@stud.ubbcluj.ro::9b54106e-ce19-41fa-b5f2-d6a62d6cca1c" providerId="AD" clId="Web-{3398ED37-95C0-448E-AD3E-DEC2BA5B81A3}" dt="2020-11-24T08:44:28.576" v="3"/>
        <pc:sldMkLst>
          <pc:docMk/>
          <pc:sldMk cId="1822878094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80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1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2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558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6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1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5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550" y="25928"/>
            <a:ext cx="8511129" cy="98488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ea typeface="+mj-lt"/>
                <a:cs typeface="+mj-lt"/>
              </a:rPr>
              <a:t>9.2. Probleme din logica predicatelor</a:t>
            </a:r>
            <a:endParaRPr lang="en-US" sz="34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697" y="893104"/>
            <a:ext cx="6645585" cy="1133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err="1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Problema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 9.2.6. </a:t>
            </a:r>
            <a:endParaRPr lang="en-US" sz="1800">
              <a:solidFill>
                <a:schemeClr val="tx1">
                  <a:alpha val="60000"/>
                </a:schemeClr>
              </a:solidFill>
              <a:ea typeface="Source Sans Pro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800" err="1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Construiţi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toate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formele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normale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prenexe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Skolem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şi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clauzale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 ale </a:t>
            </a:r>
            <a:r>
              <a:rPr lang="en-US" sz="1800" err="1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următoarelor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formule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78726-52E1-49AC-9A04-F92CBD0B8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8" b="6336"/>
          <a:stretch/>
        </p:blipFill>
        <p:spPr>
          <a:xfrm>
            <a:off x="20" y="2083012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B4964-0483-4BEF-81EC-22C1A25FDEBB}"/>
              </a:ext>
            </a:extLst>
          </p:cNvPr>
          <p:cNvSpPr txBox="1"/>
          <p:nvPr/>
        </p:nvSpPr>
        <p:spPr>
          <a:xfrm>
            <a:off x="490899" y="2247249"/>
            <a:ext cx="92360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ea typeface="Source Sans Pro"/>
              </a:rPr>
              <a:t>2. U = (∃x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(∃y)p(y) →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¬(∀y)( q(y) → r(x) )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 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1E5B84-71D7-4D28-B5B5-B831F4B3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60917-D430-4254-8B5E-B760E45521BF}"/>
              </a:ext>
            </a:extLst>
          </p:cNvPr>
          <p:cNvSpPr txBox="1"/>
          <p:nvPr/>
        </p:nvSpPr>
        <p:spPr>
          <a:xfrm>
            <a:off x="488373" y="2857500"/>
            <a:ext cx="60271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Source Sans Pro"/>
              </a:rPr>
              <a:t>Pas 1: Se inlocuiesc </a:t>
            </a:r>
            <a:r>
              <a:rPr lang="en-US" b="1" dirty="0" err="1">
                <a:solidFill>
                  <a:schemeClr val="bg1"/>
                </a:solidFill>
                <a:ea typeface="Source Sans Pro"/>
              </a:rPr>
              <a:t>conectivele</a:t>
            </a:r>
            <a:r>
              <a:rPr lang="en-US" b="1" dirty="0">
                <a:solidFill>
                  <a:srgbClr val="FF0000"/>
                </a:solidFill>
                <a:ea typeface="Source Sans Pro"/>
              </a:rPr>
              <a:t>  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→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si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↔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folosind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¬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∧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∨ 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B831F-30B1-4057-AE1B-9AD4665431AB}"/>
              </a:ext>
            </a:extLst>
          </p:cNvPr>
          <p:cNvSpPr txBox="1"/>
          <p:nvPr/>
        </p:nvSpPr>
        <p:spPr>
          <a:xfrm rot="-10800000" flipV="1">
            <a:off x="503587" y="3687977"/>
            <a:ext cx="114455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Pas 2: Se aplica legile finite si infinite ale lui DeMorgan astfel incat </a:t>
            </a:r>
            <a:r>
              <a:rPr lang="en-US" b="1">
                <a:solidFill>
                  <a:schemeClr val="bg1"/>
                </a:solidFill>
              </a:rPr>
              <a:t>cuantificatorii sa nu fie precedati de negatie</a:t>
            </a:r>
            <a:endParaRPr lang="en-US" b="1">
              <a:solidFill>
                <a:schemeClr val="bg1"/>
              </a:solidFill>
              <a:ea typeface="Source Sans Pr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066FE-6D4C-4190-9387-826CBE939CD1}"/>
              </a:ext>
            </a:extLst>
          </p:cNvPr>
          <p:cNvSpPr txBox="1"/>
          <p:nvPr/>
        </p:nvSpPr>
        <p:spPr>
          <a:xfrm>
            <a:off x="531917" y="3264724"/>
            <a:ext cx="46009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U ≡ (∃x)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 (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¬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(∃y)p(y) 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∨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¬(∀y)(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¬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q(y) 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∨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r(x) )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 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n-US" dirty="0">
              <a:ea typeface="Source Sans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C3876-9FA4-48E3-9DD7-F4B538D92BDB}"/>
              </a:ext>
            </a:extLst>
          </p:cNvPr>
          <p:cNvSpPr txBox="1"/>
          <p:nvPr/>
        </p:nvSpPr>
        <p:spPr>
          <a:xfrm>
            <a:off x="532039" y="4059010"/>
            <a:ext cx="4284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U ≡ (∃x)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 (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∀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y)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¬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p(y) ∨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∃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y)(q(y) 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∧ ¬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r(x) )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 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E39E8-FD7E-4CAF-89EF-22743ACE06CC}"/>
              </a:ext>
            </a:extLst>
          </p:cNvPr>
          <p:cNvSpPr txBox="1"/>
          <p:nvPr/>
        </p:nvSpPr>
        <p:spPr>
          <a:xfrm>
            <a:off x="529134" y="5043706"/>
            <a:ext cx="460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U ≡ 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(∃x)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 (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(∀y)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¬p(y) ∨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(∃t)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(q(t) ∧ ¬r(x) )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 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E9170C-9630-4284-8AE4-BF9DC89667B4}"/>
              </a:ext>
            </a:extLst>
          </p:cNvPr>
          <p:cNvSpPr txBox="1"/>
          <p:nvPr/>
        </p:nvSpPr>
        <p:spPr>
          <a:xfrm>
            <a:off x="494681" y="4533528"/>
            <a:ext cx="7826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Pas 3: Se redenumesc variabilele legate astfel incat ele sa fie distincte</a:t>
            </a:r>
            <a:endParaRPr lang="en-US" dirty="0">
              <a:solidFill>
                <a:schemeClr val="bg1"/>
              </a:solidFill>
              <a:ea typeface="Source Sans Pr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A7404-88DB-49E7-BC94-444D3891D292}"/>
              </a:ext>
            </a:extLst>
          </p:cNvPr>
          <p:cNvSpPr txBox="1"/>
          <p:nvPr/>
        </p:nvSpPr>
        <p:spPr>
          <a:xfrm>
            <a:off x="500991" y="5561116"/>
            <a:ext cx="110299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a typeface="Source Sans Pro"/>
              </a:rPr>
              <a:t>Pas 4: Se utilizeaza echivalentele logice care reprezinta legile de extragere a </a:t>
            </a:r>
            <a:r>
              <a:rPr lang="en-US" sz="1600" b="1">
                <a:solidFill>
                  <a:schemeClr val="bg1"/>
                </a:solidFill>
                <a:ea typeface="Source Sans Pro"/>
              </a:rPr>
              <a:t>cuantificatorilor in fata formulei. (Forma Normala Prenexa)</a:t>
            </a:r>
            <a:endParaRPr lang="en-US" sz="1600" dirty="0">
              <a:solidFill>
                <a:schemeClr val="bg1"/>
              </a:solidFill>
              <a:ea typeface="Source Sans Pr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BC99EB-F480-4A93-84DB-4AE8EA0E39D6}"/>
              </a:ext>
            </a:extLst>
          </p:cNvPr>
          <p:cNvSpPr txBox="1"/>
          <p:nvPr/>
        </p:nvSpPr>
        <p:spPr>
          <a:xfrm>
            <a:off x="494434" y="573318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24363B-4155-4BEB-8673-1853BB84D3FD}"/>
              </a:ext>
            </a:extLst>
          </p:cNvPr>
          <p:cNvSpPr txBox="1"/>
          <p:nvPr/>
        </p:nvSpPr>
        <p:spPr>
          <a:xfrm>
            <a:off x="301717" y="1156010"/>
            <a:ext cx="106749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Pas 4: Se utilizeaza echivalentele logice care reprezinta legile de extragere a cuantificatorilor in fata formulei. (Forma Normala Prenexa)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4AEAB-450E-4179-9D03-F8A0DD5E29D2}"/>
              </a:ext>
            </a:extLst>
          </p:cNvPr>
          <p:cNvSpPr txBox="1"/>
          <p:nvPr/>
        </p:nvSpPr>
        <p:spPr>
          <a:xfrm>
            <a:off x="272571" y="200552"/>
            <a:ext cx="53062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Source Sans Pro"/>
              </a:rPr>
              <a:t>U = (∃x</a:t>
            </a:r>
            <a:r>
              <a:rPr lang="en-US" sz="2400">
                <a:ea typeface="+mn-lt"/>
                <a:cs typeface="+mn-lt"/>
              </a:rPr>
              <a:t>)</a:t>
            </a:r>
            <a:r>
              <a:rPr lang="en-US" sz="2400" b="1">
                <a:ea typeface="+mn-lt"/>
                <a:cs typeface="+mn-lt"/>
              </a:rPr>
              <a:t> (</a:t>
            </a:r>
            <a:r>
              <a:rPr lang="en-US" sz="2400">
                <a:ea typeface="+mn-lt"/>
                <a:cs typeface="+mn-lt"/>
              </a:rPr>
              <a:t>(∃y)p(y) →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¬(∀y)( q(y) → r(x) </a:t>
            </a:r>
            <a:r>
              <a:rPr lang="en-US" sz="2400" dirty="0">
                <a:ea typeface="+mn-lt"/>
                <a:cs typeface="+mn-lt"/>
              </a:rPr>
              <a:t>)</a:t>
            </a:r>
            <a:r>
              <a:rPr lang="en-US" sz="2400" b="1" dirty="0">
                <a:ea typeface="+mn-lt"/>
                <a:cs typeface="+mn-lt"/>
              </a:rPr>
              <a:t> 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F3478-BE49-49D6-ACDC-9BAECEE8BAC1}"/>
              </a:ext>
            </a:extLst>
          </p:cNvPr>
          <p:cNvSpPr txBox="1"/>
          <p:nvPr/>
        </p:nvSpPr>
        <p:spPr>
          <a:xfrm>
            <a:off x="304251" y="698979"/>
            <a:ext cx="460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U ≡ 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(∃x)</a:t>
            </a:r>
            <a:r>
              <a:rPr lang="en-US" b="1">
                <a:ea typeface="+mn-lt"/>
                <a:cs typeface="+mn-lt"/>
              </a:rPr>
              <a:t> (</a:t>
            </a:r>
            <a:r>
              <a:rPr lang="en-US">
                <a:solidFill>
                  <a:srgbClr val="92D050"/>
                </a:solidFill>
                <a:ea typeface="+mn-lt"/>
                <a:cs typeface="+mn-lt"/>
              </a:rPr>
              <a:t>(∀y)</a:t>
            </a:r>
            <a:r>
              <a:rPr lang="en-US">
                <a:ea typeface="+mn-lt"/>
                <a:cs typeface="+mn-lt"/>
              </a:rPr>
              <a:t>¬p(y) ∨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(∃t)</a:t>
            </a:r>
            <a:r>
              <a:rPr lang="en-US">
                <a:ea typeface="+mn-lt"/>
                <a:cs typeface="+mn-lt"/>
              </a:rPr>
              <a:t>(q(t) ∧ ¬r(x) )</a:t>
            </a:r>
            <a:r>
              <a:rPr lang="en-US" b="1">
                <a:ea typeface="+mn-lt"/>
                <a:cs typeface="+mn-lt"/>
              </a:rPr>
              <a:t> )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306F46-3DF9-45CB-A6E1-FEC3F3D9D390}"/>
              </a:ext>
            </a:extLst>
          </p:cNvPr>
          <p:cNvSpPr txBox="1"/>
          <p:nvPr/>
        </p:nvSpPr>
        <p:spPr>
          <a:xfrm>
            <a:off x="304251" y="1907028"/>
            <a:ext cx="460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U ≡ U</a:t>
            </a:r>
            <a:r>
              <a:rPr lang="en-US" baseline="30000">
                <a:ea typeface="+mn-lt"/>
                <a:cs typeface="+mn-lt"/>
              </a:rPr>
              <a:t>P</a:t>
            </a:r>
            <a:r>
              <a:rPr lang="en-US" sz="1200" baseline="30000">
                <a:ea typeface="+mn-lt"/>
                <a:cs typeface="+mn-lt"/>
              </a:rPr>
              <a:t>1 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= 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(∃x)</a:t>
            </a:r>
            <a:r>
              <a:rPr lang="en-US">
                <a:solidFill>
                  <a:srgbClr val="92D050"/>
                </a:solidFill>
                <a:ea typeface="+mn-lt"/>
                <a:cs typeface="+mn-lt"/>
              </a:rPr>
              <a:t>(∀y)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(∃t)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en-US">
                <a:ea typeface="+mn-lt"/>
                <a:cs typeface="+mn-lt"/>
              </a:rPr>
              <a:t>¬p(y) ∨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en-US">
                <a:ea typeface="+mn-lt"/>
                <a:cs typeface="+mn-lt"/>
              </a:rPr>
              <a:t>q(t) ∧ ¬r(x) )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322D5-FBD7-4C80-A370-A62F31D41BD1}"/>
              </a:ext>
            </a:extLst>
          </p:cNvPr>
          <p:cNvSpPr txBox="1"/>
          <p:nvPr/>
        </p:nvSpPr>
        <p:spPr>
          <a:xfrm>
            <a:off x="275676" y="2231110"/>
            <a:ext cx="460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U ≡ U</a:t>
            </a:r>
            <a:r>
              <a:rPr lang="en-US" baseline="30000">
                <a:ea typeface="+mn-lt"/>
                <a:cs typeface="+mn-lt"/>
              </a:rPr>
              <a:t>P2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= 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(∃x)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(∃t)</a:t>
            </a:r>
            <a:r>
              <a:rPr lang="en-US">
                <a:solidFill>
                  <a:srgbClr val="92D050"/>
                </a:solidFill>
                <a:ea typeface="+mn-lt"/>
                <a:cs typeface="+mn-lt"/>
              </a:rPr>
              <a:t>(∀y)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en-US">
                <a:ea typeface="+mn-lt"/>
                <a:cs typeface="+mn-lt"/>
              </a:rPr>
              <a:t>¬p(y) ∨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en-US">
                <a:ea typeface="+mn-lt"/>
                <a:cs typeface="+mn-lt"/>
              </a:rPr>
              <a:t>q(t) ∧ ¬r(x) )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F115FC-969D-4A58-8A4A-C0B86D499C49}"/>
              </a:ext>
            </a:extLst>
          </p:cNvPr>
          <p:cNvSpPr txBox="1"/>
          <p:nvPr/>
        </p:nvSpPr>
        <p:spPr>
          <a:xfrm rot="-10800000" flipV="1">
            <a:off x="273205" y="3191055"/>
            <a:ext cx="11153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Source Sans Pro"/>
              </a:rPr>
              <a:t>Pas 5: Eliminarea cuantificatorilor </a:t>
            </a:r>
            <a:r>
              <a:rPr lang="en-US" dirty="0">
                <a:ea typeface="+mn-lt"/>
                <a:cs typeface="+mn-lt"/>
              </a:rPr>
              <a:t>∃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(Forma normala Skolem ,</a:t>
            </a:r>
            <a:r>
              <a:rPr lang="en-US">
                <a:ea typeface="Source Sans Pro"/>
              </a:rPr>
              <a:t> se pastreaza doar inconsistenta)</a:t>
            </a:r>
            <a:endParaRPr lang="en-US" dirty="0">
              <a:ea typeface="Source Sans Pr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16B140-431C-449A-A8EE-B18EEE6086CF}"/>
              </a:ext>
            </a:extLst>
          </p:cNvPr>
          <p:cNvSpPr txBox="1"/>
          <p:nvPr/>
        </p:nvSpPr>
        <p:spPr>
          <a:xfrm>
            <a:off x="303174" y="4025359"/>
            <a:ext cx="11448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Source Sans Pro"/>
              </a:rPr>
              <a:t>x&lt;</a:t>
            </a:r>
            <a:r>
              <a:rPr lang="en-US" sz="1600" b="1">
                <a:ea typeface="Source Sans Pro"/>
              </a:rPr>
              <a:t>-</a:t>
            </a:r>
            <a:r>
              <a:rPr lang="en-US" sz="1600" dirty="0">
                <a:ea typeface="Source Sans Pro"/>
              </a:rPr>
              <a:t> </a:t>
            </a:r>
            <a:r>
              <a:rPr lang="en-US" sz="1600">
                <a:ea typeface="+mn-lt"/>
                <a:cs typeface="+mn-lt"/>
              </a:rPr>
              <a:t> a</a:t>
            </a:r>
            <a:endParaRPr lang="en-US" sz="1600">
              <a:ea typeface="Source Sans Pr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58CC59-99DC-4B31-975D-DADC35C47230}"/>
              </a:ext>
            </a:extLst>
          </p:cNvPr>
          <p:cNvSpPr txBox="1"/>
          <p:nvPr/>
        </p:nvSpPr>
        <p:spPr>
          <a:xfrm>
            <a:off x="304250" y="3591326"/>
            <a:ext cx="460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U ≡ U</a:t>
            </a:r>
            <a:r>
              <a:rPr lang="en-US" baseline="30000">
                <a:ea typeface="+mn-lt"/>
                <a:cs typeface="+mn-lt"/>
              </a:rPr>
              <a:t>P1</a:t>
            </a:r>
            <a:r>
              <a:rPr lang="en-US" sz="1200" baseline="30000">
                <a:ea typeface="+mn-lt"/>
                <a:cs typeface="+mn-lt"/>
              </a:rPr>
              <a:t>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= 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(∃x)</a:t>
            </a:r>
            <a:r>
              <a:rPr lang="en-US">
                <a:ea typeface="+mn-lt"/>
                <a:cs typeface="+mn-lt"/>
              </a:rPr>
              <a:t>(∀y)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(∃t)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en-US">
                <a:ea typeface="+mn-lt"/>
                <a:cs typeface="+mn-lt"/>
              </a:rPr>
              <a:t>¬p(y) ∨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en-US">
                <a:ea typeface="+mn-lt"/>
                <a:cs typeface="+mn-lt"/>
              </a:rPr>
              <a:t>q(t) ∧ ¬r(x) )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948145-B3B8-4868-9C27-F892BF1B9533}"/>
              </a:ext>
            </a:extLst>
          </p:cNvPr>
          <p:cNvSpPr txBox="1"/>
          <p:nvPr/>
        </p:nvSpPr>
        <p:spPr>
          <a:xfrm>
            <a:off x="1217573" y="4025359"/>
            <a:ext cx="992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Source Sans Pro"/>
              </a:rPr>
              <a:t>t&lt;</a:t>
            </a:r>
            <a:r>
              <a:rPr lang="en-US" sz="1600" b="1" dirty="0">
                <a:ea typeface="Source Sans Pro"/>
              </a:rPr>
              <a:t>-</a:t>
            </a:r>
            <a:r>
              <a:rPr lang="en-US" sz="1600" dirty="0">
                <a:ea typeface="Source Sans Pro"/>
              </a:rPr>
              <a:t>  f(y)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940987-36AD-4710-9F4B-3A053EB4D2EB}"/>
              </a:ext>
            </a:extLst>
          </p:cNvPr>
          <p:cNvSpPr txBox="1"/>
          <p:nvPr/>
        </p:nvSpPr>
        <p:spPr>
          <a:xfrm>
            <a:off x="280554" y="4391426"/>
            <a:ext cx="460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>
                <a:ea typeface="+mn-lt"/>
                <a:cs typeface="+mn-lt"/>
              </a:rPr>
              <a:t>U ≡ U</a:t>
            </a:r>
            <a:r>
              <a:rPr lang="en-US" baseline="30000" dirty="0">
                <a:ea typeface="+mn-lt"/>
                <a:cs typeface="+mn-lt"/>
              </a:rPr>
              <a:t>S</a:t>
            </a:r>
            <a:r>
              <a:rPr lang="en-US" sz="1200" baseline="30000" dirty="0">
                <a:ea typeface="+mn-lt"/>
                <a:cs typeface="+mn-lt"/>
              </a:rPr>
              <a:t>1 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= </a:t>
            </a:r>
            <a:r>
              <a:rPr lang="en-US" dirty="0">
                <a:solidFill>
                  <a:srgbClr val="92D050"/>
                </a:solidFill>
                <a:ea typeface="+mn-lt"/>
                <a:cs typeface="+mn-lt"/>
              </a:rPr>
              <a:t>(∀y)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en-US" dirty="0">
                <a:ea typeface="+mn-lt"/>
                <a:cs typeface="+mn-lt"/>
              </a:rPr>
              <a:t>¬p(y) ∨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en-US" dirty="0">
                <a:ea typeface="+mn-lt"/>
                <a:cs typeface="+mn-lt"/>
              </a:rPr>
              <a:t>q(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f(y)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 ∧ ¬r(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a</a:t>
            </a:r>
            <a:r>
              <a:rPr lang="en-US" dirty="0">
                <a:ea typeface="+mn-lt"/>
                <a:cs typeface="+mn-lt"/>
              </a:rPr>
              <a:t>) )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)</a:t>
            </a:r>
            <a:endParaRPr lang="en-US" dirty="0">
              <a:ea typeface="Source Sans Pro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286BF8-4D37-4D1B-9684-3E8F96ED40EA}"/>
              </a:ext>
            </a:extLst>
          </p:cNvPr>
          <p:cNvSpPr txBox="1"/>
          <p:nvPr/>
        </p:nvSpPr>
        <p:spPr>
          <a:xfrm rot="-10800000" flipV="1">
            <a:off x="276225" y="4788932"/>
            <a:ext cx="8810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Pas 6: Eliminarea </a:t>
            </a:r>
            <a:r>
              <a:rPr lang="en-US" dirty="0" err="1"/>
              <a:t>coantificatorilor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∀</a:t>
            </a:r>
            <a:r>
              <a:rPr lang="en-US" dirty="0">
                <a:solidFill>
                  <a:srgbClr val="92D050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(Forma </a:t>
            </a:r>
            <a:r>
              <a:rPr lang="en-US" dirty="0" err="1">
                <a:ea typeface="+mn-lt"/>
                <a:cs typeface="+mn-lt"/>
              </a:rPr>
              <a:t>normala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Skolem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coantificatori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ea typeface="Source Sans Pr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537F19-1FB5-48E3-BDE7-A4994E21173D}"/>
              </a:ext>
            </a:extLst>
          </p:cNvPr>
          <p:cNvSpPr txBox="1"/>
          <p:nvPr/>
        </p:nvSpPr>
        <p:spPr>
          <a:xfrm>
            <a:off x="261504" y="5220101"/>
            <a:ext cx="460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>
                <a:ea typeface="+mn-lt"/>
                <a:cs typeface="+mn-lt"/>
              </a:rPr>
              <a:t>U ≡ U</a:t>
            </a:r>
            <a:r>
              <a:rPr lang="en-US" baseline="30000" dirty="0">
                <a:ea typeface="+mn-lt"/>
                <a:cs typeface="+mn-lt"/>
              </a:rPr>
              <a:t>Sq1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= 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¬p(y) ∨ ( q(f(y)) ∧ ¬r(a) )</a:t>
            </a:r>
            <a:r>
              <a:rPr lang="en-US" b="1" dirty="0">
                <a:ea typeface="+mn-lt"/>
                <a:cs typeface="+mn-lt"/>
              </a:rPr>
              <a:t> </a:t>
            </a:r>
            <a:endParaRPr lang="en-US" dirty="0">
              <a:ea typeface="Source Sans Pr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B7CC13-BB06-47B6-A886-C2AA3E67EEE4}"/>
              </a:ext>
            </a:extLst>
          </p:cNvPr>
          <p:cNvSpPr txBox="1"/>
          <p:nvPr/>
        </p:nvSpPr>
        <p:spPr>
          <a:xfrm rot="-10800000" flipV="1">
            <a:off x="276225" y="5684282"/>
            <a:ext cx="7496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Source Sans Pro"/>
              </a:rPr>
              <a:t>Pas 7: Aducerea la Forma Normala Clauzala (distributivitatea </a:t>
            </a:r>
            <a:r>
              <a:rPr lang="en-US" dirty="0">
                <a:ea typeface="+mn-lt"/>
                <a:cs typeface="+mn-lt"/>
              </a:rPr>
              <a:t>∨ fata de</a:t>
            </a:r>
            <a:r>
              <a:rPr lang="en-US" dirty="0">
                <a:ea typeface="Source Sans Pro"/>
              </a:rPr>
              <a:t> </a:t>
            </a:r>
            <a:r>
              <a:rPr lang="en-US" dirty="0">
                <a:ea typeface="+mn-lt"/>
                <a:cs typeface="+mn-lt"/>
              </a:rPr>
              <a:t>∧ </a:t>
            </a:r>
            <a:r>
              <a:rPr lang="en-US" dirty="0">
                <a:ea typeface="Source Sans Pro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8792D2-3859-41C1-8F51-A672E189CE6B}"/>
              </a:ext>
            </a:extLst>
          </p:cNvPr>
          <p:cNvSpPr txBox="1"/>
          <p:nvPr/>
        </p:nvSpPr>
        <p:spPr>
          <a:xfrm>
            <a:off x="280554" y="6115451"/>
            <a:ext cx="48239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>
                <a:ea typeface="+mn-lt"/>
                <a:cs typeface="+mn-lt"/>
              </a:rPr>
              <a:t>U ≡ U</a:t>
            </a:r>
            <a:r>
              <a:rPr lang="en-US" baseline="30000" dirty="0">
                <a:ea typeface="+mn-lt"/>
                <a:cs typeface="+mn-lt"/>
              </a:rPr>
              <a:t>C1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= </a:t>
            </a:r>
            <a:r>
              <a:rPr lang="en-US" dirty="0">
                <a:ea typeface="+mn-lt"/>
                <a:cs typeface="+mn-lt"/>
              </a:rPr>
              <a:t>(¬p(y) ∨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q(f(y)) ) ∧ (¬p(y)  ∨ ¬r(a) )</a:t>
            </a:r>
            <a:endParaRPr lang="en-US" dirty="0">
              <a:ea typeface="Source Sans Pro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E21947-616F-46F4-9448-C193924685A0}"/>
              </a:ext>
            </a:extLst>
          </p:cNvPr>
          <p:cNvCxnSpPr/>
          <p:nvPr/>
        </p:nvCxnSpPr>
        <p:spPr>
          <a:xfrm flipH="1">
            <a:off x="600075" y="5286375"/>
            <a:ext cx="28575" cy="19050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E618EA-9A79-4D1D-ABF4-DBD9D8CB4815}"/>
              </a:ext>
            </a:extLst>
          </p:cNvPr>
          <p:cNvCxnSpPr>
            <a:cxnSpLocks/>
          </p:cNvCxnSpPr>
          <p:nvPr/>
        </p:nvCxnSpPr>
        <p:spPr>
          <a:xfrm flipV="1">
            <a:off x="600075" y="6191250"/>
            <a:ext cx="57150" cy="19050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BE4EC0-6D27-4A39-8D8F-6D778FD092DD}"/>
              </a:ext>
            </a:extLst>
          </p:cNvPr>
          <p:cNvCxnSpPr>
            <a:cxnSpLocks/>
          </p:cNvCxnSpPr>
          <p:nvPr/>
        </p:nvCxnSpPr>
        <p:spPr>
          <a:xfrm flipH="1">
            <a:off x="609600" y="4448175"/>
            <a:ext cx="38100" cy="24765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7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1" grpId="0"/>
      <p:bldP spid="12" grpId="0"/>
      <p:bldP spid="19" grpId="0"/>
      <p:bldP spid="20" grpId="0"/>
      <p:bldP spid="22" grpId="0"/>
      <p:bldP spid="28" grpId="0"/>
      <p:bldP spid="29" grpId="0"/>
      <p:bldP spid="30" grpId="0"/>
      <p:bldP spid="31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40DD70-7011-45C6-BC50-F1725239992A}"/>
              </a:ext>
            </a:extLst>
          </p:cNvPr>
          <p:cNvSpPr txBox="1"/>
          <p:nvPr/>
        </p:nvSpPr>
        <p:spPr>
          <a:xfrm rot="10800000" flipV="1">
            <a:off x="254155" y="524055"/>
            <a:ext cx="11153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Source Sans Pro"/>
              </a:rPr>
              <a:t>Pas 5: Eliminarea </a:t>
            </a:r>
            <a:r>
              <a:rPr lang="en-US" dirty="0" err="1">
                <a:ea typeface="Source Sans Pro"/>
              </a:rPr>
              <a:t>cuantificatorilor</a:t>
            </a:r>
            <a:r>
              <a:rPr lang="en-US" dirty="0">
                <a:ea typeface="Source Sans Pro"/>
              </a:rPr>
              <a:t> </a:t>
            </a:r>
            <a:r>
              <a:rPr lang="en-US" dirty="0">
                <a:ea typeface="+mn-lt"/>
                <a:cs typeface="+mn-lt"/>
              </a:rPr>
              <a:t>∃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(Forma </a:t>
            </a:r>
            <a:r>
              <a:rPr lang="en-US" dirty="0" err="1">
                <a:ea typeface="+mn-lt"/>
                <a:cs typeface="+mn-lt"/>
              </a:rPr>
              <a:t>normala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Skolem</a:t>
            </a:r>
            <a:r>
              <a:rPr lang="en-US" dirty="0">
                <a:ea typeface="+mn-lt"/>
                <a:cs typeface="+mn-lt"/>
              </a:rPr>
              <a:t> ,</a:t>
            </a:r>
            <a:r>
              <a:rPr lang="en-US" dirty="0">
                <a:ea typeface="Source Sans Pro"/>
              </a:rPr>
              <a:t> se </a:t>
            </a:r>
            <a:r>
              <a:rPr lang="en-US" dirty="0" err="1">
                <a:ea typeface="Source Sans Pro"/>
              </a:rPr>
              <a:t>pastreaza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doar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inconsistenta</a:t>
            </a:r>
            <a:r>
              <a:rPr lang="en-US" dirty="0">
                <a:ea typeface="Source Sans Pro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C04C8-CB37-4062-8623-02CC9653E188}"/>
              </a:ext>
            </a:extLst>
          </p:cNvPr>
          <p:cNvSpPr txBox="1"/>
          <p:nvPr/>
        </p:nvSpPr>
        <p:spPr>
          <a:xfrm>
            <a:off x="323301" y="1002385"/>
            <a:ext cx="460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 ≡ U</a:t>
            </a:r>
            <a:r>
              <a:rPr lang="en-US" baseline="30000" dirty="0">
                <a:ea typeface="+mn-lt"/>
                <a:cs typeface="+mn-lt"/>
              </a:rPr>
              <a:t>P2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=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(∃x)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(∃t)</a:t>
            </a:r>
            <a:r>
              <a:rPr lang="en-US" dirty="0">
                <a:solidFill>
                  <a:srgbClr val="92D050"/>
                </a:solidFill>
                <a:ea typeface="+mn-lt"/>
                <a:cs typeface="+mn-lt"/>
              </a:rPr>
              <a:t>(∀y)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en-US" dirty="0">
                <a:ea typeface="+mn-lt"/>
                <a:cs typeface="+mn-lt"/>
              </a:rPr>
              <a:t>¬p(y) ∨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en-US" dirty="0">
                <a:ea typeface="+mn-lt"/>
                <a:cs typeface="+mn-lt"/>
              </a:rPr>
              <a:t>q(t) ∧ ¬r(x) )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0CB8E-198E-4999-8711-5AAF1E7C84CE}"/>
              </a:ext>
            </a:extLst>
          </p:cNvPr>
          <p:cNvSpPr txBox="1"/>
          <p:nvPr/>
        </p:nvSpPr>
        <p:spPr>
          <a:xfrm>
            <a:off x="356754" y="1848251"/>
            <a:ext cx="460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>
                <a:ea typeface="+mn-lt"/>
                <a:cs typeface="+mn-lt"/>
              </a:rPr>
              <a:t>U ≡ U</a:t>
            </a:r>
            <a:r>
              <a:rPr lang="en-US" baseline="30000" dirty="0">
                <a:ea typeface="+mn-lt"/>
                <a:cs typeface="+mn-lt"/>
              </a:rPr>
              <a:t>S2</a:t>
            </a:r>
            <a:r>
              <a:rPr lang="en-US" sz="1200" baseline="30000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= </a:t>
            </a:r>
            <a:r>
              <a:rPr lang="en-US" dirty="0">
                <a:solidFill>
                  <a:srgbClr val="92D050"/>
                </a:solidFill>
                <a:ea typeface="+mn-lt"/>
                <a:cs typeface="+mn-lt"/>
              </a:rPr>
              <a:t>(∀y)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en-US" dirty="0">
                <a:ea typeface="+mn-lt"/>
                <a:cs typeface="+mn-lt"/>
              </a:rPr>
              <a:t>¬p(y) ∨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en-US" dirty="0">
                <a:ea typeface="+mn-lt"/>
                <a:cs typeface="+mn-lt"/>
              </a:rPr>
              <a:t>q(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b</a:t>
            </a:r>
            <a:r>
              <a:rPr lang="en-US" dirty="0">
                <a:ea typeface="+mn-lt"/>
                <a:cs typeface="+mn-lt"/>
              </a:rPr>
              <a:t>) ∧ ¬r(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a</a:t>
            </a:r>
            <a:r>
              <a:rPr lang="en-US" dirty="0">
                <a:ea typeface="+mn-lt"/>
                <a:cs typeface="+mn-lt"/>
              </a:rPr>
              <a:t>) )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)</a:t>
            </a:r>
            <a:endParaRPr lang="en-US" dirty="0">
              <a:ea typeface="Source Sans 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F2B1E-734D-45EB-BD66-35EF1CF11FFA}"/>
              </a:ext>
            </a:extLst>
          </p:cNvPr>
          <p:cNvSpPr txBox="1"/>
          <p:nvPr/>
        </p:nvSpPr>
        <p:spPr>
          <a:xfrm rot="10800000" flipV="1">
            <a:off x="323850" y="2436257"/>
            <a:ext cx="8810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Pas 6: Eliminarea </a:t>
            </a:r>
            <a:r>
              <a:rPr lang="en-US" dirty="0" err="1"/>
              <a:t>coantificatorilor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∀</a:t>
            </a:r>
            <a:r>
              <a:rPr lang="en-US" dirty="0">
                <a:solidFill>
                  <a:srgbClr val="92D050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(Forma </a:t>
            </a:r>
            <a:r>
              <a:rPr lang="en-US" dirty="0" err="1">
                <a:ea typeface="+mn-lt"/>
                <a:cs typeface="+mn-lt"/>
              </a:rPr>
              <a:t>normala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Skolem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coantificatori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ea typeface="Source Sans Pr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20FAE-60ED-46BF-AFAF-FD1790A081DF}"/>
              </a:ext>
            </a:extLst>
          </p:cNvPr>
          <p:cNvSpPr txBox="1"/>
          <p:nvPr/>
        </p:nvSpPr>
        <p:spPr>
          <a:xfrm>
            <a:off x="356754" y="2876951"/>
            <a:ext cx="460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>
                <a:ea typeface="+mn-lt"/>
                <a:cs typeface="+mn-lt"/>
              </a:rPr>
              <a:t>U ≡ U</a:t>
            </a:r>
            <a:r>
              <a:rPr lang="en-US" baseline="30000" dirty="0">
                <a:ea typeface="+mn-lt"/>
                <a:cs typeface="+mn-lt"/>
              </a:rPr>
              <a:t>Sq2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= 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¬p(y) ∨ ( q(b) ∧ ¬r(a) )</a:t>
            </a:r>
            <a:r>
              <a:rPr lang="en-US" b="1" dirty="0">
                <a:ea typeface="+mn-lt"/>
                <a:cs typeface="+mn-lt"/>
              </a:rPr>
              <a:t> </a:t>
            </a:r>
            <a:endParaRPr lang="en-US" dirty="0">
              <a:ea typeface="Source Sans Pr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4DA5A-FE13-441B-ADBC-23840E4DFFF4}"/>
              </a:ext>
            </a:extLst>
          </p:cNvPr>
          <p:cNvSpPr txBox="1"/>
          <p:nvPr/>
        </p:nvSpPr>
        <p:spPr>
          <a:xfrm rot="10800000" flipV="1">
            <a:off x="323850" y="3350657"/>
            <a:ext cx="7496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Source Sans Pro"/>
              </a:rPr>
              <a:t>Pas 7: Aducerea la Forma Normala Clauzala (distributivitatea </a:t>
            </a:r>
            <a:r>
              <a:rPr lang="en-US" dirty="0">
                <a:ea typeface="+mn-lt"/>
                <a:cs typeface="+mn-lt"/>
              </a:rPr>
              <a:t>∨ fata de</a:t>
            </a:r>
            <a:r>
              <a:rPr lang="en-US" dirty="0">
                <a:ea typeface="Source Sans Pro"/>
              </a:rPr>
              <a:t> </a:t>
            </a:r>
            <a:r>
              <a:rPr lang="en-US" dirty="0">
                <a:ea typeface="+mn-lt"/>
                <a:cs typeface="+mn-lt"/>
              </a:rPr>
              <a:t>∧ </a:t>
            </a:r>
            <a:r>
              <a:rPr lang="en-US" dirty="0">
                <a:ea typeface="Source Sans Pro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DADE77-0DE3-4DAE-86BD-D443503786AC}"/>
              </a:ext>
            </a:extLst>
          </p:cNvPr>
          <p:cNvSpPr txBox="1"/>
          <p:nvPr/>
        </p:nvSpPr>
        <p:spPr>
          <a:xfrm>
            <a:off x="356754" y="3819926"/>
            <a:ext cx="48239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>
                <a:ea typeface="+mn-lt"/>
                <a:cs typeface="+mn-lt"/>
              </a:rPr>
              <a:t>U ≡ U</a:t>
            </a:r>
            <a:r>
              <a:rPr lang="en-US" baseline="30000" dirty="0">
                <a:ea typeface="+mn-lt"/>
                <a:cs typeface="+mn-lt"/>
              </a:rPr>
              <a:t>C2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=( </a:t>
            </a:r>
            <a:r>
              <a:rPr lang="en-US" dirty="0">
                <a:ea typeface="+mn-lt"/>
                <a:cs typeface="+mn-lt"/>
              </a:rPr>
              <a:t>¬p(y) ∨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q(f(b) ) ∧ (¬p(y)  ∨ ¬r(a) )</a:t>
            </a:r>
            <a:endParaRPr lang="en-US" dirty="0">
              <a:ea typeface="Source Sans Pr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260BE3-8EC2-490A-974D-6D7F2C8A8F82}"/>
              </a:ext>
            </a:extLst>
          </p:cNvPr>
          <p:cNvSpPr txBox="1"/>
          <p:nvPr/>
        </p:nvSpPr>
        <p:spPr>
          <a:xfrm>
            <a:off x="466725" y="13049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Source Sans Pro"/>
              </a:rPr>
              <a:t>x &lt;- a          t &lt;-  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86BD99-D38C-4E8F-AD97-7B20FA8121E7}"/>
              </a:ext>
            </a:extLst>
          </p:cNvPr>
          <p:cNvCxnSpPr/>
          <p:nvPr/>
        </p:nvCxnSpPr>
        <p:spPr>
          <a:xfrm flipH="1">
            <a:off x="628650" y="1924050"/>
            <a:ext cx="114300" cy="22860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5ED7F3-9760-4C4F-9CB6-35128F5598DB}"/>
              </a:ext>
            </a:extLst>
          </p:cNvPr>
          <p:cNvCxnSpPr>
            <a:cxnSpLocks/>
          </p:cNvCxnSpPr>
          <p:nvPr/>
        </p:nvCxnSpPr>
        <p:spPr>
          <a:xfrm flipH="1">
            <a:off x="628650" y="2952749"/>
            <a:ext cx="114300" cy="22860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90E9BC-66D9-4EE7-BF91-CDB6FB66B4C8}"/>
              </a:ext>
            </a:extLst>
          </p:cNvPr>
          <p:cNvCxnSpPr>
            <a:cxnSpLocks/>
          </p:cNvCxnSpPr>
          <p:nvPr/>
        </p:nvCxnSpPr>
        <p:spPr>
          <a:xfrm flipH="1">
            <a:off x="628650" y="3895725"/>
            <a:ext cx="114300" cy="22860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7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330B53-E987-4B1B-A1A6-4B84848746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a090c-80d2-4674-aab9-e2f91f7b1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C7CF17-D962-4A07-8F79-F1A199092E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9A5C58-7054-43AE-A0C9-BCD72723B67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3DFloatVTI</vt:lpstr>
      <vt:lpstr>9.2. Probleme din logica predicatelor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687</cp:revision>
  <dcterms:created xsi:type="dcterms:W3CDTF">2020-11-23T11:29:23Z</dcterms:created>
  <dcterms:modified xsi:type="dcterms:W3CDTF">2020-11-24T09:55:19Z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