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20" r:id="rId7"/>
    <p:sldId id="259" r:id="rId8"/>
    <p:sldId id="318" r:id="rId9"/>
    <p:sldId id="322" r:id="rId10"/>
    <p:sldId id="332" r:id="rId11"/>
    <p:sldId id="263" r:id="rId12"/>
    <p:sldId id="333" r:id="rId13"/>
    <p:sldId id="334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37D9A67-1A18-46F7-8BD7-A1BC8E0BA617}">
          <p14:sldIdLst>
            <p14:sldId id="256"/>
            <p14:sldId id="257"/>
            <p14:sldId id="308"/>
            <p14:sldId id="320"/>
            <p14:sldId id="259"/>
            <p14:sldId id="318"/>
            <p14:sldId id="322"/>
            <p14:sldId id="332"/>
          </p14:sldIdLst>
        </p14:section>
        <p14:section name="Untitled Section" id="{E56A002B-8017-410D-A4FC-4B031013E45D}">
          <p14:sldIdLst>
            <p14:sldId id="263"/>
            <p14:sldId id="333"/>
            <p14:sldId id="334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02DED-DCF6-428F-92AB-AA8ACCA0B3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111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97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18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8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02DED-DCF6-428F-92AB-AA8ACCA0B3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153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187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xmlns="" id="{0E905E14-E19A-49A4-95B0-A4334F09D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xmlns="" id="{F99F5C16-D21E-4159-9011-D83D62945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xmlns="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xmlns="" id="{17EAC1B1-556C-4228-8079-3D901DC59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xmlns="" id="{7058F75D-7E47-484C-A8EE-2222806808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02A036E-555E-452E-A03E-C23B0204B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022D41B-79E8-48CF-B2C1-81682892F7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3C39C16-6EA8-4E23-96CD-35016A14A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8349EA7-4C35-41B7-ADAE-D5A8A2B6B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0BB9AE5-B3F9-4910-8739-DCBEE4532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3E19069-8C91-4A11-ABFB-54DACDBFB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xmlns="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xmlns="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xmlns="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xmlns="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xmlns="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xmlns="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xmlns="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094A3771-4C60-4CFE-8E9E-37289AB031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xmlns="" id="{82CA434A-3484-456D-AE0D-D55E9CABFA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xmlns="" id="{D4D999BA-0F0D-4C71-9EBD-B63A0BEAD6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588BAEF-9B22-4B78-838B-7DC11C0EA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20212D7-7787-4FFC-B8D9-35F729D185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7577D49-4464-484D-8792-C20C8556A1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FF06135-5FEE-41FD-9B18-A0441D2A7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3AEB7B2-43A7-459D-9CFA-1C75B3351C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A095D62-486F-47DD-A58F-7F4BE6617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xmlns="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xmlns="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xmlns="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xmlns="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xmlns="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xmlns="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xmlns="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xmlns="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xmlns="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2AC563FF-7AA4-42A5-8F4E-9C62398C16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xmlns="" id="{2F57252D-B141-4A8D-A8E0-321B5580C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xmlns="" id="{C4D33E31-7264-4B2D-B2DD-12BE09194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xmlns="" id="{03C23AC4-0E0E-4B04-94AB-656B798357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210EA05-DF52-42EC-BE02-1A684F299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xmlns="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xmlns="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xmlns="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xmlns="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xmlns="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E5F9943-296E-47D0-AE23-CAD9E510A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9F7B3EA0-9668-4864-8EAB-87002E634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xmlns="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xmlns="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E62CF97-C608-4582-968F-CB4B12F9E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xmlns="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xmlns="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1DC5A68-D71B-430D-A02A-5A4C7608C2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xmlns="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xmlns="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987485-764D-493B-8597-A03C406EE5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xmlns="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xmlns="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xmlns="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xmlns="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xmlns="" id="{5316CEBD-338C-402C-BCD3-A4F16BC89E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xmlns="" id="{C3EC749F-067B-4ADC-9D73-17D3DBA09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xmlns="" id="{CC5B33D5-B61A-4BB3-BE24-ED2DC91EA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EE2409D7-BC76-4E3D-A9C1-491922D35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80211AD5-F7D3-45F7-8766-86B7813C26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xmlns="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xmlns="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D375A7AC-BF9B-4E33-9275-2E93A2356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xmlns="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xmlns="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7DF52B12-FE86-4DDD-AF1A-6B41C03D58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xmlns="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xmlns="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xmlns="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xmlns="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xmlns="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xmlns="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7889367-AA88-4B31-A223-EF3FCC731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C9AB4B8-C106-4540-81BA-4388E2B812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90E7B3D-DBE9-40C9-9D00-F8038C4D4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39AC4BF-D84C-4F05-A8BF-A365C3B75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EE44D66-158A-482A-B586-9251844C24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538A9F0-F51C-490F-8D45-3E8D5EA194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xmlns="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xmlns="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xmlns="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xmlns="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xmlns="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0CE0237-8723-4348-94B7-63A59D847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476B89C-56D1-416F-8EB1-DA7F485148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C49B972-3E3D-4CC1-B834-FF30BF266D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xmlns="" id="{A3C21CC9-A512-4380-A099-AF8D792D5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339F109-5532-4E78-8957-EB2AAAD36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AF9A59D-418A-4B1E-B724-5ADD4336F7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xmlns="" id="{2667FDEA-E217-4374-BFBC-FB41B2C3A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xmlns="" id="{B25ABCF7-C1CE-49AC-B9BB-B0CC0545E8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xmlns="" id="{90C75B78-0468-4902-B7BE-7274FCE08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F6701EE-4FAB-4701-8901-9B8A7D88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xmlns="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B57E20-C5E1-4C45-8681-D71FCB2166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xmlns="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xmlns="" id="{4F846A43-6834-4F6F-8E46-63FA7C2C9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BA2DA534-CC7F-4C25-939F-0385A4DEE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85FEC6A-306B-41E7-A9C7-44594DA872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xmlns="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xmlns="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xmlns="" id="{206EA771-F61C-45A0-8EF8-13E5A2388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xmlns="" id="{1055FF28-FC47-4F04-924F-CED733571C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xmlns="" id="{5DF23120-2D0B-4C59-B5DB-000A7F7CC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xmlns="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xmlns="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xmlns="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xmlns="" id="{FA1A3B78-4096-4AA2-8788-BDE7FDE0A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xmlns="" id="{B98D88F3-9A0C-497C-A9DC-0567F72E5D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xmlns="" id="{109A387A-F471-4821-B626-B6D3DA5B3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xmlns="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xmlns="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xmlns="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132AFB4-A853-454F-AB81-EE2659F67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4838ED8-47A6-444E-9A70-62C3DDD89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EED28DBA-363E-4EDE-9CA4-0A3D2EABA6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F1A1C4A-5092-4804-8704-EA2785039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911BD1D4-C220-4A08-A113-47C384B7F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494DD11-C4F7-488D-9B64-0D5850F97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xmlns="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xmlns="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xmlns="" id="{F902CF95-4802-4803-B88F-358BAD556E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xmlns="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pPr/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xmlns="" id="{4E21F050-FD36-4FCB-BAD4-7FEBD0985E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xmlns="" id="{2F8F0FAC-16EB-487B-B327-26DF1260B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xmlns="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xmlns="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xmlns="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xmlns="" id="{4EEBAC00-ABF2-42F3-BE5C-89F299B69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xmlns="" id="{91BE3222-02F5-4B11-8ED2-D8D36449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F0465AAD-8CC1-4FEF-8CC4-EC2E94200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6D829312-0A2A-4244-A956-C59E44673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xmlns="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xmlns="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xmlns="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xmlns="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xmlns="" id="{F71248FC-CE92-435C-87F1-74B88F2376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xmlns="" id="{A2ACF54E-CF09-4ADF-AF42-8940A36E1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EE1171A0-B1C0-438A-B262-BE014FA1F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xmlns="" id="{14F2FEF3-50D1-40FC-B4B4-77A1F7E21F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xmlns="" id="{BD9CE92B-22AD-4B2F-992F-14F8CEC882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C3915ABD-0965-4BFC-BC2C-9614D5970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xmlns="" id="{9FE4684E-2475-4E37-AA4F-264F7CA762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xmlns="" id="{AF59A320-BCCE-4552-ABEC-E6072F986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1643449"/>
            <a:ext cx="4223000" cy="2705939"/>
          </a:xfrm>
        </p:spPr>
        <p:txBody>
          <a:bodyPr>
            <a:normAutofit/>
          </a:bodyPr>
          <a:lstStyle/>
          <a:p>
            <a:r>
              <a:rPr lang="en-US" sz="9600" dirty="0"/>
              <a:t>CSS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310" y="3764782"/>
            <a:ext cx="4105582" cy="3994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-</a:t>
            </a:r>
            <a:r>
              <a:rPr lang="en-US" dirty="0" smtClean="0"/>
              <a:t>By </a:t>
            </a:r>
            <a:r>
              <a:rPr lang="en-US" dirty="0" err="1" smtClean="0"/>
              <a:t>Aabha</a:t>
            </a:r>
            <a:r>
              <a:rPr lang="en-US" dirty="0" smtClean="0"/>
              <a:t> </a:t>
            </a:r>
            <a:r>
              <a:rPr lang="en-US" dirty="0" err="1" smtClean="0"/>
              <a:t>bhandari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A3C9CFFA-E19D-4C92-9291-D5798F30E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75" r="21875"/>
          <a:stretch>
            <a:fillRect/>
          </a:stretch>
        </p:blipFill>
        <p:spPr>
          <a:xfrm>
            <a:off x="6352259" y="976182"/>
            <a:ext cx="4324069" cy="4324069"/>
          </a:xfrm>
        </p:spPr>
      </p:pic>
    </p:spTree>
    <p:extLst>
      <p:ext uri="{BB962C8B-B14F-4D97-AF65-F5344CB8AC3E}">
        <p14:creationId xmlns:p14="http://schemas.microsoft.com/office/powerpoint/2010/main" xmlns="" val="24549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0E4A64B-B5F1-4AFD-A6D6-64A6C9FF23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855" y="1400720"/>
            <a:ext cx="3534208" cy="518874"/>
          </a:xfrm>
        </p:spPr>
        <p:txBody>
          <a:bodyPr/>
          <a:lstStyle/>
          <a:p>
            <a:r>
              <a:rPr lang="en-US" dirty="0"/>
              <a:t>3.Class Selector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CD459C0-90F4-4652-913D-1021EB6569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0103" y="2410736"/>
            <a:ext cx="3534208" cy="4088650"/>
          </a:xfrm>
        </p:spPr>
        <p:txBody>
          <a:bodyPr>
            <a:normAutofit/>
          </a:bodyPr>
          <a:lstStyle/>
          <a:p>
            <a:r>
              <a:rPr lang="en-US" dirty="0"/>
              <a:t>The class selector selects HTML elements with a specific class attribute. It is used with a period character (.) followed by the class name.</a:t>
            </a:r>
          </a:p>
          <a:p>
            <a:r>
              <a:rPr lang="en-US" dirty="0"/>
              <a:t>A class name should not be started with a number</a:t>
            </a:r>
          </a:p>
          <a:p>
            <a:endParaRPr lang="en-US" dirty="0"/>
          </a:p>
          <a:p>
            <a:pPr marL="457200" lvl="1" indent="0"/>
            <a:r>
              <a:rPr lang="en-US" sz="1800" dirty="0"/>
              <a:t>.</a:t>
            </a:r>
            <a:r>
              <a:rPr lang="en-US" sz="1800" dirty="0" err="1"/>
              <a:t>cenr</a:t>
            </a:r>
            <a:r>
              <a:rPr lang="en-US" sz="1800" dirty="0"/>
              <a:t> {  </a:t>
            </a:r>
          </a:p>
          <a:p>
            <a:pPr marL="457200" lvl="1" indent="0"/>
            <a:r>
              <a:rPr lang="en-US" sz="1800" dirty="0"/>
              <a:t> text-align: center;  </a:t>
            </a:r>
          </a:p>
          <a:p>
            <a:pPr marL="457200" lvl="1" indent="0"/>
            <a:r>
              <a:rPr lang="en-US" sz="1800" dirty="0"/>
              <a:t>    color: blue;  </a:t>
            </a:r>
          </a:p>
          <a:p>
            <a:pPr marL="457200" lvl="1" indent="0"/>
            <a:r>
              <a:rPr lang="en-US" sz="1800" dirty="0"/>
              <a:t>} 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&lt;p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"cenr"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sz="1400" b="0" i="0" dirty="0">
                <a:effectLst/>
                <a:latin typeface="verdana" panose="020B0604030504040204" pitchFamily="34" charset="0"/>
              </a:rPr>
              <a:t>Hello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&lt;/p&gt;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</a:p>
          <a:p>
            <a:pPr marL="457200" lvl="1" indent="0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EFEEEDE-19B6-4932-9ABA-0A551E0A3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2520" y="1400720"/>
            <a:ext cx="3534208" cy="518874"/>
          </a:xfrm>
        </p:spPr>
        <p:txBody>
          <a:bodyPr>
            <a:normAutofit fontScale="92500"/>
          </a:bodyPr>
          <a:lstStyle/>
          <a:p>
            <a:r>
              <a:rPr lang="en-US" dirty="0"/>
              <a:t>4.Universal Selector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AF5D41D-917B-4A62-A6CF-047CC4C82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2520" y="2410736"/>
            <a:ext cx="3534208" cy="4088650"/>
          </a:xfrm>
        </p:spPr>
        <p:txBody>
          <a:bodyPr/>
          <a:lstStyle/>
          <a:p>
            <a:r>
              <a:rPr lang="en-US" dirty="0"/>
              <a:t>The universal selector is used as a wildcard character. It selects all the elements on the pages.</a:t>
            </a:r>
          </a:p>
          <a:p>
            <a:endParaRPr lang="en-US" dirty="0"/>
          </a:p>
          <a:p>
            <a:pPr marL="457200" lvl="1" indent="0"/>
            <a:r>
              <a:rPr lang="en-US" sz="1800" dirty="0"/>
              <a:t>* {  </a:t>
            </a:r>
          </a:p>
          <a:p>
            <a:pPr marL="457200" lvl="1" indent="0"/>
            <a:r>
              <a:rPr lang="en-US" sz="1800" dirty="0"/>
              <a:t>   color: green;  </a:t>
            </a:r>
          </a:p>
          <a:p>
            <a:pPr marL="457200" lvl="1" indent="0"/>
            <a:r>
              <a:rPr lang="en-US" sz="1800" dirty="0"/>
              <a:t>   font-size: 20px;  </a:t>
            </a:r>
          </a:p>
          <a:p>
            <a:pPr marL="457200" lvl="1" indent="0"/>
            <a:r>
              <a:rPr lang="en-US" sz="1800" dirty="0"/>
              <a:t>} </a:t>
            </a:r>
          </a:p>
          <a:p>
            <a:pPr marL="457200" lvl="1" indent="0"/>
            <a:r>
              <a:rPr lang="en-US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&lt;h2&gt;</a:t>
            </a:r>
            <a:r>
              <a:rPr lang="en-US" sz="1400" dirty="0">
                <a:latin typeface="verdana" panose="020B0604030504040204" pitchFamily="34" charset="0"/>
              </a:rPr>
              <a:t>This is green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&lt;/h2&gt;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457200" lvl="1" indent="0"/>
            <a:endParaRPr lang="en-US" sz="18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5174CF1A-9D4F-4A0B-9058-FEAC44C424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2185" y="1400720"/>
            <a:ext cx="3534208" cy="518874"/>
          </a:xfrm>
        </p:spPr>
        <p:txBody>
          <a:bodyPr/>
          <a:lstStyle/>
          <a:p>
            <a:r>
              <a:rPr lang="en-US" dirty="0"/>
              <a:t>5.Group Selector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0F588416-F6DB-4FED-9BD9-4418ABDFB8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937" y="2410736"/>
            <a:ext cx="3534208" cy="3945614"/>
          </a:xfrm>
        </p:spPr>
        <p:txBody>
          <a:bodyPr/>
          <a:lstStyle/>
          <a:p>
            <a:r>
              <a:rPr lang="en-US" dirty="0"/>
              <a:t>The grouping selector is used to select all the elements with the same style definitions.</a:t>
            </a:r>
          </a:p>
          <a:p>
            <a:r>
              <a:rPr lang="en-US" dirty="0"/>
              <a:t>Grouping selector is used to minimize the code.</a:t>
            </a:r>
          </a:p>
          <a:p>
            <a:endParaRPr lang="en-US" dirty="0"/>
          </a:p>
          <a:p>
            <a:pPr marL="457200" lvl="1" indent="0"/>
            <a:r>
              <a:rPr lang="en-US" sz="1800" dirty="0"/>
              <a:t>h1, h2, p {  </a:t>
            </a:r>
          </a:p>
          <a:p>
            <a:pPr marL="457200" lvl="1" indent="0"/>
            <a:r>
              <a:rPr lang="en-US" sz="1800" dirty="0"/>
              <a:t>    text-align: center;  </a:t>
            </a:r>
          </a:p>
          <a:p>
            <a:pPr marL="457200" lvl="1" indent="0"/>
            <a:r>
              <a:rPr lang="en-US" sz="1800" dirty="0"/>
              <a:t>    color: blue;  </a:t>
            </a:r>
          </a:p>
          <a:p>
            <a:pPr marL="457200" lvl="1" indent="0"/>
            <a:r>
              <a:rPr lang="en-US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08779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765569"/>
            <a:ext cx="4429556" cy="266343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</p:spPr>
        <p:txBody>
          <a:bodyPr>
            <a:normAutofit/>
          </a:bodyPr>
          <a:lstStyle/>
          <a:p>
            <a:r>
              <a:rPr lang="en-US" dirty="0" smtClean="0"/>
              <a:t>AABHA BHANDARI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IIT/ITESM/2019/300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024A3639-91E6-44FA-9EA0-3B75C82AFE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4222" r="242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20757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28" y="651560"/>
            <a:ext cx="5217172" cy="1158857"/>
          </a:xfrm>
        </p:spPr>
        <p:txBody>
          <a:bodyPr>
            <a:normAutofit/>
          </a:bodyPr>
          <a:lstStyle/>
          <a:p>
            <a:r>
              <a:rPr lang="en-US" sz="4800" dirty="0"/>
              <a:t>Topics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87" y="2265603"/>
            <a:ext cx="5217173" cy="3344659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What is CSS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/>
              <a:t>Features of CSS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/>
              <a:t>Why is CSS needed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mtClean="0"/>
              <a:t>Starting with CSS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Syntax of CSS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Selectors in CSS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xmlns="" id="{0678FD5F-34AB-4579-B63C-DEA6D07CA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285771" y="4474366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xmlns="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xmlns="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xmlns="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xmlns="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xmlns="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xmlns="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xmlns="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xmlns="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xmlns="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xmlns="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xmlns="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xmlns="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xmlns="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xmlns="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xmlns="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xmlns="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xmlns="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xmlns="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xmlns="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xmlns="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xmlns="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xmlns="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xmlns="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xmlns="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xmlns="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xmlns="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xmlns="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xmlns="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xmlns="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xmlns="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xmlns="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xmlns="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xmlns="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xmlns="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xmlns="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xmlns="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xmlns="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xmlns="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xmlns="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xmlns="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xmlns="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xmlns="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xmlns="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xmlns="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xmlns="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xmlns="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xmlns="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xmlns="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xmlns="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xmlns="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xmlns="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xmlns="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xmlns="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xmlns="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xmlns="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xmlns="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xmlns="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xmlns="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xmlns="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xmlns="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xmlns="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xmlns="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xmlns="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xmlns="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xmlns="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xmlns="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xmlns="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xmlns="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xmlns="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xmlns="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xmlns="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xmlns="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xmlns="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xmlns="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xmlns="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xmlns="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xmlns="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xmlns="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xmlns="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xmlns="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xmlns="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xmlns="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xmlns="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xmlns="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xmlns="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xmlns="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xmlns="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xmlns="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xmlns="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xmlns="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xmlns="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xmlns="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xmlns="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xmlns="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xmlns="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xmlns="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xmlns="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xmlns="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xmlns="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xmlns="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xmlns="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xmlns="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xmlns="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xmlns="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xmlns="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xmlns="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xmlns="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xmlns="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xmlns="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xmlns="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xmlns="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xmlns="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xmlns="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xmlns="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xmlns="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xmlns="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xmlns="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xmlns="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xmlns="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xmlns="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xmlns="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xmlns="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xmlns="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xmlns="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xmlns="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xmlns="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xmlns="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xmlns="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xmlns="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xmlns="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xmlns="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xmlns="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xmlns="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xmlns="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xmlns="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xmlns="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xmlns="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xmlns="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xmlns="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xmlns="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xmlns="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xmlns="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xmlns="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xmlns="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xmlns="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xmlns="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xmlns="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xmlns="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xmlns="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xmlns="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xmlns="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xmlns="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xmlns="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xmlns="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xmlns="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xmlns="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xmlns="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xmlns="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xmlns="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xmlns="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xmlns="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xmlns="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xmlns="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xmlns="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xmlns="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xmlns="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xmlns="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xmlns="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xmlns="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xmlns="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xmlns="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xmlns="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xmlns="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xmlns="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xmlns="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xmlns="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xmlns="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xmlns="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xmlns="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xmlns="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xmlns="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xmlns="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xmlns="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xmlns="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xmlns="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xmlns="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xmlns="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xmlns="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xmlns="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xmlns="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xmlns="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xmlns="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xmlns="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xmlns="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xmlns="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xmlns="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xmlns="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xmlns="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xmlns="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xmlns="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xmlns="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xmlns="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xmlns="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xmlns="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xmlns="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xmlns="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xmlns="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xmlns="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xmlns="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xmlns="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xmlns="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xmlns="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xmlns="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xmlns="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xmlns="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xmlns="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xmlns="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xmlns="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xmlns="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xmlns="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xmlns="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xmlns="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xmlns="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xmlns="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xmlns="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xmlns="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xmlns="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xmlns="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xmlns="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xmlns="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xmlns="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xmlns="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xmlns="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xmlns="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xmlns="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xmlns="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xmlns="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xmlns="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xmlns="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xmlns="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xmlns="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xmlns="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xmlns="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xmlns="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xmlns="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xmlns="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xmlns="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xmlns="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xmlns="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xmlns="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xmlns="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xmlns="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xmlns="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xmlns="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xmlns="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xmlns="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xmlns="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xmlns="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xmlns="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xmlns="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xmlns="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xmlns="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xmlns="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xmlns="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xmlns="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xmlns="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xmlns="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xmlns="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xmlns="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xmlns="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xmlns="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xmlns="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xmlns="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xmlns="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xmlns="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xmlns="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xmlns="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xmlns="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xmlns="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xmlns="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xmlns="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xmlns="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xmlns="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xmlns="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xmlns="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xmlns="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xmlns="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xmlns="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xmlns="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xmlns="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xmlns="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xmlns="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xmlns="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xmlns="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xmlns="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xmlns="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xmlns="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xmlns="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xmlns="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xmlns="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xmlns="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xmlns="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xmlns="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xmlns="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xmlns="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xmlns="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xmlns="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xmlns="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xmlns="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xmlns="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xmlns="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xmlns="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xmlns="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xmlns="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xmlns="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xmlns="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xmlns="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xmlns="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xmlns="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xmlns="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xmlns="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xmlns="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xmlns="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xmlns="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xmlns="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xmlns="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xmlns="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xmlns="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xmlns="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xmlns="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xmlns="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xmlns="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xmlns="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xmlns="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xmlns="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xmlns="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xmlns="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xmlns="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xmlns="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xmlns="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9A505E-A998-4213-B46A-73A4066D1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4" r="14729"/>
          <a:stretch/>
        </p:blipFill>
        <p:spPr>
          <a:xfrm>
            <a:off x="6549736" y="1522356"/>
            <a:ext cx="4259375" cy="30591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1291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1" y="712888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CSS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73392"/>
            <a:ext cx="5257799" cy="33960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CSS (Cascading Style Sheets) is what makes web pages look good and presentable.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CSS describes how HTML elements are to be displayed on screen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It’s an essential part of modern web development and a must have skill for any web designer and developer.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is very easy to learn and code in compare to other language even beginners can easily learn CSS.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846D5D3C-6AC5-4A22-8FFB-4C02D02F3F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57" r="155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xmlns="" id="{8672CA8F-D500-4680-8076-9D16C0CE2E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586" r="158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4475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F526F536-5EF1-4F19-AA94-E5010F28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472152"/>
            <a:ext cx="5513173" cy="1124949"/>
          </a:xfrm>
        </p:spPr>
        <p:txBody>
          <a:bodyPr/>
          <a:lstStyle/>
          <a:p>
            <a:r>
              <a:rPr lang="en-US" dirty="0"/>
              <a:t>Features of CSS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xmlns="" id="{9658C7AB-D13B-4DC9-BB5C-9DAA1053A014}"/>
              </a:ext>
            </a:extLst>
          </p:cNvPr>
          <p:cNvSpPr txBox="1">
            <a:spLocks/>
          </p:cNvSpPr>
          <p:nvPr/>
        </p:nvSpPr>
        <p:spPr>
          <a:xfrm>
            <a:off x="838200" y="1723263"/>
            <a:ext cx="10515600" cy="41531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There are many Features of CSS the major features are:</a:t>
            </a:r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Easy to Learn : </a:t>
            </a:r>
            <a:r>
              <a:rPr lang="en-US" sz="2000" dirty="0"/>
              <a:t>CSS is easy to learn and understand also it provides powerful control over the presentation of an Web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CSS saves time : </a:t>
            </a:r>
            <a:r>
              <a:rPr lang="en-US" sz="2000" dirty="0"/>
              <a:t> We  can write CSS once and then reuse same sheet in multiple HTML pages.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Multiple Device Compatibility : </a:t>
            </a:r>
            <a:r>
              <a:rPr lang="en-US" sz="2000" dirty="0"/>
              <a:t>Style sheets allow content to be optimized for more than one type of device.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Pages load faster :</a:t>
            </a:r>
            <a:r>
              <a:rPr lang="en-US" sz="2000" dirty="0"/>
              <a:t> If you are using CSS, you do not need to write HTML tag attributes every time. Just write one CSS rule of a tag and apply it to all the occurrences of that tag therefore less code means faster download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Easy maintenance :</a:t>
            </a:r>
            <a:r>
              <a:rPr lang="en-US" sz="2000" dirty="0"/>
              <a:t> To make a global change, simply change the style, and all elements in all the web pages will be updated automatically.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C9D84F-3219-490D-8CCF-2A316BFE5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3" t="19944" r="7400" b="18462"/>
          <a:stretch/>
        </p:blipFill>
        <p:spPr>
          <a:xfrm>
            <a:off x="8610600" y="345990"/>
            <a:ext cx="1617983" cy="16045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7399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938E4F-AA93-4065-8004-A3FE6CB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313" y="410794"/>
            <a:ext cx="5152395" cy="633583"/>
          </a:xfrm>
        </p:spPr>
        <p:txBody>
          <a:bodyPr>
            <a:normAutofit fontScale="90000"/>
          </a:bodyPr>
          <a:lstStyle/>
          <a:p>
            <a:r>
              <a:rPr lang="en-US" dirty="0"/>
              <a:t>Why CSS is needed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7CFFD4B-A548-43CB-A653-2E0E0DCE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335" y="1458069"/>
            <a:ext cx="4571373" cy="480680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CSS is important because it allows web designers, developer to make websites unique and attractive.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Earlier any modification in the design of website was a very difficult and boring task as it involves manually editing every HTML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the past, setting up HTML files so that they were accessible to screen-readers and other kinds of methods was a pain. CSS3 has made this easier.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Earlier support of multiple browser was difficult task.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makes page look attractive so that reader can hook to the page.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xmlns="" id="{85E115F2-85E4-4B2D-B456-3A6D09C711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1765" r="21765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xmlns="" id="{56D5DEC7-3EE9-4146-9D96-FAD64BB53F1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3837" r="23837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xmlns="" id="{6E9C0C7B-D248-45DB-A0B7-2F7CEDD04B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9625" r="19625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2780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3800DCA-85AA-42A2-B6D7-823BF055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41" y="5434761"/>
            <a:ext cx="7403621" cy="1067108"/>
          </a:xfrm>
        </p:spPr>
        <p:txBody>
          <a:bodyPr>
            <a:normAutofit/>
          </a:bodyPr>
          <a:lstStyle/>
          <a:p>
            <a:r>
              <a:rPr lang="en-US" sz="2800" dirty="0"/>
              <a:t>CSS is like outfit of a web-page which makes is to look attractive.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57BF63-3328-4F6B-9650-8DE509BEC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02" t="11556" r="10162" b="18087"/>
          <a:stretch/>
        </p:blipFill>
        <p:spPr>
          <a:xfrm>
            <a:off x="959268" y="356131"/>
            <a:ext cx="10005076" cy="485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7926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5A9F0BF-3677-4288-B4E6-4654A30E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85" y="174173"/>
            <a:ext cx="5776003" cy="1158857"/>
          </a:xfrm>
        </p:spPr>
        <p:txBody>
          <a:bodyPr>
            <a:normAutofit/>
          </a:bodyPr>
          <a:lstStyle/>
          <a:p>
            <a:r>
              <a:rPr lang="en-US" dirty="0"/>
              <a:t>Starting with CSS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2ED516DC-C8A4-4CBA-8798-5509B02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xmlns="" id="{9E699E05-2D71-4006-B1C8-DA97B26D001F}"/>
              </a:ext>
            </a:extLst>
          </p:cNvPr>
          <p:cNvSpPr txBox="1">
            <a:spLocks/>
          </p:cNvSpPr>
          <p:nvPr/>
        </p:nvSpPr>
        <p:spPr>
          <a:xfrm>
            <a:off x="284205" y="1540897"/>
            <a:ext cx="11751276" cy="49891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First of all we will learn how to include CSS in our webpage or projects. There are three ways we do that.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600" b="1" dirty="0"/>
              <a:t>Inline CSS:  </a:t>
            </a:r>
            <a:r>
              <a:rPr lang="en-US" sz="1600" dirty="0"/>
              <a:t>We can include CSS directly in our HTML elements. For this, we make 						use of the </a:t>
            </a:r>
            <a:r>
              <a:rPr lang="en-US" sz="1600" b="1" dirty="0"/>
              <a:t>style </a:t>
            </a:r>
            <a:r>
              <a:rPr lang="en-US" sz="1600" dirty="0"/>
              <a:t>attribute and then we provide properties to it.</a:t>
            </a:r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b="1" dirty="0"/>
              <a:t>Internal CSS: </a:t>
            </a:r>
            <a:r>
              <a:rPr lang="en-US" sz="1600" dirty="0"/>
              <a:t>The other way to include CSS is using the </a:t>
            </a:r>
            <a:r>
              <a:rPr lang="en-US" sz="1600" b="1" dirty="0"/>
              <a:t>style</a:t>
            </a:r>
            <a:r>
              <a:rPr lang="en-US" sz="1600" dirty="0"/>
              <a:t> element in the </a:t>
            </a:r>
            <a:r>
              <a:rPr lang="en-US" sz="1600" b="1" dirty="0"/>
              <a:t>head</a:t>
            </a:r>
            <a:r>
              <a:rPr lang="en-US" sz="1600" dirty="0"/>
              <a:t> 					                     section of the HTML document. This is called internal styling.</a:t>
            </a:r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3.      External CSS: </a:t>
            </a:r>
            <a:r>
              <a:rPr lang="en-US" sz="1600" dirty="0"/>
              <a:t>The third and most recommended way to include CSS is using an 							external stylesheet. We create a stylesheet with a  </a:t>
            </a:r>
            <a:r>
              <a:rPr lang="en-US" sz="1600" b="1" dirty="0"/>
              <a:t>.css </a:t>
            </a:r>
            <a:r>
              <a:rPr lang="en-US" sz="1600" dirty="0"/>
              <a:t>extension 							and include its link in the HTML document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784D10E-7111-4EAD-9C69-C73F3CCA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908" y="2330088"/>
            <a:ext cx="3648584" cy="4191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C19318C-4B96-4A21-BC1F-035519CD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453" y="3500691"/>
            <a:ext cx="2481649" cy="1483391"/>
          </a:xfrm>
          <a:prstGeom prst="round2DiagRect">
            <a:avLst>
              <a:gd name="adj1" fmla="val 852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76EC159-7AE3-47C7-B4C8-372550F3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908" y="5494148"/>
            <a:ext cx="3648584" cy="7514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5257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A71BFCC-C778-470F-BB14-3025B2A7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86" y="174173"/>
            <a:ext cx="4198182" cy="1158857"/>
          </a:xfrm>
        </p:spPr>
        <p:txBody>
          <a:bodyPr>
            <a:normAutofit fontScale="90000"/>
          </a:bodyPr>
          <a:lstStyle/>
          <a:p>
            <a:r>
              <a:rPr lang="en-US" dirty="0"/>
              <a:t>Syntax of CSS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4F73589-7D96-4F49-9646-473516A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xmlns="" id="{6ECD4ADF-DF12-4EBA-8A17-428788A28194}"/>
              </a:ext>
            </a:extLst>
          </p:cNvPr>
          <p:cNvSpPr txBox="1">
            <a:spLocks/>
          </p:cNvSpPr>
          <p:nvPr/>
        </p:nvSpPr>
        <p:spPr>
          <a:xfrm>
            <a:off x="492531" y="1490809"/>
            <a:ext cx="7403621" cy="423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CSS is having very easy and minimal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0B60FE-94F0-4DBD-AD7C-4376ACBF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71" y="2213200"/>
            <a:ext cx="4647870" cy="1503411"/>
          </a:xfrm>
          <a:prstGeom prst="rect">
            <a:avLst/>
          </a:prstGeom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xmlns="" id="{A84D04EE-9622-48F8-AE0F-8034898C72BE}"/>
              </a:ext>
            </a:extLst>
          </p:cNvPr>
          <p:cNvSpPr txBox="1">
            <a:spLocks/>
          </p:cNvSpPr>
          <p:nvPr/>
        </p:nvSpPr>
        <p:spPr>
          <a:xfrm>
            <a:off x="492531" y="4015946"/>
            <a:ext cx="10861269" cy="26427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 CSS Rule for Syntax is        </a:t>
            </a:r>
            <a:r>
              <a:rPr lang="en-US" sz="2000" b="1" dirty="0"/>
              <a:t>selector { property: value }</a:t>
            </a:r>
          </a:p>
          <a:p>
            <a:pPr marL="0" indent="0">
              <a:buNone/>
            </a:pPr>
            <a:endParaRPr lang="en-US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Selector : </a:t>
            </a:r>
            <a:r>
              <a:rPr lang="en-US" sz="2000" dirty="0"/>
              <a:t>A selector is an HTML tag at which a style will be applied. This could be any tag like &lt;h1&gt; or &lt;table&gt;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Property : </a:t>
            </a:r>
            <a:r>
              <a:rPr lang="en-US" sz="2000" dirty="0"/>
              <a:t>A property is a type of attribute of HTML tag. Put simply, all the HTML attributes are converted into CSS properties. They could be color, border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Value : </a:t>
            </a:r>
            <a:r>
              <a:rPr lang="en-US" sz="2000" dirty="0"/>
              <a:t>Values are assigned to properties. For example, color property can have value either red or #F1F1F1 etc.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30319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D83F038-B7F9-41D5-816E-B7D433B6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</p:spPr>
        <p:txBody>
          <a:bodyPr/>
          <a:lstStyle/>
          <a:p>
            <a:r>
              <a:rPr lang="en-US" dirty="0"/>
              <a:t>Selectors in CSS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xmlns="" id="{9793FB54-CE69-4043-8134-8820D38D6104}"/>
              </a:ext>
            </a:extLst>
          </p:cNvPr>
          <p:cNvSpPr txBox="1">
            <a:spLocks/>
          </p:cNvSpPr>
          <p:nvPr/>
        </p:nvSpPr>
        <p:spPr>
          <a:xfrm>
            <a:off x="665365" y="1532238"/>
            <a:ext cx="10861269" cy="26427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CSS selectors are used to select the content you want to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CSS selectors select HTML elements according to its id, class, type, attribute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There are different types of selectors in CSS</a:t>
            </a:r>
          </a:p>
          <a:p>
            <a:pPr lvl="1"/>
            <a:r>
              <a:rPr lang="en-US" sz="1600" dirty="0"/>
              <a:t>CSS Element Selector</a:t>
            </a:r>
          </a:p>
          <a:p>
            <a:pPr lvl="1"/>
            <a:r>
              <a:rPr lang="en-US" sz="1600" dirty="0"/>
              <a:t>CSS Id Selector</a:t>
            </a:r>
          </a:p>
          <a:p>
            <a:pPr lvl="1"/>
            <a:r>
              <a:rPr lang="en-US" sz="1600" dirty="0"/>
              <a:t>CSS Class Selector</a:t>
            </a:r>
          </a:p>
          <a:p>
            <a:pPr lvl="1"/>
            <a:r>
              <a:rPr lang="en-US" sz="1600" dirty="0"/>
              <a:t>CSS Universal Selector</a:t>
            </a:r>
          </a:p>
          <a:p>
            <a:pPr lvl="1"/>
            <a:r>
              <a:rPr lang="en-US" sz="1600" dirty="0"/>
              <a:t>CSS Group Selector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B9944463-FBDA-4F95-BA73-130A13144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7175" y="3429000"/>
            <a:ext cx="3534208" cy="518874"/>
          </a:xfrm>
        </p:spPr>
        <p:txBody>
          <a:bodyPr/>
          <a:lstStyle/>
          <a:p>
            <a:r>
              <a:rPr lang="en-US" dirty="0"/>
              <a:t>1.Element Selector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81B0F6B8-BF83-4171-A890-40DEF5667E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7175" y="4080780"/>
            <a:ext cx="3534208" cy="2640695"/>
          </a:xfrm>
        </p:spPr>
        <p:txBody>
          <a:bodyPr/>
          <a:lstStyle/>
          <a:p>
            <a:r>
              <a:rPr lang="en-US" dirty="0"/>
              <a:t>The element selector selects the HTML element by name.</a:t>
            </a:r>
          </a:p>
          <a:p>
            <a:endParaRPr lang="en-US" dirty="0"/>
          </a:p>
          <a:p>
            <a:pPr marL="457200" lvl="1" indent="0"/>
            <a:r>
              <a:rPr lang="en-US" sz="1800" dirty="0"/>
              <a:t>p {  </a:t>
            </a:r>
          </a:p>
          <a:p>
            <a:pPr marL="457200" lvl="1" indent="0"/>
            <a:r>
              <a:rPr lang="en-US" sz="1800" dirty="0"/>
              <a:t>    text-align: center;  </a:t>
            </a:r>
          </a:p>
          <a:p>
            <a:pPr marL="457200" lvl="1" indent="0"/>
            <a:r>
              <a:rPr lang="en-US" sz="1800" dirty="0"/>
              <a:t>    color: blue;  </a:t>
            </a:r>
          </a:p>
          <a:p>
            <a:pPr marL="457200" lvl="1" indent="0"/>
            <a:r>
              <a:rPr lang="en-US" sz="1800" dirty="0"/>
              <a:t>} 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xmlns="" id="{670DA27B-165C-4812-9F2E-BC46BBC78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9592" y="3429000"/>
            <a:ext cx="3534208" cy="518874"/>
          </a:xfrm>
        </p:spPr>
        <p:txBody>
          <a:bodyPr/>
          <a:lstStyle/>
          <a:p>
            <a:r>
              <a:rPr lang="en-US" dirty="0"/>
              <a:t> 2.ID Selector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5C32156A-2F7C-452F-BB07-A28909D5EB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9775" y="4060551"/>
            <a:ext cx="4005824" cy="26406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id selector selects the id attribute of an HTML element to select a specific element.</a:t>
            </a:r>
          </a:p>
          <a:p>
            <a:r>
              <a:rPr lang="en-US" dirty="0"/>
              <a:t>It is written with the hash character (#)</a:t>
            </a:r>
          </a:p>
          <a:p>
            <a:endParaRPr lang="en-US" dirty="0"/>
          </a:p>
          <a:p>
            <a:pPr marL="457200" lvl="1" indent="0"/>
            <a:r>
              <a:rPr lang="en-US" sz="1800" dirty="0"/>
              <a:t>#id1 {  </a:t>
            </a:r>
          </a:p>
          <a:p>
            <a:pPr marL="457200" lvl="1" indent="0"/>
            <a:r>
              <a:rPr lang="en-US" sz="1800" dirty="0"/>
              <a:t>    text-align: center;  </a:t>
            </a:r>
          </a:p>
          <a:p>
            <a:pPr marL="457200" lvl="1" indent="0"/>
            <a:r>
              <a:rPr lang="en-US" sz="1800" dirty="0"/>
              <a:t>    color: blue;  </a:t>
            </a:r>
          </a:p>
          <a:p>
            <a:pPr marL="457200" lvl="1" indent="0"/>
            <a:r>
              <a:rPr lang="en-US" sz="1800" dirty="0"/>
              <a:t>}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90DEC29-8AFC-4D45-9EFF-55F2D85B2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9" t="1551" r="3190" b="-1551"/>
          <a:stretch/>
        </p:blipFill>
        <p:spPr>
          <a:xfrm>
            <a:off x="665365" y="4493616"/>
            <a:ext cx="3105665" cy="16642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63403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248</TotalTime>
  <Words>789</Words>
  <Application>Microsoft Office PowerPoint</Application>
  <PresentationFormat>Custom</PresentationFormat>
  <Paragraphs>109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FunkyShapesDarkVTI</vt:lpstr>
      <vt:lpstr>CSS</vt:lpstr>
      <vt:lpstr>Topics </vt:lpstr>
      <vt:lpstr>What is CSS</vt:lpstr>
      <vt:lpstr>Features of CSS</vt:lpstr>
      <vt:lpstr>Why CSS is needed</vt:lpstr>
      <vt:lpstr>CSS is like outfit of a web-page which makes is to look attractive.</vt:lpstr>
      <vt:lpstr>Starting with CSS</vt:lpstr>
      <vt:lpstr>Syntax of CSS</vt:lpstr>
      <vt:lpstr>Selectors in CSS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keshvi bhandari</cp:lastModifiedBy>
  <cp:revision>20</cp:revision>
  <dcterms:created xsi:type="dcterms:W3CDTF">2021-02-15T18:04:40Z</dcterms:created>
  <dcterms:modified xsi:type="dcterms:W3CDTF">2021-03-03T04:26:46Z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