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6c481610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6c481610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6c48161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6c48161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6c48161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6c48161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6c481610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6c481610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6c481610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6c481610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6c481610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6c481610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6c4816108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6c4816108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6c4816108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6c4816108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6c4816108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6c4816108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Group 39 Project</a:t>
            </a:r>
            <a:endParaRPr/>
          </a:p>
        </p:txBody>
      </p:sp>
      <p:sp>
        <p:nvSpPr>
          <p:cNvPr id="135" name="Google Shape;135;p13"/>
          <p:cNvSpPr txBox="1"/>
          <p:nvPr>
            <p:ph idx="1" type="subTitle"/>
          </p:nvPr>
        </p:nvSpPr>
        <p:spPr>
          <a:xfrm>
            <a:off x="311700" y="2834125"/>
            <a:ext cx="8520600" cy="18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Aabhash</a:t>
            </a:r>
            <a:endParaRPr sz="2400"/>
          </a:p>
          <a:p>
            <a:pPr indent="0" lvl="0" marL="0" rtl="0" algn="l">
              <a:spcBef>
                <a:spcPts val="0"/>
              </a:spcBef>
              <a:spcAft>
                <a:spcPts val="0"/>
              </a:spcAft>
              <a:buNone/>
            </a:pPr>
            <a:r>
              <a:rPr lang="en-GB" sz="2400"/>
              <a:t>Anik</a:t>
            </a:r>
            <a:endParaRPr sz="2400"/>
          </a:p>
          <a:p>
            <a:pPr indent="0" lvl="0" marL="0" rtl="0" algn="l">
              <a:spcBef>
                <a:spcPts val="0"/>
              </a:spcBef>
              <a:spcAft>
                <a:spcPts val="0"/>
              </a:spcAft>
              <a:buNone/>
            </a:pPr>
            <a:r>
              <a:rPr lang="en-GB" sz="2400"/>
              <a:t>Brandon</a:t>
            </a:r>
            <a:endParaRPr sz="2400"/>
          </a:p>
          <a:p>
            <a:pPr indent="0" lvl="0" marL="0" rtl="0" algn="l">
              <a:spcBef>
                <a:spcPts val="0"/>
              </a:spcBef>
              <a:spcAft>
                <a:spcPts val="0"/>
              </a:spcAft>
              <a:buNone/>
            </a:pPr>
            <a:r>
              <a:rPr lang="en-GB" sz="2400"/>
              <a:t>Daniel</a:t>
            </a:r>
            <a:endParaRPr sz="2400"/>
          </a:p>
          <a:p>
            <a:pPr indent="0" lvl="0" marL="0" rtl="0" algn="l">
              <a:spcBef>
                <a:spcPts val="0"/>
              </a:spcBef>
              <a:spcAft>
                <a:spcPts val="0"/>
              </a:spcAft>
              <a:buNone/>
            </a:pPr>
            <a:r>
              <a:rPr lang="en-GB" sz="2400"/>
              <a:t>Praj</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 &amp; A</a:t>
            </a:r>
            <a:endParaRPr/>
          </a:p>
        </p:txBody>
      </p:sp>
      <p:sp>
        <p:nvSpPr>
          <p:cNvPr id="191" name="Google Shape;191;p2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(problem that the software is aimed at solving)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Motivation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Explain the need for this software.</a:t>
            </a:r>
            <a:endParaRPr/>
          </a:p>
          <a:p>
            <a:pPr indent="0" lvl="0" marL="0" rtl="0" algn="l">
              <a:spcBef>
                <a:spcPts val="1600"/>
              </a:spcBef>
              <a:spcAft>
                <a:spcPts val="1600"/>
              </a:spcAft>
              <a:buNone/>
            </a:pPr>
            <a:r>
              <a:rPr lang="en-GB"/>
              <a:t>Why would FDM or anyone use this software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Proposed solution</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How the features of the proposed software help solve said problems.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Roles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Explain the different users of the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Competing Software</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Chosen competing software and reasoning: </a:t>
            </a:r>
            <a:endParaRPr/>
          </a:p>
          <a:p>
            <a:pPr indent="-311150" lvl="0" marL="457200" rtl="0" algn="l">
              <a:spcBef>
                <a:spcPts val="0"/>
              </a:spcBef>
              <a:spcAft>
                <a:spcPts val="0"/>
              </a:spcAft>
              <a:buSzPts val="1300"/>
              <a:buChar char="●"/>
            </a:pPr>
            <a:r>
              <a:rPr lang="en-GB">
                <a:solidFill>
                  <a:srgbClr val="4A86E8"/>
                </a:solidFill>
              </a:rPr>
              <a:t>Scheduleit </a:t>
            </a:r>
            <a:r>
              <a:rPr lang="en-GB"/>
              <a:t>- This software caters to some of the biggest companies (such as: Facebook, Microsoft, Redbull, NHS, O2, BBC News etc...) in the world for their scheduling needs. This software gives us a framework of ideas we could incorporated in our software as most of the faults and features would have been phased out or the previously mentioned companies would have stopped using this software. </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GB">
                <a:solidFill>
                  <a:srgbClr val="4A86E8"/>
                </a:solidFill>
              </a:rPr>
              <a:t>Bookinghound </a:t>
            </a:r>
            <a:r>
              <a:rPr lang="en-GB"/>
              <a:t>- This is a lesser used software </a:t>
            </a:r>
            <a:r>
              <a:rPr lang="en-GB"/>
              <a:t>in terms</a:t>
            </a:r>
            <a:r>
              <a:rPr lang="en-GB"/>
              <a:t> of the scale of this companies that use it, we can find more faults and features that don’t work as intended or missing functions and </a:t>
            </a:r>
            <a:r>
              <a:rPr lang="en-GB"/>
              <a:t>identify</a:t>
            </a:r>
            <a:r>
              <a:rPr lang="en-GB"/>
              <a:t> what our software won’t incorporate.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Competing Software</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Pros and cons of </a:t>
            </a:r>
            <a:r>
              <a:rPr lang="en-GB">
                <a:solidFill>
                  <a:srgbClr val="4A86E8"/>
                </a:solidFill>
              </a:rPr>
              <a:t>scheduleit</a:t>
            </a:r>
            <a:r>
              <a:rPr lang="en-GB"/>
              <a:t>:</a:t>
            </a:r>
            <a:endParaRPr/>
          </a:p>
          <a:p>
            <a:pPr indent="-311150" lvl="0" marL="457200" rtl="0" algn="l">
              <a:spcBef>
                <a:spcPts val="0"/>
              </a:spcBef>
              <a:spcAft>
                <a:spcPts val="0"/>
              </a:spcAft>
              <a:buSzPts val="1300"/>
              <a:buChar char="●"/>
            </a:pPr>
            <a:r>
              <a:rPr lang="en-GB"/>
              <a:t>Pros: tried and tested by over 5,000 companies (including some of the biggest in the world), we can implement features from this software over to our software with minimal testing as scheduleit have already done it to ensure they keep their clients. This software keeps unlimited event history and an </a:t>
            </a:r>
            <a:r>
              <a:rPr lang="en-GB"/>
              <a:t>permanent</a:t>
            </a:r>
            <a:r>
              <a:rPr lang="en-GB"/>
              <a:t> audit trail which allows for records for clients and accountability for all employees, which is </a:t>
            </a:r>
            <a:r>
              <a:rPr lang="en-GB"/>
              <a:t>beneficial</a:t>
            </a:r>
            <a:r>
              <a:rPr lang="en-GB"/>
              <a:t> for FDM.</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GB"/>
              <a:t>Cons: unlike the other competing software mentioned and also many other softwares, scheduleit </a:t>
            </a:r>
            <a:r>
              <a:rPr lang="en-GB"/>
              <a:t>doesn’t</a:t>
            </a:r>
            <a:r>
              <a:rPr lang="en-GB"/>
              <a:t> provide a larger number of features when more money is paid for the subscription; a </a:t>
            </a:r>
            <a:r>
              <a:rPr lang="en-GB"/>
              <a:t>global</a:t>
            </a:r>
            <a:r>
              <a:rPr lang="en-GB"/>
              <a:t> IT consultancy company such as FDM would be willing to pay more for additional features. Thankfully this disadvantage </a:t>
            </a:r>
            <a:r>
              <a:rPr lang="en-GB"/>
              <a:t>doesn't</a:t>
            </a:r>
            <a:r>
              <a:rPr lang="en-GB"/>
              <a:t> affect us due to the size of FDM; most of </a:t>
            </a:r>
            <a:r>
              <a:rPr lang="en-GB"/>
              <a:t>the</a:t>
            </a:r>
            <a:r>
              <a:rPr lang="en-GB"/>
              <a:t> faults have been phased out by scheduleit evident by it still being used by large companies.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Competing Software</a:t>
            </a:r>
            <a:endParaRPr/>
          </a:p>
        </p:txBody>
      </p:sp>
      <p:sp>
        <p:nvSpPr>
          <p:cNvPr id="177" name="Google Shape;177;p20"/>
          <p:cNvSpPr txBox="1"/>
          <p:nvPr>
            <p:ph idx="1" type="body"/>
          </p:nvPr>
        </p:nvSpPr>
        <p:spPr>
          <a:xfrm>
            <a:off x="1297500" y="12493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Pros of </a:t>
            </a:r>
            <a:r>
              <a:rPr lang="en-GB">
                <a:solidFill>
                  <a:srgbClr val="4A86E8"/>
                </a:solidFill>
              </a:rPr>
              <a:t>bookinghound</a:t>
            </a:r>
            <a:r>
              <a:rPr lang="en-GB"/>
              <a:t>:</a:t>
            </a:r>
            <a:endParaRPr/>
          </a:p>
          <a:p>
            <a:pPr indent="-311150" lvl="0" marL="457200" rtl="0" algn="l">
              <a:spcBef>
                <a:spcPts val="0"/>
              </a:spcBef>
              <a:spcAft>
                <a:spcPts val="0"/>
              </a:spcAft>
              <a:buSzPts val="1300"/>
              <a:buChar char="●"/>
            </a:pPr>
            <a:r>
              <a:rPr lang="en-GB"/>
              <a:t>Pros: this software has a feature which allows for scheduling multiple sessions for a particular course without having to repeat actions, reducing redundancies; for FDM which is a large company the quantity of bookings would be very large and reducing redundancies would make the amount of work done efficient. The notification sent out to users is customisable for each course or schedule booked so a change in location, duration or anything else could be implemented easily. </a:t>
            </a:r>
            <a:endParaRPr/>
          </a:p>
          <a:p>
            <a:pPr indent="0" lvl="0" marL="457200" rtl="0" algn="l">
              <a:spcBef>
                <a:spcPts val="0"/>
              </a:spcBef>
              <a:spcAft>
                <a:spcPts val="0"/>
              </a:spcAft>
              <a:buNone/>
            </a:pPr>
            <a:r>
              <a:t/>
            </a:r>
            <a:endParaRPr/>
          </a:p>
          <a:p>
            <a:pPr indent="0" lvl="0" marL="914400" rtl="0" algn="l">
              <a:spcBef>
                <a:spcPts val="0"/>
              </a:spcBef>
              <a:spcAft>
                <a:spcPts val="0"/>
              </a:spcAft>
              <a:buNone/>
            </a:pPr>
            <a:r>
              <a:t/>
            </a:r>
            <a:endParaRPr/>
          </a:p>
        </p:txBody>
      </p:sp>
      <p:pic>
        <p:nvPicPr>
          <p:cNvPr id="178" name="Google Shape;178;p20"/>
          <p:cNvPicPr preferRelativeResize="0"/>
          <p:nvPr/>
        </p:nvPicPr>
        <p:blipFill>
          <a:blip r:embed="rId3">
            <a:alphaModFix/>
          </a:blip>
          <a:stretch>
            <a:fillRect/>
          </a:stretch>
        </p:blipFill>
        <p:spPr>
          <a:xfrm>
            <a:off x="2854800" y="3001700"/>
            <a:ext cx="3924300" cy="1743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Competing Software</a:t>
            </a:r>
            <a:endParaRPr/>
          </a:p>
        </p:txBody>
      </p:sp>
      <p:sp>
        <p:nvSpPr>
          <p:cNvPr id="184" name="Google Shape;184;p21"/>
          <p:cNvSpPr txBox="1"/>
          <p:nvPr>
            <p:ph idx="1" type="body"/>
          </p:nvPr>
        </p:nvSpPr>
        <p:spPr>
          <a:xfrm>
            <a:off x="1297500" y="9977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t>
            </a:r>
            <a:r>
              <a:rPr lang="en-GB"/>
              <a:t>ons of </a:t>
            </a:r>
            <a:r>
              <a:rPr lang="en-GB">
                <a:solidFill>
                  <a:srgbClr val="4A86E8"/>
                </a:solidFill>
              </a:rPr>
              <a:t>bookinghound</a:t>
            </a:r>
            <a:r>
              <a:rPr lang="en-GB"/>
              <a:t>:</a:t>
            </a:r>
            <a:endParaRPr/>
          </a:p>
          <a:p>
            <a:pPr indent="-311150" lvl="0" marL="457200" rtl="0" algn="l">
              <a:spcBef>
                <a:spcPts val="0"/>
              </a:spcBef>
              <a:spcAft>
                <a:spcPts val="0"/>
              </a:spcAft>
              <a:buSzPts val="1300"/>
              <a:buChar char="●"/>
            </a:pPr>
            <a:r>
              <a:rPr lang="en-GB"/>
              <a:t>Cons: bookinghound follow the industry standard of subscriptions as it allows for more features the more money you can pay:</a:t>
            </a:r>
            <a:endParaRPr/>
          </a:p>
          <a:p>
            <a:pPr indent="-298450" lvl="1" marL="914400" rtl="0" algn="l">
              <a:spcBef>
                <a:spcPts val="0"/>
              </a:spcBef>
              <a:spcAft>
                <a:spcPts val="0"/>
              </a:spcAft>
              <a:buSzPts val="1100"/>
              <a:buChar char="○"/>
            </a:pPr>
            <a:r>
              <a:rPr lang="en-GB"/>
              <a:t>the waiting list feature is not available for the first two tiers of subscription</a:t>
            </a:r>
            <a:endParaRPr/>
          </a:p>
          <a:p>
            <a:pPr indent="-298450" lvl="1" marL="914400" rtl="0" algn="l">
              <a:spcBef>
                <a:spcPts val="0"/>
              </a:spcBef>
              <a:spcAft>
                <a:spcPts val="0"/>
              </a:spcAft>
              <a:buSzPts val="1100"/>
              <a:buChar char="○"/>
            </a:pPr>
            <a:r>
              <a:rPr lang="en-GB"/>
              <a:t>You cannot get class passes for certain courses</a:t>
            </a:r>
            <a:endParaRPr/>
          </a:p>
          <a:p>
            <a:pPr indent="-298450" lvl="1" marL="914400" rtl="0" algn="l">
              <a:spcBef>
                <a:spcPts val="0"/>
              </a:spcBef>
              <a:spcAft>
                <a:spcPts val="0"/>
              </a:spcAft>
              <a:buSzPts val="1100"/>
              <a:buChar char="○"/>
            </a:pPr>
            <a:r>
              <a:rPr lang="en-GB"/>
              <a:t>Users also have to be in a certain tier of subscriber or they cannot change their booking date or pay an outstanding balance.</a:t>
            </a:r>
            <a:endParaRPr/>
          </a:p>
          <a:p>
            <a:pPr indent="-298450" lvl="1" marL="914400" rtl="0" algn="l">
              <a:spcBef>
                <a:spcPts val="0"/>
              </a:spcBef>
              <a:spcAft>
                <a:spcPts val="0"/>
              </a:spcAft>
              <a:buSzPts val="1100"/>
              <a:buChar char="○"/>
            </a:pPr>
            <a:r>
              <a:rPr lang="en-GB"/>
              <a:t>The business cannot track analytics and graphs of the scheduling reports unless they are the highest tier of subscriber</a:t>
            </a:r>
            <a:endParaRPr/>
          </a:p>
          <a:p>
            <a:pPr indent="0" lvl="0" marL="914400" rtl="0" algn="l">
              <a:spcBef>
                <a:spcPts val="0"/>
              </a:spcBef>
              <a:spcAft>
                <a:spcPts val="0"/>
              </a:spcAft>
              <a:buNone/>
            </a:pPr>
            <a:r>
              <a:t/>
            </a:r>
            <a:endParaRPr/>
          </a:p>
        </p:txBody>
      </p:sp>
      <p:pic>
        <p:nvPicPr>
          <p:cNvPr id="185" name="Google Shape;185;p21"/>
          <p:cNvPicPr preferRelativeResize="0"/>
          <p:nvPr/>
        </p:nvPicPr>
        <p:blipFill rotWithShape="1">
          <a:blip r:embed="rId3">
            <a:alphaModFix/>
          </a:blip>
          <a:srcRect b="0" l="0" r="0" t="13674"/>
          <a:stretch/>
        </p:blipFill>
        <p:spPr>
          <a:xfrm>
            <a:off x="2259553" y="2991275"/>
            <a:ext cx="5114775" cy="1967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