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6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0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85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31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58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1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3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4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2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0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5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A2BDD-94B7-4005-A0AA-2F3CEDC06F43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48328B7-E2EB-4F71-90E8-6A752D71C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u.a@northeastern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articles/professionals/120315/career-advice-financial-analyst-vsdata-analyst.asp#:~:text=The%20BLS%20did%20not%20break,occupations%20in%20the%20United%20States" TargetMode="External"/><Relationship Id="rId3" Type="http://schemas.openxmlformats.org/officeDocument/2006/relationships/hyperlink" Target="https://journalofbigdata.springeropen.com/articles/10.1186/s40537-020-00291-z" TargetMode="External"/><Relationship Id="rId7" Type="http://schemas.openxmlformats.org/officeDocument/2006/relationships/hyperlink" Target="https://www.builtinboston.com/salaries/data-analytics/data-analyst/boston" TargetMode="External"/><Relationship Id="rId2" Type="http://schemas.openxmlformats.org/officeDocument/2006/relationships/hyperlink" Target="https://www.investopedia.com/ask/answers/030515/what-percentage-global-economy-comprised-financial-services-secto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lassdoor.com/Salaries/finance-data-analyst-salary-SRCH_KO0,20.htm" TargetMode="External"/><Relationship Id="rId5" Type="http://schemas.openxmlformats.org/officeDocument/2006/relationships/hyperlink" Target="https://www.institutedata.com/blog/5-ways-data-science-and-analytics-has-changed-the-financial-services-industry/" TargetMode="External"/><Relationship Id="rId4" Type="http://schemas.openxmlformats.org/officeDocument/2006/relationships/hyperlink" Target="https://www.datadriveninvestor.com/2018/03/28/how-big-data-is-disrupting-the-financial-industry/#:~:text=Mobile%20banking%20and%20payments%2C%20instant,emerged%20in%20the%20last%20decade" TargetMode="External"/><Relationship Id="rId9" Type="http://schemas.openxmlformats.org/officeDocument/2006/relationships/hyperlink" Target="https://www.edureka.co/blog/10-reasons-why-big-data-analytics-is-the-best-career-mov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1B3E56E8-337E-4CD1-B5F1-F544E6883DC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855" y="1175606"/>
            <a:ext cx="2811413" cy="2791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CA771-A2E6-4DCE-B572-9CAE5397A32B}"/>
              </a:ext>
            </a:extLst>
          </p:cNvPr>
          <p:cNvSpPr txBox="1"/>
          <p:nvPr/>
        </p:nvSpPr>
        <p:spPr>
          <a:xfrm>
            <a:off x="2709092" y="464234"/>
            <a:ext cx="6457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  MODULE 5 PROJECT – INDUSTRY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AB853-4E59-4E9A-8C0F-43300D4F4E72}"/>
              </a:ext>
            </a:extLst>
          </p:cNvPr>
          <p:cNvSpPr txBox="1"/>
          <p:nvPr/>
        </p:nvSpPr>
        <p:spPr>
          <a:xfrm>
            <a:off x="2835702" y="4216797"/>
            <a:ext cx="6203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ALY 6000</a:t>
            </a:r>
          </a:p>
          <a:p>
            <a:pPr algn="ctr"/>
            <a:r>
              <a:rPr lang="en-US" sz="2400" b="1" dirty="0" err="1"/>
              <a:t>Aabhas</a:t>
            </a:r>
            <a:r>
              <a:rPr lang="en-US" sz="2400" b="1" dirty="0"/>
              <a:t> Maru</a:t>
            </a:r>
          </a:p>
          <a:p>
            <a:pPr algn="ctr"/>
            <a:r>
              <a:rPr lang="en-US" sz="2400" b="1" dirty="0"/>
              <a:t>002955865</a:t>
            </a:r>
          </a:p>
          <a:p>
            <a:pPr algn="ctr"/>
            <a:r>
              <a:rPr lang="en-US" sz="2400" b="1" dirty="0">
                <a:hlinkClick r:id="rId3"/>
              </a:rPr>
              <a:t>maru.a@northeastern.edu</a:t>
            </a:r>
            <a:endParaRPr lang="en-US" sz="2400" b="1" dirty="0"/>
          </a:p>
          <a:p>
            <a:pPr algn="ctr"/>
            <a:r>
              <a:rPr lang="en-US" sz="2400" b="1" dirty="0"/>
              <a:t>February 16, 2022</a:t>
            </a:r>
          </a:p>
        </p:txBody>
      </p:sp>
    </p:spTree>
    <p:extLst>
      <p:ext uri="{BB962C8B-B14F-4D97-AF65-F5344CB8AC3E}">
        <p14:creationId xmlns:p14="http://schemas.microsoft.com/office/powerpoint/2010/main" val="3871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6C86-1E02-4CC0-99B3-67B6D56E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FINANCE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FDA6-5F5E-4581-BD26-C775D70D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Provides financial services to commercial and retail customers.</a:t>
            </a:r>
          </a:p>
          <a:p>
            <a:r>
              <a:rPr lang="en-US">
                <a:solidFill>
                  <a:srgbClr val="000000"/>
                </a:solidFill>
              </a:rPr>
              <a:t>Sectors like: Banks, NBFC’s, Insurance companies, Fintech, Investments firms.</a:t>
            </a:r>
          </a:p>
          <a:p>
            <a:r>
              <a:rPr lang="en-US">
                <a:solidFill>
                  <a:srgbClr val="000000"/>
                </a:solidFill>
              </a:rPr>
              <a:t>24% of world’s GDP.</a:t>
            </a:r>
          </a:p>
          <a:p>
            <a:r>
              <a:rPr lang="en-US">
                <a:solidFill>
                  <a:srgbClr val="000000"/>
                </a:solidFill>
              </a:rPr>
              <a:t>$22.5 trillion dollars of market size.</a:t>
            </a:r>
          </a:p>
          <a:p>
            <a:r>
              <a:rPr lang="en-US">
                <a:solidFill>
                  <a:srgbClr val="000000"/>
                </a:solidFill>
              </a:rPr>
              <a:t>Growth rate 9.90% YoY.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491E9-D731-46DE-AEB7-5EBD23B8A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16" y="1429055"/>
            <a:ext cx="5451627" cy="36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1EA7C-B1E6-43FD-A54A-12E423DE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How Data Analytics has Evolved Specifically in the 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D033-B429-45EA-9A40-3E3041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/>
              <a:t>Algorithmic Trading.</a:t>
            </a:r>
          </a:p>
          <a:p>
            <a:r>
              <a:rPr lang="en-US"/>
              <a:t>Reduction of bad loans for lending sector.</a:t>
            </a:r>
          </a:p>
          <a:p>
            <a:r>
              <a:rPr lang="en-US"/>
              <a:t>Increase in profitability.</a:t>
            </a:r>
          </a:p>
          <a:p>
            <a:r>
              <a:rPr lang="en-US"/>
              <a:t>Better success rate while launching new product.</a:t>
            </a:r>
          </a:p>
          <a:p>
            <a:r>
              <a:rPr lang="en-US"/>
              <a:t>Provides competitive edge in the market.</a:t>
            </a:r>
          </a:p>
          <a:p>
            <a:r>
              <a:rPr lang="en-US"/>
              <a:t>Risk Analysis.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DD004-BCAC-48BD-BA93-257E0F043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157" y="965699"/>
            <a:ext cx="7465386" cy="5095524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0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20A8-AFA5-47B8-B07D-DBA8FD31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in which Big Data has Disrupted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0C89C-084F-4D43-8311-EC56DB737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banking and payments, instant peer-to-peer money transfers via SMS, online peer-to-peer lending, robo-advice, AI-driven chatbots, and blockchain-based interbank payments – to name a few – are all financial innovations that have emerged in the last decade.</a:t>
            </a:r>
          </a:p>
          <a:p>
            <a:r>
              <a:rPr lang="en-US" dirty="0"/>
              <a:t>The key element that has enabled these technological disruption is the incorporation of big data analytics by financial services companies.</a:t>
            </a:r>
          </a:p>
          <a:p>
            <a:r>
              <a:rPr lang="en-US" dirty="0"/>
              <a:t>These big data cannot be processed using traditional database management applications. New predictive analytics tools need to be used to gain valuable insights of user behavior from these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063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FFD3-F83D-466F-A768-4E22148D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See Analytics Changing the Industry in Future	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7FD1-247C-429A-8CC9-60BD72300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the industry fully autonomous.</a:t>
            </a:r>
          </a:p>
          <a:p>
            <a:r>
              <a:rPr lang="en-US" dirty="0"/>
              <a:t>Fraud detection and prevention.</a:t>
            </a:r>
          </a:p>
          <a:p>
            <a:r>
              <a:rPr lang="en-US" dirty="0"/>
              <a:t>Gaining in-depth customer knowledge.</a:t>
            </a:r>
          </a:p>
          <a:p>
            <a:r>
              <a:rPr lang="en-US" dirty="0"/>
              <a:t>Risk management.</a:t>
            </a:r>
          </a:p>
          <a:p>
            <a:r>
              <a:rPr lang="en-US" dirty="0"/>
              <a:t>AI and data science powered personalized banking.</a:t>
            </a:r>
          </a:p>
          <a:p>
            <a:r>
              <a:rPr lang="en-US" dirty="0"/>
              <a:t>Playing vital roles in decreasing operational cost &amp; increases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23715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1214A-0514-446C-A015-507984E1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063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Organizational Roles Associated with Data Analytics and Unique Roles as per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FAAB5-1012-492C-B872-E1F052124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industry provides jobs which are commonly referred to as; ‘Data Analyst, Data Scientist or Data Engineer’.</a:t>
            </a:r>
          </a:p>
          <a:p>
            <a:r>
              <a:rPr lang="en-US" dirty="0"/>
              <a:t>There are some unique job roles named; ‘Financial Data Analyst, Equity Analyst, Business Intelligence Analyst, Fraud Analyst, Investment Data Analyst’.</a:t>
            </a:r>
          </a:p>
          <a:p>
            <a:r>
              <a:rPr lang="en-US" dirty="0"/>
              <a:t>Average salary in this Industry in Boston is $88,894. </a:t>
            </a:r>
          </a:p>
          <a:p>
            <a:r>
              <a:rPr lang="en-US" dirty="0"/>
              <a:t>Average salary in US is $64,375.</a:t>
            </a:r>
          </a:p>
          <a:p>
            <a:r>
              <a:rPr lang="en-US" dirty="0"/>
              <a:t>Unique job average salary in US is $72,598.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2A7BE-4322-418E-AD67-DA037AAC5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Current Demand for Data Analytics in the Industry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857C4-FDA8-47C1-96E6-22137D0DB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According to U.S. Bureau of Labor Statistics (BLS), the job growth predicted in this industry is 11% annually till 2026, which is 7% more than other industries.</a:t>
            </a:r>
          </a:p>
          <a:p>
            <a:r>
              <a:rPr lang="en-US" dirty="0"/>
              <a:t>53,252 job posted on LinkedIn for the role of ‘Financial Data Analyst’.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9B168-9B2B-4BC1-94AF-1CD37070E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9" b="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06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955E-9A53-4B45-BEDF-A350A879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 it my Ideal Industry? Specific Role I would like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0BC4-7105-49BE-81D5-BABD2E003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245252"/>
            <a:ext cx="8915400" cy="3777622"/>
          </a:xfrm>
        </p:spPr>
        <p:txBody>
          <a:bodyPr>
            <a:noAutofit/>
          </a:bodyPr>
          <a:lstStyle/>
          <a:p>
            <a:r>
              <a:rPr lang="en-US" dirty="0"/>
              <a:t>My previous educational background makes it an ideal industry for me. Plus, my interest and passion towards this industry.</a:t>
            </a:r>
          </a:p>
          <a:p>
            <a:r>
              <a:rPr lang="en-US" dirty="0"/>
              <a:t>I would like to play the role of either ‘Financial Analyst or Equity Analyst’.</a:t>
            </a:r>
          </a:p>
          <a:p>
            <a:r>
              <a:rPr lang="en-US" dirty="0"/>
              <a:t>The reason behind this is because of my understanding of this business, like I know how banking, investment, insurance or equity market works. </a:t>
            </a:r>
          </a:p>
          <a:p>
            <a:r>
              <a:rPr lang="en-US" dirty="0"/>
              <a:t>I have the knowledge of how they make money out of this business.</a:t>
            </a:r>
          </a:p>
          <a:p>
            <a:r>
              <a:rPr lang="en-US" dirty="0"/>
              <a:t>I want to analyze this industry more closely.</a:t>
            </a:r>
          </a:p>
          <a:p>
            <a:r>
              <a:rPr lang="en-US" dirty="0"/>
              <a:t>Want to understand more about how data plays a vital role and what new decision to be made with the help of these data’s.</a:t>
            </a:r>
          </a:p>
          <a:p>
            <a:r>
              <a:rPr lang="en-US" dirty="0"/>
              <a:t>Another reason is, with experience the money you make is also a reason to go for this industry.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735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1AD0-A7B7-4B6E-98BE-CD1F3BC5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0936-F30B-4960-BBCF-6C2022CA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64343"/>
            <a:ext cx="8915400" cy="52686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1. Financial Services: Sizing the Sector in the Global Economy, By Sean Ross (September 30, 2021) </a:t>
            </a:r>
            <a:r>
              <a:rPr lang="en-US" sz="1400" u="sng" dirty="0">
                <a:hlinkClick r:id="rId2"/>
              </a:rPr>
              <a:t>https://www.investopedia.com/ask/answers/030515/what-percentage-global-economy-comprised-financial-services-sector.asp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2. Current Landscape and Influence of Big Data on Finance, By Hasan et. al., Popp &amp; </a:t>
            </a:r>
            <a:r>
              <a:rPr lang="en-US" sz="1400" dirty="0" err="1"/>
              <a:t>Olah</a:t>
            </a:r>
            <a:r>
              <a:rPr lang="en-US" sz="1400" dirty="0"/>
              <a:t> (March 12, 2020) </a:t>
            </a:r>
            <a:r>
              <a:rPr lang="en-US" sz="1400" u="sng" dirty="0">
                <a:hlinkClick r:id="rId3"/>
              </a:rPr>
              <a:t>https://journalofbigdata.springeropen.com/articles/10.1186/s40537-020-00291-z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3. How Big Data is Disrupting the Financial Industry, By John </a:t>
            </a:r>
            <a:r>
              <a:rPr lang="en-US" sz="1400" dirty="0" err="1"/>
              <a:t>DeCleene</a:t>
            </a:r>
            <a:r>
              <a:rPr lang="en-US" sz="1400" dirty="0"/>
              <a:t> (March 28, 2018) </a:t>
            </a:r>
            <a:r>
              <a:rPr lang="en-US" sz="1400" u="sng" dirty="0">
                <a:hlinkClick r:id="rId4"/>
              </a:rPr>
              <a:t>https://www.datadriveninvestor.com/2018/03/28/how-big-data-is-disrupting-the-financial-industry/#:~:text=Mobile%20banking%20and%20payments%2C%20instant,emerged%20in%20the%20last%20decade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4. 5 Ways Data Science and Analytics has Changed the Financial Services Industry, By Institute of Data (September 22, 2020)                                                                                                                                                </a:t>
            </a:r>
            <a:r>
              <a:rPr lang="en-US" sz="1400" u="sng" dirty="0">
                <a:hlinkClick r:id="rId5"/>
              </a:rPr>
              <a:t>https://www.institutedata.com/blog/5-ways-data-science-and-analytics-has-changed-the-financial-services-industry/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5. </a:t>
            </a:r>
            <a:r>
              <a:rPr 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How much Does a Finance Data Analyst Make?</a:t>
            </a:r>
            <a:r>
              <a:rPr lang="en-US" sz="1400" dirty="0"/>
              <a:t>                                                  </a:t>
            </a:r>
            <a:r>
              <a:rPr lang="en-US" sz="14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https://www.glassdoor.com/Salaries/finance-data-analyst-salary-SRCH_KO0,20.htm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6. </a:t>
            </a:r>
            <a:r>
              <a:rPr 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Data Analyst Salary in Boston</a:t>
            </a:r>
            <a:r>
              <a:rPr lang="en-US" sz="1400" dirty="0"/>
              <a:t>                                                                        </a:t>
            </a:r>
            <a:r>
              <a:rPr lang="en-US" sz="14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hlinkClick r:id="rId7"/>
              </a:rPr>
              <a:t>https://www.builtinboston.com/salaries/data-analytics/data-analyst/boston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7. </a:t>
            </a:r>
            <a:r>
              <a:rPr 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Career Advice: Financial Analyst vs Data Analyst, By Greg </a:t>
            </a:r>
            <a:r>
              <a:rPr lang="en-US" sz="14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Depersio</a:t>
            </a:r>
            <a:r>
              <a:rPr 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(August 22, 2019)</a:t>
            </a:r>
            <a:r>
              <a:rPr lang="en-US" sz="1400" dirty="0"/>
              <a:t> </a:t>
            </a:r>
            <a:r>
              <a:rPr lang="en-US" sz="14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hlinkClick r:id="rId8"/>
              </a:rPr>
              <a:t>https://www.investopedia.com/articles/professionals/120315/career-advice-financial-analyst-vsdata-analyst.asp#:~:text=The%20BLS%20did%20not%20break,occupations%20in%20the%20United%20States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8.</a:t>
            </a:r>
            <a:r>
              <a:rPr lang="en-US" sz="14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10 Reason Why Big Data Analytics is the Best Career Move</a:t>
            </a:r>
            <a:r>
              <a:rPr lang="en-US" sz="1400" dirty="0"/>
              <a:t>                                                       </a:t>
            </a:r>
            <a:r>
              <a:rPr lang="en-US" sz="14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hlinkClick r:id="rId9"/>
              </a:rPr>
              <a:t>https://www.edureka.co/blog/10-reasons-why-big-data-analytics-is-the-best-career-move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13474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770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PowerPoint Presentation</vt:lpstr>
      <vt:lpstr>FINANCE INDUSTRY</vt:lpstr>
      <vt:lpstr>How Data Analytics has Evolved Specifically in the Industry</vt:lpstr>
      <vt:lpstr>Ways in which Big Data has Disrupted the Industry</vt:lpstr>
      <vt:lpstr>How Do You See Analytics Changing the Industry in Future ?</vt:lpstr>
      <vt:lpstr>Organizational Roles Associated with Data Analytics and Unique Roles as per the Industry</vt:lpstr>
      <vt:lpstr>Current Demand for Data Analytics in the Industry</vt:lpstr>
      <vt:lpstr>What Make it my Ideal Industry? Specific Role I would like to Play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Maru</dc:creator>
  <cp:lastModifiedBy>Soumya Maru</cp:lastModifiedBy>
  <cp:revision>22</cp:revision>
  <dcterms:created xsi:type="dcterms:W3CDTF">2022-02-15T00:30:25Z</dcterms:created>
  <dcterms:modified xsi:type="dcterms:W3CDTF">2022-02-16T09:57:08Z</dcterms:modified>
</cp:coreProperties>
</file>