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 Id="rId4" Type="http://schemas.openxmlformats.org/officeDocument/2006/relationships/image" Target="../media/image10.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763572"/>
            <a:ext cx="9144000" cy="90497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lang="en-US" sz="4000" u="sng">
                <a:latin typeface="Times New Roman"/>
                <a:ea typeface="Times New Roman"/>
                <a:cs typeface="Times New Roman"/>
                <a:sym typeface="Times New Roman"/>
              </a:rPr>
              <a:t>Idea/Approach Details</a:t>
            </a:r>
            <a:endParaRPr/>
          </a:p>
        </p:txBody>
      </p:sp>
      <p:sp>
        <p:nvSpPr>
          <p:cNvPr id="85" name="Google Shape;85;p13"/>
          <p:cNvSpPr txBox="1"/>
          <p:nvPr>
            <p:ph idx="1" type="subTitle"/>
          </p:nvPr>
        </p:nvSpPr>
        <p:spPr>
          <a:xfrm>
            <a:off x="1524000" y="1819373"/>
            <a:ext cx="9144000" cy="42750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                          Ministry/Organization name</a:t>
            </a:r>
            <a:r>
              <a:rPr lang="en-US"/>
              <a:t>: </a:t>
            </a:r>
            <a:r>
              <a:rPr lang="en-US" sz="2000">
                <a:latin typeface="Times New Roman"/>
                <a:ea typeface="Times New Roman"/>
                <a:cs typeface="Times New Roman"/>
                <a:sym typeface="Times New Roman"/>
              </a:rPr>
              <a:t>Ministry Of Rural Development </a:t>
            </a:r>
            <a:endParaRPr/>
          </a:p>
          <a:p>
            <a:pPr indent="0" lvl="0" marL="0" rtl="0" algn="ctr">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Problem Statement</a:t>
            </a:r>
            <a:r>
              <a:rPr lang="en-US"/>
              <a:t>:  </a:t>
            </a:r>
            <a:r>
              <a:rPr lang="en-US" sz="2000">
                <a:latin typeface="Times New Roman"/>
                <a:ea typeface="Times New Roman"/>
                <a:cs typeface="Times New Roman"/>
                <a:sym typeface="Times New Roman"/>
              </a:rPr>
              <a:t>Automation mechanism for image capturing, processing, 	                   standardization</a:t>
            </a:r>
            <a:r>
              <a:rPr lang="en-US" sz="2000"/>
              <a:t>, </a:t>
            </a:r>
            <a:r>
              <a:rPr lang="en-US" sz="2000">
                <a:latin typeface="Times New Roman"/>
                <a:ea typeface="Times New Roman"/>
                <a:cs typeface="Times New Roman"/>
                <a:sym typeface="Times New Roman"/>
              </a:rPr>
              <a:t>evaluation, classification , leading to better                                               </a:t>
            </a:r>
            <a:endParaRPr/>
          </a:p>
          <a:p>
            <a:pPr indent="0" lvl="0" marL="0" rtl="0" algn="ctr">
              <a:lnSpc>
                <a:spcPct val="90000"/>
              </a:lnSpc>
              <a:spcBef>
                <a:spcPts val="1000"/>
              </a:spcBef>
              <a:spcAft>
                <a:spcPts val="0"/>
              </a:spcAft>
              <a:buClr>
                <a:schemeClr val="dk1"/>
              </a:buClr>
              <a:buSzPts val="2400"/>
              <a:buNone/>
            </a:pPr>
            <a:r>
              <a:rPr lang="en-US" sz="2000">
                <a:latin typeface="Times New Roman"/>
                <a:ea typeface="Times New Roman"/>
                <a:cs typeface="Times New Roman"/>
                <a:sym typeface="Times New Roman"/>
              </a:rPr>
              <a:t>                  decision leading to better decision making results for various programs.</a:t>
            </a:r>
            <a:endParaRPr/>
          </a:p>
          <a:p>
            <a:pPr indent="0" lvl="0" marL="0" rtl="0" algn="l">
              <a:lnSpc>
                <a:spcPct val="9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Team Name</a:t>
            </a:r>
            <a:r>
              <a:rPr lang="en-US"/>
              <a:t>			: </a:t>
            </a:r>
            <a:r>
              <a:rPr lang="en-US" sz="2000">
                <a:latin typeface="Times New Roman"/>
                <a:ea typeface="Times New Roman"/>
                <a:cs typeface="Times New Roman"/>
                <a:sym typeface="Times New Roman"/>
              </a:rPr>
              <a:t> TheRavens</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Team Leader Name</a:t>
            </a:r>
            <a:r>
              <a:rPr lang="en-US"/>
              <a:t>	:  </a:t>
            </a:r>
            <a:r>
              <a:rPr lang="en-US" sz="2000">
                <a:latin typeface="Times New Roman"/>
                <a:ea typeface="Times New Roman"/>
                <a:cs typeface="Times New Roman"/>
                <a:sym typeface="Times New Roman"/>
              </a:rPr>
              <a:t>Manish Choudhary</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College Code    		</a:t>
            </a:r>
            <a:r>
              <a:rPr lang="en-US"/>
              <a:t>:    </a:t>
            </a:r>
            <a:r>
              <a:rPr lang="en-US">
                <a:latin typeface="Times New Roman"/>
                <a:ea typeface="Times New Roman"/>
                <a:cs typeface="Times New Roman"/>
                <a:sym typeface="Times New Roman"/>
              </a:rPr>
              <a:t>1-3513406211</a:t>
            </a: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 type="body"/>
          </p:nvPr>
        </p:nvSpPr>
        <p:spPr>
          <a:xfrm>
            <a:off x="321735" y="279400"/>
            <a:ext cx="11240502" cy="60743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US" sz="3200" u="sng"/>
              <a:t>Technology Stack </a:t>
            </a:r>
            <a:r>
              <a:rPr b="1" lang="en-US" sz="3200"/>
              <a:t>:</a:t>
            </a:r>
            <a:endParaRPr sz="3200"/>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p>
        </p:txBody>
      </p:sp>
      <p:pic>
        <p:nvPicPr>
          <p:cNvPr id="162" name="Google Shape;162;p22"/>
          <p:cNvPicPr preferRelativeResize="0"/>
          <p:nvPr/>
        </p:nvPicPr>
        <p:blipFill rotWithShape="1">
          <a:blip r:embed="rId3">
            <a:alphaModFix/>
          </a:blip>
          <a:srcRect b="0" l="0" r="0" t="0"/>
          <a:stretch/>
        </p:blipFill>
        <p:spPr>
          <a:xfrm>
            <a:off x="1274356" y="990199"/>
            <a:ext cx="1401110" cy="563126"/>
          </a:xfrm>
          <a:prstGeom prst="rect">
            <a:avLst/>
          </a:prstGeom>
          <a:noFill/>
          <a:ln>
            <a:noFill/>
          </a:ln>
        </p:spPr>
      </p:pic>
      <p:pic>
        <p:nvPicPr>
          <p:cNvPr id="163" name="Google Shape;163;p22"/>
          <p:cNvPicPr preferRelativeResize="0"/>
          <p:nvPr/>
        </p:nvPicPr>
        <p:blipFill rotWithShape="1">
          <a:blip r:embed="rId4">
            <a:alphaModFix/>
          </a:blip>
          <a:srcRect b="0" l="0" r="0" t="0"/>
          <a:stretch/>
        </p:blipFill>
        <p:spPr>
          <a:xfrm>
            <a:off x="5533640" y="949650"/>
            <a:ext cx="585227" cy="585227"/>
          </a:xfrm>
          <a:prstGeom prst="rect">
            <a:avLst/>
          </a:prstGeom>
          <a:noFill/>
          <a:ln>
            <a:noFill/>
          </a:ln>
        </p:spPr>
      </p:pic>
      <p:sp>
        <p:nvSpPr>
          <p:cNvPr id="164" name="Google Shape;164;p22"/>
          <p:cNvSpPr txBox="1"/>
          <p:nvPr/>
        </p:nvSpPr>
        <p:spPr>
          <a:xfrm>
            <a:off x="2645160" y="1093015"/>
            <a:ext cx="2096174"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FRONTEND</a:t>
            </a:r>
            <a:endParaRPr b="0" i="0" sz="2000" u="none" cap="none" strike="noStrike">
              <a:solidFill>
                <a:schemeClr val="dk1"/>
              </a:solidFill>
              <a:latin typeface="Times New Roman"/>
              <a:ea typeface="Times New Roman"/>
              <a:cs typeface="Times New Roman"/>
              <a:sym typeface="Times New Roman"/>
            </a:endParaRPr>
          </a:p>
        </p:txBody>
      </p:sp>
      <p:sp>
        <p:nvSpPr>
          <p:cNvPr id="165" name="Google Shape;165;p22"/>
          <p:cNvSpPr txBox="1"/>
          <p:nvPr/>
        </p:nvSpPr>
        <p:spPr>
          <a:xfrm>
            <a:off x="6096000" y="1041247"/>
            <a:ext cx="2630078"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BACKEND</a:t>
            </a:r>
            <a:endParaRPr b="0" i="0" sz="1400" u="none" cap="none" strike="noStrike">
              <a:solidFill>
                <a:srgbClr val="000000"/>
              </a:solidFill>
              <a:latin typeface="Arial"/>
              <a:ea typeface="Arial"/>
              <a:cs typeface="Arial"/>
              <a:sym typeface="Arial"/>
            </a:endParaRPr>
          </a:p>
        </p:txBody>
      </p:sp>
      <p:cxnSp>
        <p:nvCxnSpPr>
          <p:cNvPr id="166" name="Google Shape;166;p22"/>
          <p:cNvCxnSpPr/>
          <p:nvPr/>
        </p:nvCxnSpPr>
        <p:spPr>
          <a:xfrm>
            <a:off x="5433068" y="1060838"/>
            <a:ext cx="0" cy="5678629"/>
          </a:xfrm>
          <a:prstGeom prst="straightConnector1">
            <a:avLst/>
          </a:prstGeom>
          <a:noFill/>
          <a:ln cap="flat" cmpd="sng" w="38100">
            <a:solidFill>
              <a:schemeClr val="accent5"/>
            </a:solidFill>
            <a:prstDash val="solid"/>
            <a:miter lim="800000"/>
            <a:headEnd len="sm" w="sm" type="none"/>
            <a:tailEnd len="sm" w="sm" type="none"/>
          </a:ln>
        </p:spPr>
      </p:cxnSp>
      <p:cxnSp>
        <p:nvCxnSpPr>
          <p:cNvPr id="167" name="Google Shape;167;p22"/>
          <p:cNvCxnSpPr/>
          <p:nvPr/>
        </p:nvCxnSpPr>
        <p:spPr>
          <a:xfrm flipH="1" rot="10800000">
            <a:off x="1168926" y="1551165"/>
            <a:ext cx="4258207" cy="20944"/>
          </a:xfrm>
          <a:prstGeom prst="straightConnector1">
            <a:avLst/>
          </a:prstGeom>
          <a:noFill/>
          <a:ln cap="flat" cmpd="sng" w="19050">
            <a:solidFill>
              <a:schemeClr val="accent6"/>
            </a:solidFill>
            <a:prstDash val="solid"/>
            <a:miter lim="800000"/>
            <a:headEnd len="sm" w="sm" type="none"/>
            <a:tailEnd len="sm" w="sm" type="none"/>
          </a:ln>
        </p:spPr>
      </p:cxnSp>
      <p:cxnSp>
        <p:nvCxnSpPr>
          <p:cNvPr id="168" name="Google Shape;168;p22"/>
          <p:cNvCxnSpPr/>
          <p:nvPr/>
        </p:nvCxnSpPr>
        <p:spPr>
          <a:xfrm>
            <a:off x="5427133" y="1544714"/>
            <a:ext cx="6013597" cy="1079"/>
          </a:xfrm>
          <a:prstGeom prst="straightConnector1">
            <a:avLst/>
          </a:prstGeom>
          <a:noFill/>
          <a:ln cap="flat" cmpd="sng" w="19050">
            <a:solidFill>
              <a:schemeClr val="accent2"/>
            </a:solidFill>
            <a:prstDash val="solid"/>
            <a:miter lim="800000"/>
            <a:headEnd len="sm" w="sm" type="none"/>
            <a:tailEnd len="sm" w="sm" type="none"/>
          </a:ln>
        </p:spPr>
      </p:cxnSp>
      <p:sp>
        <p:nvSpPr>
          <p:cNvPr id="169" name="Google Shape;169;p22"/>
          <p:cNvSpPr txBox="1"/>
          <p:nvPr/>
        </p:nvSpPr>
        <p:spPr>
          <a:xfrm>
            <a:off x="1107818" y="1616235"/>
            <a:ext cx="4675939"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Programming Languages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JavaScript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HTML5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CSS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JavaScript Framework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Angular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Jquery</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CSS Framework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-Bootstrap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DDEAF6"/>
                </a:solidFill>
                <a:latin typeface="Times New Roman"/>
                <a:ea typeface="Times New Roman"/>
                <a:cs typeface="Times New Roman"/>
                <a:sym typeface="Times New Roman"/>
              </a:rPr>
              <a:t>(Hybrid App)</a:t>
            </a:r>
            <a:endParaRPr b="0" i="0" sz="1600" u="none" cap="none" strike="noStrike">
              <a:solidFill>
                <a:srgbClr val="DDEAF6"/>
              </a:solidFill>
              <a:latin typeface="Calibri"/>
              <a:ea typeface="Calibri"/>
              <a:cs typeface="Calibri"/>
              <a:sym typeface="Calibri"/>
            </a:endParaRPr>
          </a:p>
        </p:txBody>
      </p:sp>
      <p:sp>
        <p:nvSpPr>
          <p:cNvPr id="170" name="Google Shape;170;p22"/>
          <p:cNvSpPr txBox="1"/>
          <p:nvPr/>
        </p:nvSpPr>
        <p:spPr>
          <a:xfrm>
            <a:off x="6646042" y="1551165"/>
            <a:ext cx="5401727" cy="50167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Programming Languages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Python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Python Framework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Flask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Image Processing – </a:t>
            </a:r>
            <a:endParaRPr b="0" i="0" sz="1600" u="none" cap="none" strike="noStrike">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OpenCV Python </a:t>
            </a:r>
            <a:endParaRPr b="0" i="0" sz="1600" u="none" cap="none" strike="noStrike">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 Google Vision AI</a:t>
            </a:r>
            <a:endParaRPr b="0" i="0" sz="1600" u="none" cap="none" strike="noStrike">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CNN</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OCR and Geo-Tag Python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 Tesseract OCR and Geotagger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3">
            <a:alphaModFix/>
          </a:blip>
          <a:srcRect b="0" l="0" r="0" t="0"/>
          <a:stretch/>
        </p:blipFill>
        <p:spPr>
          <a:xfrm>
            <a:off x="-1" y="0"/>
            <a:ext cx="4969701" cy="6858000"/>
          </a:xfrm>
          <a:prstGeom prst="rect">
            <a:avLst/>
          </a:prstGeom>
          <a:noFill/>
          <a:ln>
            <a:noFill/>
          </a:ln>
        </p:spPr>
      </p:pic>
      <p:pic>
        <p:nvPicPr>
          <p:cNvPr id="176" name="Google Shape;176;p23"/>
          <p:cNvPicPr preferRelativeResize="0"/>
          <p:nvPr/>
        </p:nvPicPr>
        <p:blipFill rotWithShape="1">
          <a:blip r:embed="rId4">
            <a:alphaModFix/>
          </a:blip>
          <a:srcRect b="0" l="0" r="0" t="0"/>
          <a:stretch/>
        </p:blipFill>
        <p:spPr>
          <a:xfrm>
            <a:off x="7425225" y="-69850"/>
            <a:ext cx="4766775" cy="6997700"/>
          </a:xfrm>
          <a:prstGeom prst="rect">
            <a:avLst/>
          </a:prstGeom>
          <a:noFill/>
          <a:ln>
            <a:noFill/>
          </a:ln>
        </p:spPr>
      </p:pic>
      <p:sp>
        <p:nvSpPr>
          <p:cNvPr id="177" name="Google Shape;177;p23"/>
          <p:cNvSpPr txBox="1"/>
          <p:nvPr/>
        </p:nvSpPr>
        <p:spPr>
          <a:xfrm>
            <a:off x="4572000" y="3103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Client/User Side </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4"/>
          <p:cNvPicPr preferRelativeResize="0"/>
          <p:nvPr/>
        </p:nvPicPr>
        <p:blipFill rotWithShape="1">
          <a:blip r:embed="rId3">
            <a:alphaModFix/>
          </a:blip>
          <a:srcRect b="0" l="1895" r="1894" t="0"/>
          <a:stretch/>
        </p:blipFill>
        <p:spPr>
          <a:xfrm>
            <a:off x="-1" y="0"/>
            <a:ext cx="4969701" cy="6857999"/>
          </a:xfrm>
          <a:prstGeom prst="rect">
            <a:avLst/>
          </a:prstGeom>
          <a:noFill/>
          <a:ln>
            <a:noFill/>
          </a:ln>
        </p:spPr>
      </p:pic>
      <p:pic>
        <p:nvPicPr>
          <p:cNvPr id="183" name="Google Shape;183;p24"/>
          <p:cNvPicPr preferRelativeResize="0"/>
          <p:nvPr/>
        </p:nvPicPr>
        <p:blipFill rotWithShape="1">
          <a:blip r:embed="rId4">
            <a:alphaModFix/>
          </a:blip>
          <a:srcRect b="0" l="2847" r="2857" t="0"/>
          <a:stretch/>
        </p:blipFill>
        <p:spPr>
          <a:xfrm>
            <a:off x="7425225" y="-69850"/>
            <a:ext cx="4766775" cy="6997699"/>
          </a:xfrm>
          <a:prstGeom prst="rect">
            <a:avLst/>
          </a:prstGeom>
          <a:noFill/>
          <a:ln>
            <a:noFill/>
          </a:ln>
        </p:spPr>
      </p:pic>
      <p:sp>
        <p:nvSpPr>
          <p:cNvPr id="184" name="Google Shape;184;p24"/>
          <p:cNvSpPr txBox="1"/>
          <p:nvPr/>
        </p:nvSpPr>
        <p:spPr>
          <a:xfrm>
            <a:off x="4572000" y="3659125"/>
            <a:ext cx="3460800" cy="97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Client/User Side </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5"/>
          <p:cNvPicPr preferRelativeResize="0"/>
          <p:nvPr/>
        </p:nvPicPr>
        <p:blipFill rotWithShape="1">
          <a:blip r:embed="rId3">
            <a:alphaModFix/>
          </a:blip>
          <a:srcRect b="188" l="0" r="0" t="189"/>
          <a:stretch/>
        </p:blipFill>
        <p:spPr>
          <a:xfrm>
            <a:off x="-1" y="0"/>
            <a:ext cx="4969701" cy="6858000"/>
          </a:xfrm>
          <a:prstGeom prst="rect">
            <a:avLst/>
          </a:prstGeom>
          <a:noFill/>
          <a:ln>
            <a:noFill/>
          </a:ln>
        </p:spPr>
      </p:pic>
      <p:pic>
        <p:nvPicPr>
          <p:cNvPr id="190" name="Google Shape;190;p25"/>
          <p:cNvPicPr preferRelativeResize="0"/>
          <p:nvPr/>
        </p:nvPicPr>
        <p:blipFill rotWithShape="1">
          <a:blip r:embed="rId4">
            <a:alphaModFix/>
          </a:blip>
          <a:srcRect b="0" l="2498" r="2489" t="0"/>
          <a:stretch/>
        </p:blipFill>
        <p:spPr>
          <a:xfrm>
            <a:off x="7425225" y="-69850"/>
            <a:ext cx="4766775" cy="6997700"/>
          </a:xfrm>
          <a:prstGeom prst="rect">
            <a:avLst/>
          </a:prstGeom>
          <a:noFill/>
          <a:ln>
            <a:noFill/>
          </a:ln>
        </p:spPr>
      </p:pic>
      <p:sp>
        <p:nvSpPr>
          <p:cNvPr id="191" name="Google Shape;191;p25"/>
          <p:cNvSpPr txBox="1"/>
          <p:nvPr/>
        </p:nvSpPr>
        <p:spPr>
          <a:xfrm>
            <a:off x="7921600" y="49450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Client/User Side </a:t>
            </a:r>
            <a:endParaRPr b="0" i="0" sz="2500" u="none" cap="none" strike="noStrike">
              <a:solidFill>
                <a:srgbClr val="000000"/>
              </a:solidFill>
              <a:latin typeface="Times New Roman"/>
              <a:ea typeface="Times New Roman"/>
              <a:cs typeface="Times New Roman"/>
              <a:sym typeface="Times New Roman"/>
            </a:endParaRPr>
          </a:p>
        </p:txBody>
      </p:sp>
      <p:cxnSp>
        <p:nvCxnSpPr>
          <p:cNvPr id="192" name="Google Shape;192;p25"/>
          <p:cNvCxnSpPr/>
          <p:nvPr/>
        </p:nvCxnSpPr>
        <p:spPr>
          <a:xfrm flipH="1" rot="10800000">
            <a:off x="1666875" y="1238300"/>
            <a:ext cx="6032400" cy="5111700"/>
          </a:xfrm>
          <a:prstGeom prst="straightConnector1">
            <a:avLst/>
          </a:prstGeom>
          <a:noFill/>
          <a:ln cap="flat" cmpd="sng" w="28575">
            <a:solidFill>
              <a:srgbClr val="98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4635475" y="309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Admin Side - Inspectors</a:t>
            </a:r>
            <a:endParaRPr b="0" i="0" sz="2500" u="none" cap="none" strike="noStrike">
              <a:solidFill>
                <a:srgbClr val="000000"/>
              </a:solidFill>
              <a:latin typeface="Times New Roman"/>
              <a:ea typeface="Times New Roman"/>
              <a:cs typeface="Times New Roman"/>
              <a:sym typeface="Times New Roman"/>
            </a:endParaRPr>
          </a:p>
        </p:txBody>
      </p:sp>
      <p:pic>
        <p:nvPicPr>
          <p:cNvPr id="198" name="Google Shape;198;p26"/>
          <p:cNvPicPr preferRelativeResize="0"/>
          <p:nvPr/>
        </p:nvPicPr>
        <p:blipFill rotWithShape="1">
          <a:blip r:embed="rId3">
            <a:alphaModFix/>
          </a:blip>
          <a:srcRect b="0" l="0" r="0" t="0"/>
          <a:stretch/>
        </p:blipFill>
        <p:spPr>
          <a:xfrm>
            <a:off x="0" y="1507565"/>
            <a:ext cx="12192000" cy="53911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4635475" y="309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Admin Side - Inspectors</a:t>
            </a:r>
            <a:endParaRPr b="0" i="0" sz="2500" u="none" cap="none" strike="noStrike">
              <a:solidFill>
                <a:srgbClr val="000000"/>
              </a:solidFill>
              <a:latin typeface="Times New Roman"/>
              <a:ea typeface="Times New Roman"/>
              <a:cs typeface="Times New Roman"/>
              <a:sym typeface="Times New Roman"/>
            </a:endParaRPr>
          </a:p>
        </p:txBody>
      </p:sp>
      <p:pic>
        <p:nvPicPr>
          <p:cNvPr id="204" name="Google Shape;204;p27"/>
          <p:cNvPicPr preferRelativeResize="0"/>
          <p:nvPr/>
        </p:nvPicPr>
        <p:blipFill rotWithShape="1">
          <a:blip r:embed="rId3">
            <a:alphaModFix/>
          </a:blip>
          <a:srcRect b="4758" l="0" r="0" t="4759"/>
          <a:stretch/>
        </p:blipFill>
        <p:spPr>
          <a:xfrm>
            <a:off x="0" y="1507565"/>
            <a:ext cx="12192001" cy="5391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4635475" y="309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Client Side - Users</a:t>
            </a:r>
            <a:endParaRPr b="0" i="0" sz="2500" u="none" cap="none" strike="noStrike">
              <a:solidFill>
                <a:srgbClr val="000000"/>
              </a:solidFill>
              <a:latin typeface="Times New Roman"/>
              <a:ea typeface="Times New Roman"/>
              <a:cs typeface="Times New Roman"/>
              <a:sym typeface="Times New Roman"/>
            </a:endParaRPr>
          </a:p>
        </p:txBody>
      </p:sp>
      <p:pic>
        <p:nvPicPr>
          <p:cNvPr id="210" name="Google Shape;210;p28"/>
          <p:cNvPicPr preferRelativeResize="0"/>
          <p:nvPr/>
        </p:nvPicPr>
        <p:blipFill rotWithShape="1">
          <a:blip r:embed="rId3">
            <a:alphaModFix/>
          </a:blip>
          <a:srcRect b="0" l="0" r="0" t="0"/>
          <a:stretch/>
        </p:blipFill>
        <p:spPr>
          <a:xfrm>
            <a:off x="152400" y="883275"/>
            <a:ext cx="4330676" cy="5974729"/>
          </a:xfrm>
          <a:prstGeom prst="rect">
            <a:avLst/>
          </a:prstGeom>
          <a:noFill/>
          <a:ln>
            <a:noFill/>
          </a:ln>
        </p:spPr>
      </p:pic>
      <p:pic>
        <p:nvPicPr>
          <p:cNvPr id="211" name="Google Shape;211;p28"/>
          <p:cNvPicPr preferRelativeResize="0"/>
          <p:nvPr/>
        </p:nvPicPr>
        <p:blipFill rotWithShape="1">
          <a:blip r:embed="rId4">
            <a:alphaModFix/>
          </a:blip>
          <a:srcRect b="0" l="0" r="0" t="0"/>
          <a:stretch/>
        </p:blipFill>
        <p:spPr>
          <a:xfrm>
            <a:off x="4787876" y="2253125"/>
            <a:ext cx="7404126" cy="4604875"/>
          </a:xfrm>
          <a:prstGeom prst="rect">
            <a:avLst/>
          </a:prstGeom>
          <a:noFill/>
          <a:ln>
            <a:noFill/>
          </a:ln>
        </p:spPr>
      </p:pic>
      <p:sp>
        <p:nvSpPr>
          <p:cNvPr id="212" name="Google Shape;212;p28"/>
          <p:cNvSpPr/>
          <p:nvPr/>
        </p:nvSpPr>
        <p:spPr>
          <a:xfrm>
            <a:off x="2778125" y="2968621"/>
            <a:ext cx="3016250" cy="380208"/>
          </a:xfrm>
          <a:custGeom>
            <a:rect b="b" l="l" r="r" t="t"/>
            <a:pathLst>
              <a:path extrusionOk="0" h="43828" w="120650">
                <a:moveTo>
                  <a:pt x="0" y="43193"/>
                </a:moveTo>
                <a:cubicBezTo>
                  <a:pt x="14923" y="35996"/>
                  <a:pt x="69427" y="-93"/>
                  <a:pt x="89535" y="13"/>
                </a:cubicBezTo>
                <a:cubicBezTo>
                  <a:pt x="109643" y="119"/>
                  <a:pt x="115464" y="36526"/>
                  <a:pt x="120650" y="43828"/>
                </a:cubicBezTo>
              </a:path>
            </a:pathLst>
          </a:cu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5445125" y="3333750"/>
            <a:ext cx="381000" cy="79375"/>
          </a:xfrm>
          <a:custGeom>
            <a:rect b="b" l="l" r="r" t="t"/>
            <a:pathLst>
              <a:path extrusionOk="0" h="3175" w="15240">
                <a:moveTo>
                  <a:pt x="15240" y="3175"/>
                </a:moveTo>
                <a:cubicBezTo>
                  <a:pt x="15240" y="3175"/>
                  <a:pt x="0" y="0"/>
                  <a:pt x="0" y="0"/>
                </a:cubicBezTo>
                <a:cubicBezTo>
                  <a:pt x="0" y="0"/>
                  <a:pt x="15240" y="3175"/>
                  <a:pt x="15240" y="3175"/>
                </a:cubicBezTo>
                <a:close/>
              </a:path>
            </a:pathLst>
          </a:custGeom>
          <a:solidFill>
            <a:schemeClr val="lt2"/>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5826125" y="3159125"/>
            <a:ext cx="31750" cy="254000"/>
          </a:xfrm>
          <a:custGeom>
            <a:rect b="b" l="l" r="r" t="t"/>
            <a:pathLst>
              <a:path extrusionOk="0" h="10160" w="1270">
                <a:moveTo>
                  <a:pt x="0" y="10160"/>
                </a:moveTo>
                <a:cubicBezTo>
                  <a:pt x="0" y="10160"/>
                  <a:pt x="1270" y="0"/>
                  <a:pt x="1270" y="0"/>
                </a:cubicBezTo>
                <a:cubicBezTo>
                  <a:pt x="1270" y="0"/>
                  <a:pt x="0" y="10160"/>
                  <a:pt x="0" y="10160"/>
                </a:cubicBezTo>
                <a:close/>
              </a:path>
            </a:pathLst>
          </a:custGeom>
          <a:solidFill>
            <a:schemeClr val="lt2"/>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a:off x="4635475" y="309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Admin Side - Inspectors</a:t>
            </a:r>
            <a:endParaRPr b="0" i="0" sz="2500" u="none" cap="none" strike="noStrike">
              <a:solidFill>
                <a:srgbClr val="000000"/>
              </a:solidFill>
              <a:latin typeface="Times New Roman"/>
              <a:ea typeface="Times New Roman"/>
              <a:cs typeface="Times New Roman"/>
              <a:sym typeface="Times New Roman"/>
            </a:endParaRPr>
          </a:p>
        </p:txBody>
      </p:sp>
      <p:pic>
        <p:nvPicPr>
          <p:cNvPr id="220" name="Google Shape;220;p29"/>
          <p:cNvPicPr preferRelativeResize="0"/>
          <p:nvPr/>
        </p:nvPicPr>
        <p:blipFill rotWithShape="1">
          <a:blip r:embed="rId3">
            <a:alphaModFix/>
          </a:blip>
          <a:srcRect b="0" l="0" r="0" t="0"/>
          <a:stretch/>
        </p:blipFill>
        <p:spPr>
          <a:xfrm>
            <a:off x="1616688" y="1390775"/>
            <a:ext cx="8958635" cy="526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nvSpPr>
        <p:spPr>
          <a:xfrm>
            <a:off x="4635475" y="309500"/>
            <a:ext cx="3460800" cy="976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imes New Roman"/>
                <a:ea typeface="Times New Roman"/>
                <a:cs typeface="Times New Roman"/>
                <a:sym typeface="Times New Roman"/>
              </a:rPr>
              <a:t>Admin Side - Inspectors</a:t>
            </a:r>
            <a:endParaRPr b="0" i="0" sz="2500" u="none" cap="none" strike="noStrike">
              <a:solidFill>
                <a:srgbClr val="000000"/>
              </a:solidFill>
              <a:latin typeface="Times New Roman"/>
              <a:ea typeface="Times New Roman"/>
              <a:cs typeface="Times New Roman"/>
              <a:sym typeface="Times New Roman"/>
            </a:endParaRPr>
          </a:p>
        </p:txBody>
      </p:sp>
      <p:pic>
        <p:nvPicPr>
          <p:cNvPr id="226" name="Google Shape;226;p30"/>
          <p:cNvPicPr preferRelativeResize="0"/>
          <p:nvPr/>
        </p:nvPicPr>
        <p:blipFill rotWithShape="1">
          <a:blip r:embed="rId3">
            <a:alphaModFix/>
          </a:blip>
          <a:srcRect b="661" l="0" r="0" t="651"/>
          <a:stretch/>
        </p:blipFill>
        <p:spPr>
          <a:xfrm>
            <a:off x="1616688" y="1390775"/>
            <a:ext cx="8958636" cy="5267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144231" y="160868"/>
            <a:ext cx="11418005" cy="61928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US" sz="3200" u="sng"/>
              <a:t>Use Cases </a:t>
            </a:r>
            <a:r>
              <a:rPr b="1" lang="en-US" sz="3200"/>
              <a:t>:</a:t>
            </a:r>
            <a:endParaRPr sz="3200"/>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p>
        </p:txBody>
      </p:sp>
      <p:pic>
        <p:nvPicPr>
          <p:cNvPr id="232" name="Google Shape;232;p31"/>
          <p:cNvPicPr preferRelativeResize="0"/>
          <p:nvPr/>
        </p:nvPicPr>
        <p:blipFill rotWithShape="1">
          <a:blip r:embed="rId3">
            <a:alphaModFix/>
          </a:blip>
          <a:srcRect b="0" l="0" r="0" t="0"/>
          <a:stretch/>
        </p:blipFill>
        <p:spPr>
          <a:xfrm>
            <a:off x="1297224" y="741443"/>
            <a:ext cx="374225" cy="447244"/>
          </a:xfrm>
          <a:prstGeom prst="rect">
            <a:avLst/>
          </a:prstGeom>
          <a:noFill/>
          <a:ln>
            <a:noFill/>
          </a:ln>
        </p:spPr>
      </p:pic>
      <p:pic>
        <p:nvPicPr>
          <p:cNvPr id="233" name="Google Shape;233;p31"/>
          <p:cNvPicPr preferRelativeResize="0"/>
          <p:nvPr/>
        </p:nvPicPr>
        <p:blipFill rotWithShape="1">
          <a:blip r:embed="rId4">
            <a:alphaModFix/>
          </a:blip>
          <a:srcRect b="0" l="0" r="0" t="0"/>
          <a:stretch/>
        </p:blipFill>
        <p:spPr>
          <a:xfrm>
            <a:off x="4403077" y="636473"/>
            <a:ext cx="549920" cy="549920"/>
          </a:xfrm>
          <a:prstGeom prst="rect">
            <a:avLst/>
          </a:prstGeom>
          <a:noFill/>
          <a:ln>
            <a:noFill/>
          </a:ln>
        </p:spPr>
      </p:pic>
      <p:sp>
        <p:nvSpPr>
          <p:cNvPr id="234" name="Google Shape;234;p31"/>
          <p:cNvSpPr txBox="1"/>
          <p:nvPr/>
        </p:nvSpPr>
        <p:spPr>
          <a:xfrm>
            <a:off x="1654251" y="749232"/>
            <a:ext cx="2341108"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Actors</a:t>
            </a:r>
            <a:endParaRPr b="0" i="0" sz="2000" u="none" cap="none" strike="noStrike">
              <a:solidFill>
                <a:schemeClr val="dk1"/>
              </a:solidFill>
              <a:latin typeface="Times New Roman"/>
              <a:ea typeface="Times New Roman"/>
              <a:cs typeface="Times New Roman"/>
              <a:sym typeface="Times New Roman"/>
            </a:endParaRPr>
          </a:p>
        </p:txBody>
      </p:sp>
      <p:sp>
        <p:nvSpPr>
          <p:cNvPr id="235" name="Google Shape;235;p31"/>
          <p:cNvSpPr txBox="1"/>
          <p:nvPr/>
        </p:nvSpPr>
        <p:spPr>
          <a:xfrm>
            <a:off x="4913916" y="681355"/>
            <a:ext cx="30747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Use case Diagram</a:t>
            </a:r>
            <a:endParaRPr b="0" i="0" sz="1400" u="none" cap="none" strike="noStrike">
              <a:solidFill>
                <a:srgbClr val="000000"/>
              </a:solidFill>
              <a:latin typeface="Arial"/>
              <a:ea typeface="Arial"/>
              <a:cs typeface="Arial"/>
              <a:sym typeface="Arial"/>
            </a:endParaRPr>
          </a:p>
        </p:txBody>
      </p:sp>
      <p:cxnSp>
        <p:nvCxnSpPr>
          <p:cNvPr id="236" name="Google Shape;236;p31"/>
          <p:cNvCxnSpPr/>
          <p:nvPr/>
        </p:nvCxnSpPr>
        <p:spPr>
          <a:xfrm>
            <a:off x="4044535" y="789914"/>
            <a:ext cx="0" cy="4968243"/>
          </a:xfrm>
          <a:prstGeom prst="straightConnector1">
            <a:avLst/>
          </a:prstGeom>
          <a:noFill/>
          <a:ln cap="flat" cmpd="sng" w="9525">
            <a:solidFill>
              <a:schemeClr val="accent4"/>
            </a:solidFill>
            <a:prstDash val="dash"/>
            <a:round/>
            <a:headEnd len="sm" w="sm" type="none"/>
            <a:tailEnd len="sm" w="sm" type="none"/>
          </a:ln>
        </p:spPr>
      </p:cxnSp>
      <p:cxnSp>
        <p:nvCxnSpPr>
          <p:cNvPr id="237" name="Google Shape;237;p31"/>
          <p:cNvCxnSpPr/>
          <p:nvPr/>
        </p:nvCxnSpPr>
        <p:spPr>
          <a:xfrm flipH="1" rot="10800000">
            <a:off x="1168717" y="1280241"/>
            <a:ext cx="2830277" cy="20944"/>
          </a:xfrm>
          <a:prstGeom prst="straightConnector1">
            <a:avLst/>
          </a:prstGeom>
          <a:noFill/>
          <a:ln cap="flat" cmpd="sng" w="19050">
            <a:solidFill>
              <a:schemeClr val="dk1"/>
            </a:solidFill>
            <a:prstDash val="solid"/>
            <a:miter lim="800000"/>
            <a:headEnd len="sm" w="sm" type="none"/>
            <a:tailEnd len="sm" w="sm" type="none"/>
          </a:ln>
        </p:spPr>
      </p:cxnSp>
      <p:cxnSp>
        <p:nvCxnSpPr>
          <p:cNvPr id="238" name="Google Shape;238;p31"/>
          <p:cNvCxnSpPr/>
          <p:nvPr/>
        </p:nvCxnSpPr>
        <p:spPr>
          <a:xfrm flipH="1" rot="10800000">
            <a:off x="4120500" y="1249457"/>
            <a:ext cx="7320230" cy="28984"/>
          </a:xfrm>
          <a:prstGeom prst="straightConnector1">
            <a:avLst/>
          </a:prstGeom>
          <a:noFill/>
          <a:ln cap="flat" cmpd="sng" w="19050">
            <a:solidFill>
              <a:schemeClr val="accent3"/>
            </a:solidFill>
            <a:prstDash val="solid"/>
            <a:miter lim="800000"/>
            <a:headEnd len="sm" w="sm" type="none"/>
            <a:tailEnd len="sm" w="sm" type="none"/>
          </a:ln>
        </p:spPr>
      </p:cxnSp>
      <p:sp>
        <p:nvSpPr>
          <p:cNvPr id="239" name="Google Shape;239;p31"/>
          <p:cNvSpPr txBox="1"/>
          <p:nvPr/>
        </p:nvSpPr>
        <p:spPr>
          <a:xfrm>
            <a:off x="6646042" y="2440175"/>
            <a:ext cx="5401727"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240" name="Google Shape;240;p31"/>
          <p:cNvPicPr preferRelativeResize="0"/>
          <p:nvPr/>
        </p:nvPicPr>
        <p:blipFill rotWithShape="1">
          <a:blip r:embed="rId5">
            <a:alphaModFix/>
          </a:blip>
          <a:srcRect b="0" l="0" r="0" t="0"/>
          <a:stretch/>
        </p:blipFill>
        <p:spPr>
          <a:xfrm>
            <a:off x="4403077" y="1718361"/>
            <a:ext cx="6157494" cy="4031329"/>
          </a:xfrm>
          <a:prstGeom prst="rect">
            <a:avLst/>
          </a:prstGeom>
          <a:noFill/>
          <a:ln>
            <a:noFill/>
          </a:ln>
        </p:spPr>
      </p:pic>
      <p:pic>
        <p:nvPicPr>
          <p:cNvPr id="241" name="Google Shape;241;p31"/>
          <p:cNvPicPr preferRelativeResize="0"/>
          <p:nvPr/>
        </p:nvPicPr>
        <p:blipFill rotWithShape="1">
          <a:blip r:embed="rId3">
            <a:alphaModFix/>
          </a:blip>
          <a:srcRect b="0" l="0" r="0" t="0"/>
          <a:stretch/>
        </p:blipFill>
        <p:spPr>
          <a:xfrm>
            <a:off x="251947" y="1718361"/>
            <a:ext cx="374225" cy="447244"/>
          </a:xfrm>
          <a:prstGeom prst="rect">
            <a:avLst/>
          </a:prstGeom>
          <a:noFill/>
          <a:ln>
            <a:noFill/>
          </a:ln>
        </p:spPr>
      </p:pic>
      <p:sp>
        <p:nvSpPr>
          <p:cNvPr id="242" name="Google Shape;242;p31"/>
          <p:cNvSpPr txBox="1"/>
          <p:nvPr/>
        </p:nvSpPr>
        <p:spPr>
          <a:xfrm>
            <a:off x="726467" y="1769262"/>
            <a:ext cx="2959518"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User</a:t>
            </a:r>
            <a:r>
              <a:rPr b="0" i="0" lang="en-US" sz="1800" u="none" cap="none" strike="noStrike">
                <a:solidFill>
                  <a:schemeClr val="dk1"/>
                </a:solidFill>
                <a:latin typeface="Times New Roman"/>
                <a:ea typeface="Times New Roman"/>
                <a:cs typeface="Times New Roman"/>
                <a:sym typeface="Times New Roman"/>
              </a:rPr>
              <a:t> : user who will upload Documents and Images and capture Images through Camera.</a:t>
            </a:r>
            <a:endParaRPr b="0" i="0" sz="1400" u="none" cap="none" strike="noStrike">
              <a:solidFill>
                <a:srgbClr val="000000"/>
              </a:solidFill>
              <a:latin typeface="Arial"/>
              <a:ea typeface="Arial"/>
              <a:cs typeface="Arial"/>
              <a:sym typeface="Arial"/>
            </a:endParaRPr>
          </a:p>
        </p:txBody>
      </p:sp>
      <p:pic>
        <p:nvPicPr>
          <p:cNvPr id="243" name="Google Shape;243;p31"/>
          <p:cNvPicPr preferRelativeResize="0"/>
          <p:nvPr/>
        </p:nvPicPr>
        <p:blipFill rotWithShape="1">
          <a:blip r:embed="rId3">
            <a:alphaModFix/>
          </a:blip>
          <a:srcRect b="0" l="0" r="0" t="0"/>
          <a:stretch/>
        </p:blipFill>
        <p:spPr>
          <a:xfrm>
            <a:off x="348649" y="3266344"/>
            <a:ext cx="374225" cy="447244"/>
          </a:xfrm>
          <a:prstGeom prst="rect">
            <a:avLst/>
          </a:prstGeom>
          <a:noFill/>
          <a:ln>
            <a:noFill/>
          </a:ln>
        </p:spPr>
      </p:pic>
      <p:sp>
        <p:nvSpPr>
          <p:cNvPr id="244" name="Google Shape;244;p31"/>
          <p:cNvSpPr txBox="1"/>
          <p:nvPr/>
        </p:nvSpPr>
        <p:spPr>
          <a:xfrm>
            <a:off x="823169" y="3317245"/>
            <a:ext cx="295951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Admin</a:t>
            </a:r>
            <a:r>
              <a:rPr b="0" i="0" lang="en-US" sz="1800" u="none" cap="none" strike="noStrike">
                <a:solidFill>
                  <a:schemeClr val="dk1"/>
                </a:solidFill>
                <a:latin typeface="Times New Roman"/>
                <a:ea typeface="Times New Roman"/>
                <a:cs typeface="Times New Roman"/>
                <a:sym typeface="Times New Roman"/>
              </a:rPr>
              <a:t> : User who can see manually all uploaded data and verification details.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1799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sz="4000" u="sng">
                <a:latin typeface="Times New Roman"/>
                <a:ea typeface="Times New Roman"/>
                <a:cs typeface="Times New Roman"/>
                <a:sym typeface="Times New Roman"/>
              </a:rPr>
              <a:t>Idea Description </a:t>
            </a:r>
            <a:endParaRPr sz="4000" u="sng">
              <a:latin typeface="Times New Roman"/>
              <a:ea typeface="Times New Roman"/>
              <a:cs typeface="Times New Roman"/>
              <a:sym typeface="Times New Roman"/>
            </a:endParaRPr>
          </a:p>
        </p:txBody>
      </p:sp>
      <p:sp>
        <p:nvSpPr>
          <p:cNvPr id="91" name="Google Shape;91;p14"/>
          <p:cNvSpPr txBox="1"/>
          <p:nvPr>
            <p:ph idx="1" type="body"/>
          </p:nvPr>
        </p:nvSpPr>
        <p:spPr>
          <a:xfrm>
            <a:off x="838200" y="1643554"/>
            <a:ext cx="10728489" cy="46977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n-US" sz="2400" u="sng">
                <a:latin typeface="Times New Roman"/>
                <a:ea typeface="Times New Roman"/>
                <a:cs typeface="Times New Roman"/>
                <a:sym typeface="Times New Roman"/>
              </a:rPr>
              <a:t>Idea </a:t>
            </a:r>
            <a:r>
              <a:rPr b="1" lang="en-US" sz="2400">
                <a:latin typeface="Times New Roman"/>
                <a:ea typeface="Times New Roman"/>
                <a:cs typeface="Times New Roman"/>
                <a:sym typeface="Times New Roman"/>
              </a:rPr>
              <a:t>:</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The Idea is to build a web-application which have various portal for different Government programs, each portal have image capturing and different document uploading features. The validation and type defining of images are done by ML (Google Vision AI) , Deep Learning Algorithm (CNN).</a:t>
            </a:r>
            <a:endParaRPr/>
          </a:p>
          <a:p>
            <a:pPr indent="0" lvl="0" marL="0" rtl="0" algn="just">
              <a:lnSpc>
                <a:spcPct val="90000"/>
              </a:lnSpc>
              <a:spcBef>
                <a:spcPts val="1000"/>
              </a:spcBef>
              <a:spcAft>
                <a:spcPts val="0"/>
              </a:spcAft>
              <a:buClr>
                <a:schemeClr val="dk1"/>
              </a:buClr>
              <a:buSzPts val="2400"/>
              <a:buNone/>
            </a:pPr>
            <a:r>
              <a:rPr b="1" lang="en-US" sz="2400" u="sng">
                <a:latin typeface="Times New Roman"/>
                <a:ea typeface="Times New Roman"/>
                <a:cs typeface="Times New Roman"/>
                <a:sym typeface="Times New Roman"/>
              </a:rPr>
              <a:t>Idea Description </a:t>
            </a:r>
            <a:r>
              <a:rPr b="1"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 Hybrid web based application will be created.</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application will have individual portal for every Government Programs.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Each portal have access to features/tools like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 Image Capturing tool with Geo tag.</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 Documents and Images Uploading Features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 type="body"/>
          </p:nvPr>
        </p:nvSpPr>
        <p:spPr>
          <a:xfrm>
            <a:off x="550943" y="517567"/>
            <a:ext cx="10728489" cy="502546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US" sz="3200" u="sng">
                <a:latin typeface="Times New Roman"/>
                <a:ea typeface="Times New Roman"/>
                <a:cs typeface="Times New Roman"/>
                <a:sym typeface="Times New Roman"/>
              </a:rPr>
              <a:t>Dependencies</a:t>
            </a:r>
            <a:r>
              <a:rPr b="1" lang="en-US" sz="32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CLIENT SIDE</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Mobile or Computer Device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Web-Browser or Mobile App</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Internet</a:t>
            </a:r>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SERVER SIDE</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Large Scale Database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Cloud Storage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0" name="Google Shape;250;p32"/>
          <p:cNvSpPr txBox="1"/>
          <p:nvPr/>
        </p:nvSpPr>
        <p:spPr>
          <a:xfrm>
            <a:off x="6646042" y="2440175"/>
            <a:ext cx="5401727"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372525" y="330200"/>
            <a:ext cx="11092500" cy="6527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b="1" lang="en-US" u="sng">
                <a:latin typeface="Times New Roman"/>
                <a:ea typeface="Times New Roman"/>
                <a:cs typeface="Times New Roman"/>
                <a:sym typeface="Times New Roman"/>
              </a:rPr>
              <a:t>Idea Description </a:t>
            </a:r>
            <a:r>
              <a:rPr lang="en-US">
                <a:latin typeface="Times New Roman"/>
                <a:ea typeface="Times New Roman"/>
                <a:cs typeface="Times New Roman"/>
                <a:sym typeface="Times New Roman"/>
              </a:rPr>
              <a:t>(continue)</a:t>
            </a:r>
            <a:r>
              <a:rPr b="1" lang="en-US">
                <a:latin typeface="Times New Roman"/>
                <a:ea typeface="Times New Roman"/>
                <a:cs typeface="Times New Roman"/>
                <a:sym typeface="Times New Roman"/>
              </a:rPr>
              <a:t>:</a:t>
            </a:r>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The application automatically validate and define the type of images.</a:t>
            </a:r>
            <a:endParaRPr sz="2400">
              <a:latin typeface="Times New Roman"/>
              <a:ea typeface="Times New Roman"/>
              <a:cs typeface="Times New Roman"/>
              <a:sym typeface="Times New Roman"/>
            </a:endParaRPr>
          </a:p>
          <a:p>
            <a:pPr indent="-266700" lvl="1" marL="685800" rtl="0" algn="just">
              <a:lnSpc>
                <a:spcPct val="90000"/>
              </a:lnSpc>
              <a:spcBef>
                <a:spcPts val="1000"/>
              </a:spcBef>
              <a:spcAft>
                <a:spcPts val="0"/>
              </a:spcAft>
              <a:buClr>
                <a:schemeClr val="dk1"/>
              </a:buClr>
              <a:buSzPts val="2400"/>
              <a:buFont typeface="Times New Roman"/>
              <a:buChar char="•"/>
            </a:pPr>
            <a:r>
              <a:rPr lang="en-US">
                <a:latin typeface="Times New Roman"/>
                <a:ea typeface="Times New Roman"/>
                <a:cs typeface="Times New Roman"/>
                <a:sym typeface="Times New Roman"/>
              </a:rPr>
              <a:t>Object</a:t>
            </a:r>
            <a:endParaRPr>
              <a:latin typeface="Times New Roman"/>
              <a:ea typeface="Times New Roman"/>
              <a:cs typeface="Times New Roman"/>
              <a:sym typeface="Times New Roman"/>
            </a:endParaRPr>
          </a:p>
          <a:p>
            <a:pPr indent="-228600" lvl="1" marL="685800" rtl="0" algn="just">
              <a:lnSpc>
                <a:spcPct val="9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Labels</a:t>
            </a:r>
            <a:endParaRPr>
              <a:latin typeface="Times New Roman"/>
              <a:ea typeface="Times New Roman"/>
              <a:cs typeface="Times New Roman"/>
              <a:sym typeface="Times New Roman"/>
            </a:endParaRPr>
          </a:p>
          <a:p>
            <a:pPr indent="-228600" lvl="1" marL="685800" rtl="0" algn="just">
              <a:lnSpc>
                <a:spcPct val="9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Logos</a:t>
            </a:r>
            <a:endParaRPr>
              <a:latin typeface="Times New Roman"/>
              <a:ea typeface="Times New Roman"/>
              <a:cs typeface="Times New Roman"/>
              <a:sym typeface="Times New Roman"/>
            </a:endParaRPr>
          </a:p>
          <a:p>
            <a:pPr indent="-228600" lvl="1" marL="685800" rtl="0" algn="just">
              <a:lnSpc>
                <a:spcPct val="9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Text</a:t>
            </a:r>
            <a:endParaRPr>
              <a:latin typeface="Times New Roman"/>
              <a:ea typeface="Times New Roman"/>
              <a:cs typeface="Times New Roman"/>
              <a:sym typeface="Times New Roman"/>
            </a:endParaRPr>
          </a:p>
          <a:p>
            <a:pPr indent="-228600" lvl="1" marL="685800" rtl="0" algn="just">
              <a:lnSpc>
                <a:spcPct val="90000"/>
              </a:lnSpc>
              <a:spcBef>
                <a:spcPts val="1000"/>
              </a:spcBef>
              <a:spcAft>
                <a:spcPts val="0"/>
              </a:spcAft>
              <a:buClr>
                <a:schemeClr val="dk1"/>
              </a:buClr>
              <a:buSzPts val="1800"/>
              <a:buFont typeface="Times New Roman"/>
              <a:buChar char="•"/>
            </a:pPr>
            <a:r>
              <a:rPr lang="en-US">
                <a:latin typeface="Times New Roman"/>
                <a:ea typeface="Times New Roman"/>
                <a:cs typeface="Times New Roman"/>
                <a:sym typeface="Times New Roman"/>
              </a:rPr>
              <a:t>Properties</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Validation and types of information will show on portals.</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Technical Approach :</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Image Classification / ML Process : Google Vision AI/CNN Algorithm</a:t>
            </a:r>
            <a:endParaRPr/>
          </a:p>
          <a:p>
            <a:pPr indent="-228600" lvl="1" marL="685800" rtl="0" algn="just">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Geo-Tag (Location Identification) : Geotagger python framework</a:t>
            </a:r>
            <a:endParaRPr/>
          </a:p>
          <a:p>
            <a:pPr indent="-228600" lvl="1" marL="685800" rtl="0" algn="just">
              <a:lnSpc>
                <a:spcPct val="90000"/>
              </a:lnSpc>
              <a:spcBef>
                <a:spcPts val="500"/>
              </a:spcBef>
              <a:spcAft>
                <a:spcPts val="0"/>
              </a:spcAft>
              <a:buClr>
                <a:schemeClr val="dk1"/>
              </a:buClr>
              <a:buSzPts val="2400"/>
              <a:buChar char="•"/>
            </a:pPr>
            <a:r>
              <a:rPr lang="en-US" sz="2400">
                <a:latin typeface="Times New Roman"/>
                <a:ea typeface="Times New Roman"/>
                <a:cs typeface="Times New Roman"/>
                <a:sym typeface="Times New Roman"/>
              </a:rPr>
              <a:t>OCR </a:t>
            </a:r>
            <a:r>
              <a:rPr lang="en-US">
                <a:latin typeface="Times New Roman"/>
                <a:ea typeface="Times New Roman"/>
                <a:cs typeface="Times New Roman"/>
                <a:sym typeface="Times New Roman"/>
              </a:rPr>
              <a:t>(Documents OCR Process) :  </a:t>
            </a:r>
            <a:r>
              <a:rPr lang="en-US"/>
              <a:t>Tesseract python framework</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sz="2800" u="sng">
                <a:latin typeface="Times New Roman"/>
                <a:ea typeface="Times New Roman"/>
                <a:cs typeface="Times New Roman"/>
                <a:sym typeface="Times New Roman"/>
              </a:rPr>
              <a:t>SOLUTION</a:t>
            </a:r>
            <a:endParaRPr sz="2800" u="sng">
              <a:latin typeface="Times New Roman"/>
              <a:ea typeface="Times New Roman"/>
              <a:cs typeface="Times New Roman"/>
              <a:sym typeface="Times New Roman"/>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As our idea is describe in previous slide, that we make a platform which will works as a bridge to fulfill the gaps between digital and physical workflows. With newly found encouragement to be creative, people are finding new ways to deal with the current reality.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Even though the construction industry has traditionally been slow to adopt the new technology, our current reality means we are leaning on it more than ever to be efficient and remain productive.</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will be also helpful for Municipalities to updating their process for permit application and e-procurement to accommodate new technology.</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sz="2800" u="sng">
                <a:latin typeface="Times New Roman"/>
                <a:ea typeface="Times New Roman"/>
                <a:cs typeface="Times New Roman"/>
                <a:sym typeface="Times New Roman"/>
              </a:rPr>
              <a:t>SOLUTION continued..</a:t>
            </a:r>
            <a:endParaRPr sz="2800" u="sng">
              <a:latin typeface="Times New Roman"/>
              <a:ea typeface="Times New Roman"/>
              <a:cs typeface="Times New Roman"/>
              <a:sym typeface="Times New Roman"/>
            </a:endParaRPr>
          </a:p>
        </p:txBody>
      </p:sp>
      <p:sp>
        <p:nvSpPr>
          <p:cNvPr id="108" name="Google Shape;108;p17"/>
          <p:cNvSpPr txBox="1"/>
          <p:nvPr>
            <p:ph idx="1" type="body"/>
          </p:nvPr>
        </p:nvSpPr>
        <p:spPr>
          <a:xfrm>
            <a:off x="838200" y="1600200"/>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Through this platform we can capture more data in the field, the more information can be shared with the team members who are currently not on sites. The daily reporting of tasks completed in the field becomes key.</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And if an inspector don’t need to be on-site, it can be challenge to get timely information to make important decisions. So through this platform the inspector can also check the images validation.</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sz="2800" u="sng">
                <a:latin typeface="Times New Roman"/>
                <a:ea typeface="Times New Roman"/>
                <a:cs typeface="Times New Roman"/>
                <a:sym typeface="Times New Roman"/>
              </a:rPr>
              <a:t>POST INSPECTION  WORKFLOW :</a:t>
            </a:r>
            <a:endParaRPr sz="2800">
              <a:latin typeface="Times New Roman"/>
              <a:ea typeface="Times New Roman"/>
              <a:cs typeface="Times New Roman"/>
              <a:sym typeface="Times New Roman"/>
            </a:endParaRPr>
          </a:p>
        </p:txBody>
      </p:sp>
      <p:sp>
        <p:nvSpPr>
          <p:cNvPr id="114" name="Google Shape;114;p18"/>
          <p:cNvSpPr txBox="1"/>
          <p:nvPr>
            <p:ph idx="1" type="body"/>
          </p:nvPr>
        </p:nvSpPr>
        <p:spPr>
          <a:xfrm>
            <a:off x="815009" y="1371600"/>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As after an inspection, electronics records help make it all happen.</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When inspection notes are digital and added to working plans , there is no delay waiting for a report from an inspector. They’re immediately available to act on.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As it is a cloud based platform, which means all photos and annotations with labels, OCR and image size can remain permanently within the job file. They are also within the context of the sites progress so the end user can see what happened on the work after the inspection.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platform will be deals with balancing efficiency with regulations which means the contractors, municipalities and the public are confident with the outcomes.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sz="2800" u="sng">
                <a:latin typeface="Times New Roman"/>
                <a:ea typeface="Times New Roman"/>
                <a:cs typeface="Times New Roman"/>
                <a:sym typeface="Times New Roman"/>
              </a:rPr>
              <a:t>Details attached with Uploaded Media</a:t>
            </a:r>
            <a:endParaRPr sz="2800" u="sng">
              <a:latin typeface="Times New Roman"/>
              <a:ea typeface="Times New Roman"/>
              <a:cs typeface="Times New Roman"/>
              <a:sym typeface="Times New Roman"/>
            </a:endParaRPr>
          </a:p>
        </p:txBody>
      </p:sp>
      <p:sp>
        <p:nvSpPr>
          <p:cNvPr id="120" name="Google Shape;120;p19"/>
          <p:cNvSpPr txBox="1"/>
          <p:nvPr>
            <p:ph idx="1" type="body"/>
          </p:nvPr>
        </p:nvSpPr>
        <p:spPr>
          <a:xfrm>
            <a:off x="838200" y="1371600"/>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IP</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City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Region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Country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Location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Latitude &amp; Longitude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Postal/zip code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Used For Identity and Fraud Detection.</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1. </a:t>
            </a:r>
            <a:r>
              <a:rPr lang="en-US" sz="2800" u="sng">
                <a:latin typeface="Times New Roman"/>
                <a:ea typeface="Times New Roman"/>
                <a:cs typeface="Times New Roman"/>
                <a:sym typeface="Times New Roman"/>
              </a:rPr>
              <a:t>Structured Formatted OCR Text Extraction </a:t>
            </a:r>
            <a:endParaRPr sz="2800" u="sng">
              <a:latin typeface="Times New Roman"/>
              <a:ea typeface="Times New Roman"/>
              <a:cs typeface="Times New Roman"/>
              <a:sym typeface="Times New Roman"/>
            </a:endParaRPr>
          </a:p>
        </p:txBody>
      </p:sp>
      <p:sp>
        <p:nvSpPr>
          <p:cNvPr id="126" name="Google Shape;126;p20"/>
          <p:cNvSpPr txBox="1"/>
          <p:nvPr>
            <p:ph idx="1" type="body"/>
          </p:nvPr>
        </p:nvSpPr>
        <p:spPr>
          <a:xfrm>
            <a:off x="990600" y="3720273"/>
            <a:ext cx="10515600" cy="199472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High Resolution Compression (Slow Processing) </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Using ML Algorithm</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Low Level Compression (Fast Processing)</a:t>
            </a:r>
            <a:endParaRPr/>
          </a:p>
          <a:p>
            <a:pPr indent="-228600" lvl="1" marL="685800" rtl="0" algn="l">
              <a:lnSpc>
                <a:spcPct val="9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Simple PIL method</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27" name="Google Shape;127;p20"/>
          <p:cNvSpPr txBox="1"/>
          <p:nvPr/>
        </p:nvSpPr>
        <p:spPr>
          <a:xfrm>
            <a:off x="838200" y="2671349"/>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2. </a:t>
            </a:r>
            <a:r>
              <a:rPr b="0" i="0" lang="en-US" sz="2800" u="sng" cap="none" strike="noStrike">
                <a:solidFill>
                  <a:schemeClr val="dk1"/>
                </a:solidFill>
                <a:latin typeface="Times New Roman"/>
                <a:ea typeface="Times New Roman"/>
                <a:cs typeface="Times New Roman"/>
                <a:sym typeface="Times New Roman"/>
              </a:rPr>
              <a:t>Images Compression </a:t>
            </a:r>
            <a:endParaRPr b="0" i="0" sz="2800" u="sng" cap="none" strike="noStrike">
              <a:solidFill>
                <a:schemeClr val="dk1"/>
              </a:solidFill>
              <a:latin typeface="Times New Roman"/>
              <a:ea typeface="Times New Roman"/>
              <a:cs typeface="Times New Roman"/>
              <a:sym typeface="Times New Roman"/>
            </a:endParaRPr>
          </a:p>
        </p:txBody>
      </p:sp>
      <p:sp>
        <p:nvSpPr>
          <p:cNvPr id="128" name="Google Shape;128;p20"/>
          <p:cNvSpPr txBox="1"/>
          <p:nvPr/>
        </p:nvSpPr>
        <p:spPr>
          <a:xfrm>
            <a:off x="990600" y="1524000"/>
            <a:ext cx="10515600" cy="16764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Text Extracted From Images/Pdfs under any Scheme will be stored as structured format like data frame or in excel or csv format.</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And this will be used at Admin side for  validating the Employment Identity or details.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84975" y="304805"/>
            <a:ext cx="11287200" cy="6248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b="1" lang="en-US" u="sng">
                <a:latin typeface="Times New Roman"/>
                <a:ea typeface="Times New Roman"/>
                <a:cs typeface="Times New Roman"/>
                <a:sym typeface="Times New Roman"/>
              </a:rPr>
              <a:t>Idea Description </a:t>
            </a:r>
            <a:r>
              <a:rPr lang="en-US">
                <a:latin typeface="Times New Roman"/>
                <a:ea typeface="Times New Roman"/>
                <a:cs typeface="Times New Roman"/>
                <a:sym typeface="Times New Roman"/>
              </a:rPr>
              <a:t>(continue)</a:t>
            </a:r>
            <a:r>
              <a:rPr b="1" lang="en-US">
                <a:latin typeface="Times New Roman"/>
                <a:ea typeface="Times New Roman"/>
                <a:cs typeface="Times New Roman"/>
                <a:sym typeface="Times New Roman"/>
              </a:rPr>
              <a:t>:</a:t>
            </a:r>
            <a:endParaRPr/>
          </a:p>
          <a:p>
            <a:pPr indent="0" lvl="0" marL="0" rtl="0" algn="just">
              <a:lnSpc>
                <a:spcPct val="90000"/>
              </a:lnSpc>
              <a:spcBef>
                <a:spcPts val="0"/>
              </a:spcBef>
              <a:spcAft>
                <a:spcPts val="0"/>
              </a:spcAft>
              <a:buClr>
                <a:schemeClr val="dk1"/>
              </a:buClr>
              <a:buSzPts val="2800"/>
              <a:buNone/>
            </a:pPr>
            <a:r>
              <a:t/>
            </a:r>
            <a:endParaRPr/>
          </a:p>
          <a:p>
            <a:pPr indent="0" lvl="0" marL="228600" rtl="0" algn="l">
              <a:lnSpc>
                <a:spcPct val="90000"/>
              </a:lnSpc>
              <a:spcBef>
                <a:spcPts val="1000"/>
              </a:spcBef>
              <a:spcAft>
                <a:spcPts val="0"/>
              </a:spcAft>
              <a:buClr>
                <a:schemeClr val="dk1"/>
              </a:buClr>
              <a:buSzPts val="1800"/>
              <a:buNone/>
            </a:pPr>
            <a:r>
              <a:t/>
            </a:r>
            <a:endParaRPr/>
          </a:p>
        </p:txBody>
      </p:sp>
      <p:sp>
        <p:nvSpPr>
          <p:cNvPr id="134" name="Google Shape;134;p21"/>
          <p:cNvSpPr/>
          <p:nvPr/>
        </p:nvSpPr>
        <p:spPr>
          <a:xfrm>
            <a:off x="1972733" y="2336800"/>
            <a:ext cx="1456200" cy="10245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User Side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4572302" y="2807420"/>
            <a:ext cx="3047400" cy="10245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CNN Module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4720727" y="1187637"/>
            <a:ext cx="2615700" cy="5970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Datasets</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8860060" y="2336800"/>
            <a:ext cx="1456200" cy="10245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Admin Side</a:t>
            </a:r>
            <a:endParaRPr b="0" i="0" sz="1800" u="none" cap="none" strike="noStrike">
              <a:solidFill>
                <a:schemeClr val="dk1"/>
              </a:solidFill>
              <a:latin typeface="Calibri"/>
              <a:ea typeface="Calibri"/>
              <a:cs typeface="Calibri"/>
              <a:sym typeface="Calibri"/>
            </a:endParaRPr>
          </a:p>
        </p:txBody>
      </p:sp>
      <p:cxnSp>
        <p:nvCxnSpPr>
          <p:cNvPr id="138" name="Google Shape;138;p21"/>
          <p:cNvCxnSpPr>
            <a:endCxn id="134" idx="1"/>
          </p:cNvCxnSpPr>
          <p:nvPr/>
        </p:nvCxnSpPr>
        <p:spPr>
          <a:xfrm>
            <a:off x="1006433" y="2849050"/>
            <a:ext cx="9663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9" name="Google Shape;139;p21"/>
          <p:cNvCxnSpPr>
            <a:stCxn id="134" idx="3"/>
            <a:endCxn id="135" idx="1"/>
          </p:cNvCxnSpPr>
          <p:nvPr/>
        </p:nvCxnSpPr>
        <p:spPr>
          <a:xfrm>
            <a:off x="3428933" y="2849050"/>
            <a:ext cx="1143300" cy="470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0" name="Google Shape;140;p21"/>
          <p:cNvCxnSpPr>
            <a:stCxn id="136" idx="2"/>
          </p:cNvCxnSpPr>
          <p:nvPr/>
        </p:nvCxnSpPr>
        <p:spPr>
          <a:xfrm>
            <a:off x="6028577" y="1784637"/>
            <a:ext cx="0" cy="1068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1" name="Google Shape;141;p21"/>
          <p:cNvCxnSpPr>
            <a:stCxn id="135" idx="3"/>
            <a:endCxn id="137" idx="1"/>
          </p:cNvCxnSpPr>
          <p:nvPr/>
        </p:nvCxnSpPr>
        <p:spPr>
          <a:xfrm flipH="1" rot="10800000">
            <a:off x="7619702" y="2848970"/>
            <a:ext cx="1240500" cy="470700"/>
          </a:xfrm>
          <a:prstGeom prst="straightConnector1">
            <a:avLst/>
          </a:prstGeom>
          <a:noFill/>
          <a:ln cap="flat" cmpd="sng" w="9525">
            <a:solidFill>
              <a:schemeClr val="accent1"/>
            </a:solidFill>
            <a:prstDash val="solid"/>
            <a:miter lim="800000"/>
            <a:headEnd len="sm" w="sm" type="none"/>
            <a:tailEnd len="med" w="med" type="triangle"/>
          </a:ln>
        </p:spPr>
      </p:cxnSp>
      <p:sp>
        <p:nvSpPr>
          <p:cNvPr id="142" name="Google Shape;142;p21"/>
          <p:cNvSpPr txBox="1"/>
          <p:nvPr/>
        </p:nvSpPr>
        <p:spPr>
          <a:xfrm>
            <a:off x="6101760" y="2111377"/>
            <a:ext cx="24306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Training</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4112450" y="1127125"/>
            <a:ext cx="4064100" cy="38418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1"/>
          <p:cNvSpPr txBox="1"/>
          <p:nvPr/>
        </p:nvSpPr>
        <p:spPr>
          <a:xfrm>
            <a:off x="743511" y="2480676"/>
            <a:ext cx="1079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Images</a:t>
            </a:r>
            <a:endParaRPr b="0" i="0" sz="1400" u="none" cap="none" strike="noStrike">
              <a:solidFill>
                <a:srgbClr val="000000"/>
              </a:solidFill>
              <a:latin typeface="Arial"/>
              <a:ea typeface="Arial"/>
              <a:cs typeface="Arial"/>
              <a:sym typeface="Arial"/>
            </a:endParaRPr>
          </a:p>
        </p:txBody>
      </p:sp>
      <p:sp>
        <p:nvSpPr>
          <p:cNvPr id="145" name="Google Shape;145;p21"/>
          <p:cNvSpPr txBox="1"/>
          <p:nvPr/>
        </p:nvSpPr>
        <p:spPr>
          <a:xfrm>
            <a:off x="4914900" y="3825475"/>
            <a:ext cx="2362200" cy="64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Google Vision AI Algos</a:t>
            </a:r>
            <a:endParaRPr b="1" i="0" sz="1400" u="none" cap="none" strike="noStrike">
              <a:solidFill>
                <a:srgbClr val="000000"/>
              </a:solidFill>
              <a:latin typeface="Calibri"/>
              <a:ea typeface="Calibri"/>
              <a:cs typeface="Calibri"/>
              <a:sym typeface="Calibri"/>
            </a:endParaRPr>
          </a:p>
        </p:txBody>
      </p:sp>
      <p:cxnSp>
        <p:nvCxnSpPr>
          <p:cNvPr id="146" name="Google Shape;146;p21"/>
          <p:cNvCxnSpPr>
            <a:stCxn id="145" idx="3"/>
            <a:endCxn id="137" idx="2"/>
          </p:cNvCxnSpPr>
          <p:nvPr/>
        </p:nvCxnSpPr>
        <p:spPr>
          <a:xfrm flipH="1" rot="10800000">
            <a:off x="7277100" y="3361375"/>
            <a:ext cx="2311200" cy="784200"/>
          </a:xfrm>
          <a:prstGeom prst="straightConnector1">
            <a:avLst/>
          </a:prstGeom>
          <a:noFill/>
          <a:ln cap="flat" cmpd="sng" w="9525">
            <a:solidFill>
              <a:schemeClr val="dk2"/>
            </a:solidFill>
            <a:prstDash val="solid"/>
            <a:round/>
            <a:headEnd len="sm" w="sm" type="none"/>
            <a:tailEnd len="med" w="med" type="triangle"/>
          </a:ln>
        </p:spPr>
      </p:cxnSp>
      <p:cxnSp>
        <p:nvCxnSpPr>
          <p:cNvPr id="147" name="Google Shape;147;p21"/>
          <p:cNvCxnSpPr>
            <a:stCxn id="134" idx="2"/>
            <a:endCxn id="145" idx="1"/>
          </p:cNvCxnSpPr>
          <p:nvPr/>
        </p:nvCxnSpPr>
        <p:spPr>
          <a:xfrm>
            <a:off x="2700833" y="3361300"/>
            <a:ext cx="2214000" cy="784200"/>
          </a:xfrm>
          <a:prstGeom prst="straightConnector1">
            <a:avLst/>
          </a:prstGeom>
          <a:noFill/>
          <a:ln cap="flat" cmpd="sng" w="9525">
            <a:solidFill>
              <a:schemeClr val="dk2"/>
            </a:solidFill>
            <a:prstDash val="solid"/>
            <a:round/>
            <a:headEnd len="sm" w="sm" type="none"/>
            <a:tailEnd len="med" w="med" type="triangle"/>
          </a:ln>
        </p:spPr>
      </p:cxnSp>
      <p:sp>
        <p:nvSpPr>
          <p:cNvPr id="148" name="Google Shape;148;p21"/>
          <p:cNvSpPr/>
          <p:nvPr/>
        </p:nvSpPr>
        <p:spPr>
          <a:xfrm>
            <a:off x="984250" y="936625"/>
            <a:ext cx="47700" cy="19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1"/>
          <p:cNvSpPr/>
          <p:nvPr/>
        </p:nvSpPr>
        <p:spPr>
          <a:xfrm>
            <a:off x="1682750" y="936625"/>
            <a:ext cx="8953500" cy="561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a:off x="2120700" y="3831925"/>
            <a:ext cx="966300" cy="184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p:nvPr/>
        </p:nvSpPr>
        <p:spPr>
          <a:xfrm>
            <a:off x="9202000" y="4015300"/>
            <a:ext cx="966300" cy="184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Admin</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Calibri"/>
                <a:ea typeface="Calibri"/>
                <a:cs typeface="Calibri"/>
                <a:sym typeface="Calibri"/>
              </a:rPr>
              <a:t>Dataset</a:t>
            </a:r>
            <a:endParaRPr b="0" i="0" sz="1400" u="none" cap="none" strike="noStrike">
              <a:solidFill>
                <a:schemeClr val="dk1"/>
              </a:solidFill>
              <a:latin typeface="Calibri"/>
              <a:ea typeface="Calibri"/>
              <a:cs typeface="Calibri"/>
              <a:sym typeface="Calibri"/>
            </a:endParaRPr>
          </a:p>
        </p:txBody>
      </p:sp>
      <p:sp>
        <p:nvSpPr>
          <p:cNvPr id="152" name="Google Shape;152;p21"/>
          <p:cNvSpPr txBox="1"/>
          <p:nvPr/>
        </p:nvSpPr>
        <p:spPr>
          <a:xfrm>
            <a:off x="2120550" y="3831925"/>
            <a:ext cx="966300" cy="184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User Dataset</a:t>
            </a:r>
            <a:endParaRPr b="0" i="0" sz="1400" u="none" cap="none" strike="noStrike">
              <a:solidFill>
                <a:srgbClr val="000000"/>
              </a:solidFill>
              <a:latin typeface="Calibri"/>
              <a:ea typeface="Calibri"/>
              <a:cs typeface="Calibri"/>
              <a:sym typeface="Calibri"/>
            </a:endParaRPr>
          </a:p>
        </p:txBody>
      </p:sp>
      <p:cxnSp>
        <p:nvCxnSpPr>
          <p:cNvPr id="153" name="Google Shape;153;p21"/>
          <p:cNvCxnSpPr>
            <a:endCxn id="152" idx="0"/>
          </p:cNvCxnSpPr>
          <p:nvPr/>
        </p:nvCxnSpPr>
        <p:spPr>
          <a:xfrm>
            <a:off x="2587500" y="3365425"/>
            <a:ext cx="16200" cy="466500"/>
          </a:xfrm>
          <a:prstGeom prst="straightConnector1">
            <a:avLst/>
          </a:prstGeom>
          <a:noFill/>
          <a:ln cap="flat" cmpd="sng" w="9525">
            <a:solidFill>
              <a:schemeClr val="dk2"/>
            </a:solidFill>
            <a:prstDash val="solid"/>
            <a:round/>
            <a:headEnd len="sm" w="sm" type="none"/>
            <a:tailEnd len="med" w="med" type="triangle"/>
          </a:ln>
        </p:spPr>
      </p:cxnSp>
      <p:cxnSp>
        <p:nvCxnSpPr>
          <p:cNvPr id="154" name="Google Shape;154;p21"/>
          <p:cNvCxnSpPr>
            <a:endCxn id="151" idx="0"/>
          </p:cNvCxnSpPr>
          <p:nvPr/>
        </p:nvCxnSpPr>
        <p:spPr>
          <a:xfrm flipH="1">
            <a:off x="9685150" y="3441700"/>
            <a:ext cx="32100" cy="573600"/>
          </a:xfrm>
          <a:prstGeom prst="straightConnector1">
            <a:avLst/>
          </a:prstGeom>
          <a:noFill/>
          <a:ln cap="flat" cmpd="sng" w="9525">
            <a:solidFill>
              <a:schemeClr val="dk2"/>
            </a:solidFill>
            <a:prstDash val="solid"/>
            <a:round/>
            <a:headEnd len="sm" w="sm" type="none"/>
            <a:tailEnd len="med" w="med" type="triangle"/>
          </a:ln>
        </p:spPr>
      </p:cxnSp>
      <p:cxnSp>
        <p:nvCxnSpPr>
          <p:cNvPr id="155" name="Google Shape;155;p21"/>
          <p:cNvCxnSpPr/>
          <p:nvPr/>
        </p:nvCxnSpPr>
        <p:spPr>
          <a:xfrm flipH="1" rot="10800000">
            <a:off x="984250" y="3222600"/>
            <a:ext cx="1015800" cy="15900"/>
          </a:xfrm>
          <a:prstGeom prst="straightConnector1">
            <a:avLst/>
          </a:prstGeom>
          <a:noFill/>
          <a:ln cap="flat" cmpd="sng" w="9525">
            <a:solidFill>
              <a:schemeClr val="dk2"/>
            </a:solidFill>
            <a:prstDash val="solid"/>
            <a:round/>
            <a:headEnd len="sm" w="sm" type="none"/>
            <a:tailEnd len="med" w="med" type="triangle"/>
          </a:ln>
        </p:spPr>
      </p:cxnSp>
      <p:sp>
        <p:nvSpPr>
          <p:cNvPr id="156" name="Google Shape;156;p21"/>
          <p:cNvSpPr txBox="1"/>
          <p:nvPr/>
        </p:nvSpPr>
        <p:spPr>
          <a:xfrm>
            <a:off x="873125" y="3135025"/>
            <a:ext cx="809700" cy="36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Docs</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