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ity-designated_neighbourhoods_in_Toronto" TargetMode="External"/><Relationship Id="rId2" Type="http://schemas.openxmlformats.org/officeDocument/2006/relationships/hyperlink" Target="https://data.torontopolice.on.ca/datasets/mci-2014-to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d.carto.com/tables/neighbourhoods_toronto/public/ma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B686-47F3-441C-A13F-578A2C555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CF790-1B40-4C62-A962-32EA7DD21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 Battle of Neighbourhoods</a:t>
            </a:r>
          </a:p>
        </p:txBody>
      </p:sp>
    </p:spTree>
    <p:extLst>
      <p:ext uri="{BB962C8B-B14F-4D97-AF65-F5344CB8AC3E}">
        <p14:creationId xmlns:p14="http://schemas.microsoft.com/office/powerpoint/2010/main" val="151366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C642-A9D5-4768-B4EB-8C2CFEAE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8E516-0751-4ECC-AB44-7FD8C23F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considered only data for crimes on commercial properties.</a:t>
            </a:r>
          </a:p>
          <a:p>
            <a:r>
              <a:rPr lang="en-IN" dirty="0"/>
              <a:t>Exploring the crime pattern and analysis </a:t>
            </a:r>
            <a:r>
              <a:rPr lang="en-IN" dirty="0" err="1"/>
              <a:t>daywise</a:t>
            </a:r>
            <a:r>
              <a:rPr lang="en-IN" dirty="0"/>
              <a:t>, </a:t>
            </a:r>
            <a:r>
              <a:rPr lang="en-IN" dirty="0" err="1"/>
              <a:t>hourwise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40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3CDC-BE59-481A-B209-357B6AD2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306748"/>
            <a:ext cx="3500828" cy="247006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FCDF9-88BA-46A4-AB82-29A01FC7A86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904" y="2689586"/>
            <a:ext cx="12192904" cy="4236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C6A4C-FF80-4CF6-B5BC-B97341D488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7169" y="306748"/>
            <a:ext cx="5725506" cy="23828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A82465-CD29-4B0F-AAF4-00E89BDA6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6395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/>
              <a:t>Crime Pattern Analysis</a:t>
            </a:r>
          </a:p>
        </p:txBody>
      </p:sp>
    </p:spTree>
    <p:extLst>
      <p:ext uri="{BB962C8B-B14F-4D97-AF65-F5344CB8AC3E}">
        <p14:creationId xmlns:p14="http://schemas.microsoft.com/office/powerpoint/2010/main" val="51319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E2C8-0FD0-43EE-BB74-27D942DB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0630C-78F1-4935-B4CD-270C9FC69D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64453"/>
            <a:ext cx="5731510" cy="728440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2E4382-6253-431F-9EF6-751B3707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8959" y="942975"/>
            <a:ext cx="5731510" cy="3028950"/>
          </a:xfrm>
        </p:spPr>
        <p:txBody>
          <a:bodyPr/>
          <a:lstStyle/>
          <a:p>
            <a:r>
              <a:rPr lang="en-IN" dirty="0"/>
              <a:t>Crime is lowest in East York and followed by York borough</a:t>
            </a:r>
          </a:p>
          <a:p>
            <a:r>
              <a:rPr lang="en-IN" dirty="0"/>
              <a:t>Highest in Old city of Toronto , but majority of neighbourhoods are located within that borough</a:t>
            </a:r>
          </a:p>
          <a:p>
            <a:r>
              <a:rPr lang="en-IN" dirty="0"/>
              <a:t>East York – 8 neighbourhoods </a:t>
            </a:r>
          </a:p>
          <a:p>
            <a:r>
              <a:rPr lang="en-IN" dirty="0"/>
              <a:t>York – 10 neighbourhoods</a:t>
            </a:r>
          </a:p>
        </p:txBody>
      </p:sp>
    </p:spTree>
    <p:extLst>
      <p:ext uri="{BB962C8B-B14F-4D97-AF65-F5344CB8AC3E}">
        <p14:creationId xmlns:p14="http://schemas.microsoft.com/office/powerpoint/2010/main" val="228129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70A98CA-71CF-41CD-937B-850795886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326EE7-A508-4EF7-AFBF-63D7A596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5D2B1BD-1F12-4523-A9CC-D3186D542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741741D2-ED67-4813-83F3-5EB418BB6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FF2A87CA-AEEF-44CB-AE35-AA98FE9B4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651423C2-A694-4809-8972-E7C432E60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B49B31D5-A22A-4C8A-8516-3DEEFAF46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177DF76B-4383-4F06-8125-43E9162D2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1F488673-3613-4D34-BF97-A4B6ADA6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6877494-71D4-4879-8E63-55A8239A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8DC06A40-DE2B-41AF-A528-2E900DD56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768B663C-FBC1-4556-9328-EAF4995DC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2BD7EBB2-5F33-4651-9A8D-22BB0EFE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515B1D80-2CCA-480A-9E73-5AE4D385D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DBE8DEF-819D-4AA7-8815-52EB22ACF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AE90681D-42FE-4C0F-80CA-EA05785E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FA86AD07-319B-411F-AC45-AA52F8D3C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C859D20C-F34C-48EB-BE36-9CEE77C2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E65C4ECC-A417-4C0C-B0DA-45536454B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CC6F4AC2-FAA9-45AD-A4BC-8237BCE7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4A9DE6F0-4620-4084-B281-FE044DB2C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7FEE73E-FB69-4E9E-BF08-78CA1886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197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BCEDEA-8D4C-47C0-84B3-068E028666C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960" y="316385"/>
            <a:ext cx="5973588" cy="3502715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17AB5-A5CC-4CF7-825B-ED9C6642AB85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37454" y="345713"/>
            <a:ext cx="5966465" cy="3607140"/>
          </a:xfrm>
          <a:prstGeom prst="rect">
            <a:avLst/>
          </a:prstGeom>
          <a:ln w="12700">
            <a:noFill/>
          </a:ln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9D45FA45-1472-4C71-BA56-6BFB628AD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72B03240-6F06-45A1-9634-C4D45839D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3366D9C-D995-48FE-B2BD-ECE2EE2A4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9FB0A0-3AD3-4A63-AA02-30CF60DE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Comaprison East York vs York</a:t>
            </a:r>
          </a:p>
        </p:txBody>
      </p:sp>
    </p:spTree>
    <p:extLst>
      <p:ext uri="{BB962C8B-B14F-4D97-AF65-F5344CB8AC3E}">
        <p14:creationId xmlns:p14="http://schemas.microsoft.com/office/powerpoint/2010/main" val="3494959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53676-D639-495E-A563-AC3F29EC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3700">
                <a:solidFill>
                  <a:schemeClr val="tx1"/>
                </a:solidFill>
              </a:rPr>
              <a:t>Visualisation of Neighbourhoods on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A9BC6-FEAE-49A6-8137-5D673905906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11281" b="23110"/>
          <a:stretch/>
        </p:blipFill>
        <p:spPr>
          <a:xfrm>
            <a:off x="20" y="10"/>
            <a:ext cx="12191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6E56F-9741-47DB-8BA5-82036355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6706" y="4767660"/>
            <a:ext cx="517361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26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20">
            <a:extLst>
              <a:ext uri="{FF2B5EF4-FFF2-40B4-BE49-F238E27FC236}">
                <a16:creationId xmlns:a16="http://schemas.microsoft.com/office/drawing/2014/main" id="{D2C74113-453F-4432-8DB2-605029FF1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A466AAA7-8D7F-4E42-B3CF-FAA0C3B81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6BAEB520-6E27-49D4-974F-B7F73039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1215C1E6-7C49-4E2B-A190-8E03A1D99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D4AFC1BD-7AFA-4F58-B7C6-69896C1D6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19FC4CAF-8E84-4EA7-BC40-291C4065E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465E902E-FA4D-4522-902B-874CE56EA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EA22E271-6E18-46A1-BF4E-131F9ACE4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6588DEA0-277A-4D68-A78C-D0C1C5881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685B3061-6618-4266-9537-3DC20490C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38058FAD-F0CB-4DB5-A213-9E114E5B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6F6D76EB-756B-46F7-A9BE-E21A7E55B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51B78C00-836D-45E8-B2DE-1E3D458ED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A85B00CB-3141-4556-8E6E-03EA8EE01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24F875AF-C3A7-4833-A569-E91A0248D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419E437E-6D4F-4783-BC3B-58643A18F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4C766AE6-817A-4F9C-B5A0-8D4DAE4A2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1">
              <a:extLst>
                <a:ext uri="{FF2B5EF4-FFF2-40B4-BE49-F238E27FC236}">
                  <a16:creationId xmlns:a16="http://schemas.microsoft.com/office/drawing/2014/main" id="{CA671B31-EE1A-4565-BC3B-8E134308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D04BA46A-4775-4463-9FE6-56AAE115B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83CD4D33-22C8-449F-A6BD-74FA6537B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4">
              <a:extLst>
                <a:ext uri="{FF2B5EF4-FFF2-40B4-BE49-F238E27FC236}">
                  <a16:creationId xmlns:a16="http://schemas.microsoft.com/office/drawing/2014/main" id="{D895287C-9201-4853-8B97-143AC0AF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5">
              <a:extLst>
                <a:ext uri="{FF2B5EF4-FFF2-40B4-BE49-F238E27FC236}">
                  <a16:creationId xmlns:a16="http://schemas.microsoft.com/office/drawing/2014/main" id="{00917837-9817-4742-A648-0403EFBCC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82" name="Group 143">
            <a:extLst>
              <a:ext uri="{FF2B5EF4-FFF2-40B4-BE49-F238E27FC236}">
                <a16:creationId xmlns:a16="http://schemas.microsoft.com/office/drawing/2014/main" id="{FB969373-C44C-4AF2-B48D-DF9BD6EA3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B4D5C6A-9823-4F56-9ECB-A294AE62B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22">
              <a:extLst>
                <a:ext uri="{FF2B5EF4-FFF2-40B4-BE49-F238E27FC236}">
                  <a16:creationId xmlns:a16="http://schemas.microsoft.com/office/drawing/2014/main" id="{DD301B3E-3575-4E8F-884E-B8D3AB85D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0BE2943-7B8B-483F-9155-3C8FA13EA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83" name="Rectangle 148">
            <a:extLst>
              <a:ext uri="{FF2B5EF4-FFF2-40B4-BE49-F238E27FC236}">
                <a16:creationId xmlns:a16="http://schemas.microsoft.com/office/drawing/2014/main" id="{F205B310-74AF-40F6-B090-BF58CCDE9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50">
            <a:extLst>
              <a:ext uri="{FF2B5EF4-FFF2-40B4-BE49-F238E27FC236}">
                <a16:creationId xmlns:a16="http://schemas.microsoft.com/office/drawing/2014/main" id="{DAEA7B76-7928-444A-8083-8218182EF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C98BBEFC-77A1-4ADB-97DD-4DE1677C9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6">
              <a:extLst>
                <a:ext uri="{FF2B5EF4-FFF2-40B4-BE49-F238E27FC236}">
                  <a16:creationId xmlns:a16="http://schemas.microsoft.com/office/drawing/2014/main" id="{E8B01967-C362-43C6-ABAA-9E346EBF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656315AB-23B7-42CF-B5BA-220DA37D5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C8BF70CF-1818-45B9-A69D-3BFB91205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DDA329A7-3E52-4260-99D6-78330486A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CC46899E-70DF-4B7B-B8F2-3E05ACA0C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0B13DCCA-79A8-4084-8C42-18B693675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EA2B9AF6-AE95-48DF-B28B-C34071622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04C0E6CE-9DC3-41A9-8C8F-69DC5573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00DE5827-9E3D-4E70-B28C-DB4702A7B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460CAB6A-9C34-47EE-9BEE-58B2C383B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">
              <a:extLst>
                <a:ext uri="{FF2B5EF4-FFF2-40B4-BE49-F238E27FC236}">
                  <a16:creationId xmlns:a16="http://schemas.microsoft.com/office/drawing/2014/main" id="{6D774754-B866-447B-ACD5-CCE75FD5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238E12A5-238E-4AB4-9193-D92B5B34F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6F72A819-30D0-4E8B-BE49-19989EECB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7C378013-9788-4D12-9F8C-71A8E40EB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BA286D4C-7EFE-4526-8272-017C7F0C1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EA66AFD6-7597-4EA6-B8A2-69E1351E6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F0C1C9AF-BA3F-4F98-BEE3-146012BF8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3">
              <a:extLst>
                <a:ext uri="{FF2B5EF4-FFF2-40B4-BE49-F238E27FC236}">
                  <a16:creationId xmlns:a16="http://schemas.microsoft.com/office/drawing/2014/main" id="{3AB7D74B-F9BC-4554-B6B5-89A520209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4">
              <a:extLst>
                <a:ext uri="{FF2B5EF4-FFF2-40B4-BE49-F238E27FC236}">
                  <a16:creationId xmlns:a16="http://schemas.microsoft.com/office/drawing/2014/main" id="{5856F07C-6607-4EC4-93BF-6B02544FF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07EE273A-D853-4B87-9438-F40B88E73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DE17E88-CA1E-4EFB-A752-7D186AA1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8A9BC6-FEAE-49A6-8137-5D673905906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22169" b="2"/>
          <a:stretch/>
        </p:blipFill>
        <p:spPr>
          <a:xfrm>
            <a:off x="7550167" y="10"/>
            <a:ext cx="4641833" cy="3429217"/>
          </a:xfrm>
          <a:prstGeom prst="rect">
            <a:avLst/>
          </a:prstGeom>
          <a:ln>
            <a:noFill/>
          </a:ln>
        </p:spPr>
      </p:pic>
      <p:sp>
        <p:nvSpPr>
          <p:cNvPr id="176" name="Isosceles Triangle 22">
            <a:extLst>
              <a:ext uri="{FF2B5EF4-FFF2-40B4-BE49-F238E27FC236}">
                <a16:creationId xmlns:a16="http://schemas.microsoft.com/office/drawing/2014/main" id="{3B2CC556-D27E-44A0-926F-7C7F9F4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7905A4D-F570-4B4A-9BC9-BB11F7A5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53676-D639-495E-A563-AC3F29EC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 dirty="0" err="1"/>
              <a:t>Visualisation</a:t>
            </a:r>
            <a:r>
              <a:rPr lang="en-US" sz="2800" dirty="0"/>
              <a:t> of </a:t>
            </a:r>
            <a:r>
              <a:rPr lang="en-US" sz="2800" dirty="0" err="1"/>
              <a:t>Neighbourhoods</a:t>
            </a:r>
            <a:r>
              <a:rPr lang="en-US" sz="2800" dirty="0"/>
              <a:t> on 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6E56F-9741-47DB-8BA5-82036355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3102" y="2789239"/>
            <a:ext cx="5768442" cy="26836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E"/>
                </a:solidFill>
              </a:rPr>
              <a:t>Plotting of </a:t>
            </a:r>
            <a:r>
              <a:rPr lang="en-US" dirty="0" err="1">
                <a:solidFill>
                  <a:srgbClr val="FFFFFE"/>
                </a:solidFill>
              </a:rPr>
              <a:t>neighbourhoods</a:t>
            </a:r>
            <a:r>
              <a:rPr lang="en-US" dirty="0">
                <a:solidFill>
                  <a:srgbClr val="FFFFFE"/>
                </a:solidFill>
              </a:rPr>
              <a:t> on map</a:t>
            </a:r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E"/>
                </a:solidFill>
              </a:rPr>
              <a:t>Plotting  the crime data on same map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501698A-24C8-4F92-BA29-5BE7BAB998C6}"/>
              </a:ext>
            </a:extLst>
          </p:cNvPr>
          <p:cNvPicPr/>
          <p:nvPr/>
        </p:nvPicPr>
        <p:blipFill rotWithShape="1">
          <a:blip r:embed="rId3"/>
          <a:srcRect l="6284" r="33818" b="-1"/>
          <a:stretch/>
        </p:blipFill>
        <p:spPr>
          <a:xfrm>
            <a:off x="7549862" y="3428999"/>
            <a:ext cx="4641833" cy="34292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74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A214-C4A8-457F-8EE9-A93CCED2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9F755-5BF0-47A5-892D-547D9E7A9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08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C3924E01-5850-414E-B387-DA0397E7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One Hot Encoding 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AC4954-39BB-4394-A82E-4A890D3E47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05" y="969177"/>
            <a:ext cx="4634195" cy="234652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32030-D33F-4B3F-A184-793EFBC018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18447" y="4767660"/>
            <a:ext cx="6281873" cy="17703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Venues in neighbourhood within 500 M radius of Toronto </a:t>
            </a:r>
            <a:r>
              <a:rPr lang="en-IN" dirty="0" err="1"/>
              <a:t>Center</a:t>
            </a:r>
            <a:endParaRPr lang="en-IN" dirty="0"/>
          </a:p>
          <a:p>
            <a:r>
              <a:rPr lang="en-IN" dirty="0"/>
              <a:t>Foursquare API was used to extract the venue data on the location.</a:t>
            </a:r>
          </a:p>
          <a:p>
            <a:r>
              <a:rPr lang="en-IN" dirty="0"/>
              <a:t>One hot encoding is done on the venues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093E76-33AB-46FD-8099-AD59EC9A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10" y="193583"/>
            <a:ext cx="6833632" cy="30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91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3946-6322-4D1E-8777-C3DB1E2A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C1D68-F3F1-452D-9B9F-C422EEFC8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3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54E9DC-AA25-420F-A177-3A765DB3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K-Clustering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5FC4C-7A93-47CA-870D-1ABCA1AF136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560" b="7215"/>
          <a:stretch/>
        </p:blipFill>
        <p:spPr>
          <a:xfrm>
            <a:off x="20" y="10"/>
            <a:ext cx="12191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53311-A16C-4A6D-9B92-167CB909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6706" y="4767660"/>
            <a:ext cx="5173613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Number of cluster -5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Each cluster is denoted with different </a:t>
            </a:r>
            <a:r>
              <a:rPr lang="en-US" dirty="0" err="1">
                <a:solidFill>
                  <a:schemeClr val="tx1"/>
                </a:solidFill>
              </a:rPr>
              <a:t>colour</a:t>
            </a:r>
            <a:r>
              <a:rPr lang="en-US" dirty="0">
                <a:solidFill>
                  <a:schemeClr val="tx1"/>
                </a:solidFill>
              </a:rPr>
              <a:t> code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Total 10 </a:t>
            </a:r>
            <a:r>
              <a:rPr lang="en-US" dirty="0" err="1">
                <a:solidFill>
                  <a:schemeClr val="tx1"/>
                </a:solidFill>
              </a:rPr>
              <a:t>neighbourhoods</a:t>
            </a:r>
            <a:r>
              <a:rPr lang="en-US" dirty="0">
                <a:solidFill>
                  <a:schemeClr val="tx1"/>
                </a:solidFill>
              </a:rPr>
              <a:t> divided into 5 clusters according to most common venues</a:t>
            </a:r>
          </a:p>
        </p:txBody>
      </p:sp>
    </p:spTree>
    <p:extLst>
      <p:ext uri="{BB962C8B-B14F-4D97-AF65-F5344CB8AC3E}">
        <p14:creationId xmlns:p14="http://schemas.microsoft.com/office/powerpoint/2010/main" val="410125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3915-E357-49FC-997D-D9291442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Safest Borough in Toronto City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B6105-0522-4411-A59F-06A64A376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Using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56064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F76B09-0366-4DAB-AE85-D8D7CA9FD2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524" y="137160"/>
            <a:ext cx="11420475" cy="2016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7AEDD2-B2F4-4AAD-B41A-DD8B59B4B4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524" y="2322194"/>
            <a:ext cx="11542396" cy="27070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196822-B8ED-4028-95E1-F3EBD4AEDE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3212" y="4893944"/>
            <a:ext cx="11625264" cy="211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0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AB51-DCF0-4E0B-A8C4-3CB6FC60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0580-D153-497B-A19D-B89C9BE2B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45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81074-76F9-42D9-9638-E81818D6D169}"/>
              </a:ext>
            </a:extLst>
          </p:cNvPr>
          <p:cNvSpPr txBox="1"/>
          <p:nvPr/>
        </p:nvSpPr>
        <p:spPr>
          <a:xfrm>
            <a:off x="853440" y="894080"/>
            <a:ext cx="9611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objective of the business problem was to help stakeholders identify one of the safest boroughs in Toronto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Appropriate neighbourhood within the borough to set up a commercial establishment especially like a Grocery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Choose the right neighbourhood where grocery shops were not among venues in a close proximity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Achieved by grouping the neighbourhoods into clusters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Assist the stakeholders by providing them with relevant data about venues and safety of a given neighbourhood</a:t>
            </a:r>
          </a:p>
        </p:txBody>
      </p:sp>
    </p:spTree>
    <p:extLst>
      <p:ext uri="{BB962C8B-B14F-4D97-AF65-F5344CB8AC3E}">
        <p14:creationId xmlns:p14="http://schemas.microsoft.com/office/powerpoint/2010/main" val="1720594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AC88-3124-4211-92BD-0804E62C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BF642-6AF9-4D94-93EB-8B4E7EB3A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480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2B9E0-082E-4BE0-89A6-E6C4C395D6EE}"/>
              </a:ext>
            </a:extLst>
          </p:cNvPr>
          <p:cNvSpPr txBox="1"/>
          <p:nvPr/>
        </p:nvSpPr>
        <p:spPr>
          <a:xfrm>
            <a:off x="934720" y="833120"/>
            <a:ext cx="99466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Explored the crime data to understand different types of crimes in all neighbourhoods of Toronto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Using K-Clustering it is easy to group locations with similar venue 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 model can be reused for any location and find any other type of business opportunities as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Future scope could be to consider factors like the neighbourhood profile, economic factors</a:t>
            </a:r>
          </a:p>
        </p:txBody>
      </p:sp>
    </p:spTree>
    <p:extLst>
      <p:ext uri="{BB962C8B-B14F-4D97-AF65-F5344CB8AC3E}">
        <p14:creationId xmlns:p14="http://schemas.microsoft.com/office/powerpoint/2010/main" val="47702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907F-92BB-4ED9-9277-19A7725D6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4528B-C3D6-4967-80A8-909E03B00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7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F1CD-F883-4B9D-918D-1F54479E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514A-3CEF-40CD-907D-96774EFF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Toronto “City of Neighbourhoods” with 140 neighbourhoods and 6 boroughs</a:t>
            </a:r>
          </a:p>
          <a:p>
            <a:r>
              <a:rPr lang="en-IN" dirty="0"/>
              <a:t>The project aims to find the safest borough and appropriate neighbourhoods to start a business establishment like a grocery store</a:t>
            </a:r>
          </a:p>
          <a:p>
            <a:r>
              <a:rPr lang="en-IN" dirty="0"/>
              <a:t>Explore the crime rate and pattern of Toronto and each borough.</a:t>
            </a:r>
          </a:p>
          <a:p>
            <a:r>
              <a:rPr lang="en-IN" dirty="0"/>
              <a:t>Based on the crime data, explore the neighbourhood of the safest borough to find the 10 most common venues in each neighbourhood and divide them into clusters using k-mean clustering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97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6D00-D7D8-4FD0-ABA1-543635DA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0F23-5154-4CF6-913A-C785A493E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Businessman who wants to explore new opportunities in Toronto for starting business like a grocery store or gym </a:t>
            </a:r>
          </a:p>
          <a:p>
            <a:r>
              <a:rPr lang="en-IN" dirty="0"/>
              <a:t>Security businesses can use the crime Data analysis  to develop smart alert system for commercial spaces.</a:t>
            </a:r>
          </a:p>
        </p:txBody>
      </p:sp>
    </p:spTree>
    <p:extLst>
      <p:ext uri="{BB962C8B-B14F-4D97-AF65-F5344CB8AC3E}">
        <p14:creationId xmlns:p14="http://schemas.microsoft.com/office/powerpoint/2010/main" val="60481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D7F7-11F1-44A9-9DCE-C12189C7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 Acquisition and Cleaning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EB45A-678B-4392-B236-3EE63A736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9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3566-DE66-4301-9F9A-4F3BFFCF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DE7A-6401-424E-B288-7A94720A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First set of data is crime data for Toronto which is acquired from official Toronto police website. The crime data is from 2013 to 2019. Data set URL: </a:t>
            </a:r>
            <a:r>
              <a:rPr lang="en-IN" u="sng" dirty="0">
                <a:hlinkClick r:id="rId2"/>
              </a:rPr>
              <a:t>https://data.torontopolice.on.ca/datasets/mci-2014-to-2019</a:t>
            </a:r>
            <a:r>
              <a:rPr lang="en-IN" dirty="0"/>
              <a:t>  </a:t>
            </a:r>
          </a:p>
          <a:p>
            <a:r>
              <a:rPr lang="en-IN" dirty="0"/>
              <a:t>Second Source of data was acquired using web scraping method from Wikipedia link </a:t>
            </a:r>
            <a:r>
              <a:rPr lang="en-IN" u="sng" dirty="0">
                <a:hlinkClick r:id="rId3"/>
              </a:rPr>
              <a:t>https://en.wikipedia.org/wiki/List_of_city-designated_neighbourhoods_in_Toronto</a:t>
            </a:r>
            <a:endParaRPr lang="en-IN" dirty="0"/>
          </a:p>
          <a:p>
            <a:r>
              <a:rPr lang="en-IN" dirty="0"/>
              <a:t>Third dataset is </a:t>
            </a:r>
            <a:r>
              <a:rPr lang="en-IN" dirty="0" err="1"/>
              <a:t>geojson</a:t>
            </a:r>
            <a:r>
              <a:rPr lang="en-IN" dirty="0"/>
              <a:t> file for neighbourhoods of Toronto. This was used in the visualisation section of the project. The data was acquired from website URL </a:t>
            </a:r>
            <a:r>
              <a:rPr lang="en-IN" u="sng" dirty="0">
                <a:hlinkClick r:id="rId4"/>
              </a:rPr>
              <a:t>https://nad.carto.com/tables/neighbourhoods_toronto/public/map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27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D90F40-F31F-45A4-95A7-58D1E27F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Data Cleaning</a:t>
            </a:r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4E757-F8FC-46AE-AA69-CF66C8982F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728039"/>
            <a:ext cx="10914060" cy="32469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8853-33B8-4DC9-B29A-7ABB8635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IN" dirty="0"/>
              <a:t>For Toronto crime dataset, the crimes for the recent year i.e. 2019 year was selected</a:t>
            </a:r>
          </a:p>
          <a:p>
            <a:r>
              <a:rPr lang="en-IN" dirty="0"/>
              <a:t>Renaming of column to simpler names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166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D90F40-F31F-45A4-95A7-58D1E27F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Data Cleaning</a:t>
            </a:r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8853-33B8-4DC9-B29A-7ABB8635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IN" dirty="0"/>
              <a:t>Beautiful soup package was used to do </a:t>
            </a:r>
            <a:r>
              <a:rPr lang="en-IN" dirty="0" err="1"/>
              <a:t>webscraping</a:t>
            </a:r>
            <a:r>
              <a:rPr lang="en-IN" dirty="0"/>
              <a:t> to extract list of borough and hood id </a:t>
            </a:r>
          </a:p>
          <a:p>
            <a:r>
              <a:rPr lang="en-IN" dirty="0"/>
              <a:t>Only neighbourhood and hood id column kept  to map to respective borough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94BF661-3D38-4FB7-8498-1297002BCD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8139" y="630617"/>
            <a:ext cx="4483100" cy="32606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15678E-BA3D-41F5-9F3A-6F13861A8D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57040" y="206318"/>
            <a:ext cx="2628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2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D90F40-F31F-45A4-95A7-58D1E27F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Data Cleaning</a:t>
            </a:r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8853-33B8-4DC9-B29A-7ABB8635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>
            <a:normAutofit/>
          </a:bodyPr>
          <a:lstStyle/>
          <a:p>
            <a:r>
              <a:rPr lang="en-IN" dirty="0"/>
              <a:t>Data was merged using two table with hood id as primary key.</a:t>
            </a:r>
          </a:p>
        </p:txBody>
      </p:sp>
      <p:pic>
        <p:nvPicPr>
          <p:cNvPr id="34" name="Content Placeholder 3">
            <a:extLst>
              <a:ext uri="{FF2B5EF4-FFF2-40B4-BE49-F238E27FC236}">
                <a16:creationId xmlns:a16="http://schemas.microsoft.com/office/drawing/2014/main" id="{00051F75-FB29-4211-9AC8-0D42DB60348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2432" y="730658"/>
            <a:ext cx="10098831" cy="267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52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622</Words>
  <Application>Microsoft Office PowerPoint</Application>
  <PresentationFormat>Widescreen</PresentationFormat>
  <Paragraphs>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 Light</vt:lpstr>
      <vt:lpstr>Rockwell</vt:lpstr>
      <vt:lpstr>Wingdings</vt:lpstr>
      <vt:lpstr>Atlas</vt:lpstr>
      <vt:lpstr>Capstone Project </vt:lpstr>
      <vt:lpstr>Safest Borough in Toronto City </vt:lpstr>
      <vt:lpstr>Introduction</vt:lpstr>
      <vt:lpstr>Target Audience</vt:lpstr>
      <vt:lpstr>Data Acquisition and Cleaning </vt:lpstr>
      <vt:lpstr>Data Acquisition</vt:lpstr>
      <vt:lpstr>Data Cleaning</vt:lpstr>
      <vt:lpstr>Data Cleaning</vt:lpstr>
      <vt:lpstr>Data Cleaning</vt:lpstr>
      <vt:lpstr>Exploratory Data Analysis</vt:lpstr>
      <vt:lpstr>PowerPoint Presentation</vt:lpstr>
      <vt:lpstr>PowerPoint Presentation</vt:lpstr>
      <vt:lpstr>Comaprison East York vs York</vt:lpstr>
      <vt:lpstr>Visualisation of Neighbourhoods on Map</vt:lpstr>
      <vt:lpstr>Visualisation of Neighbourhoods on Map</vt:lpstr>
      <vt:lpstr>Modelling</vt:lpstr>
      <vt:lpstr>One Hot Encoding </vt:lpstr>
      <vt:lpstr>Results</vt:lpstr>
      <vt:lpstr>K-Clustering </vt:lpstr>
      <vt:lpstr>PowerPoint Presentation</vt:lpstr>
      <vt:lpstr>Discussion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Abhijeet Bhise</dc:creator>
  <cp:lastModifiedBy>Abhijeet Bhise</cp:lastModifiedBy>
  <cp:revision>2</cp:revision>
  <dcterms:created xsi:type="dcterms:W3CDTF">2020-07-02T14:43:04Z</dcterms:created>
  <dcterms:modified xsi:type="dcterms:W3CDTF">2020-07-02T14:54:51Z</dcterms:modified>
</cp:coreProperties>
</file>