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8" r:id="rId8"/>
    <p:sldId id="278" r:id="rId9"/>
    <p:sldId id="279" r:id="rId10"/>
    <p:sldId id="274" r:id="rId11"/>
    <p:sldId id="275" r:id="rId12"/>
    <p:sldId id="276" r:id="rId13"/>
    <p:sldId id="277" r:id="rId14"/>
  </p:sldIdLst>
  <p:sldSz cx="9144000" cy="5143500" type="screen16x9"/>
  <p:notesSz cx="6858000" cy="9144000"/>
  <p:embeddedFontLst>
    <p:embeddedFont>
      <p:font typeface="Robo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562" y="-6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925f5b3b4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925f5b3b4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925f5b3b4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925f5b3b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925f5b3b4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925f5b3b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925f5b3b4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925f5b3b4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925f5b3b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925f5b3b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925f5b3b4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925f5b3b4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925f5b3b4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925f5b3b4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925f5b3b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925f5b3b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925f5b3b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925f5b3b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925f5b3b4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925f5b3b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925f5b3b4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925f5b3b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925f5b3b4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925f5b3b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xfrm>
            <a:off x="311700" y="1886107"/>
            <a:ext cx="8520600" cy="90415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4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India Tour and Travels</a:t>
            </a:r>
            <a:endParaRPr sz="4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marL="0" lvl="0" indent="0" algn="ctr" rtl="0">
              <a:spcBef>
                <a:spcPts val="0"/>
              </a:spcBef>
              <a:spcAft>
                <a:spcPts val="0"/>
              </a:spcAft>
              <a:buNone/>
            </a:pPr>
            <a:endParaRPr sz="4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a:t>
            </a:r>
            <a:endParaRPr/>
          </a:p>
        </p:txBody>
      </p:sp>
      <p:sp>
        <p:nvSpPr>
          <p:cNvPr id="172" name="Google Shape;172;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Traveller agents can use this program to help their customers . </a:t>
            </a:r>
            <a:endParaRPr/>
          </a:p>
          <a:p>
            <a:pPr marL="457200" lvl="0" indent="-342900" algn="l" rtl="0">
              <a:spcBef>
                <a:spcPts val="0"/>
              </a:spcBef>
              <a:spcAft>
                <a:spcPts val="0"/>
              </a:spcAft>
              <a:buSzPts val="1800"/>
              <a:buChar char="❖"/>
            </a:pPr>
            <a:r>
              <a:rPr lang="en"/>
              <a:t>Navigation system of vehicles use this to check if it can reach at the destination with the amount of fuel it has .</a:t>
            </a:r>
            <a:endParaRPr/>
          </a:p>
          <a:p>
            <a:pPr marL="457200" lvl="0" indent="-342900" algn="l" rtl="0">
              <a:spcBef>
                <a:spcPts val="0"/>
              </a:spcBef>
              <a:spcAft>
                <a:spcPts val="0"/>
              </a:spcAft>
              <a:buSzPts val="1800"/>
              <a:buChar char="❖"/>
            </a:pPr>
            <a:r>
              <a:rPr lang="en"/>
              <a:t>Can be used by ambulance to escape traffic.</a:t>
            </a:r>
            <a:endParaRPr/>
          </a:p>
          <a:p>
            <a:pPr marL="457200" lvl="0" indent="0" algn="l" rtl="0">
              <a:spcBef>
                <a:spcPts val="1200"/>
              </a:spcBef>
              <a:spcAft>
                <a:spcPts val="120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09925" y="1873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and Future Enhancements</a:t>
            </a:r>
            <a:endParaRPr/>
          </a:p>
        </p:txBody>
      </p:sp>
      <p:sp>
        <p:nvSpPr>
          <p:cNvPr id="178" name="Google Shape;178;p32"/>
          <p:cNvSpPr txBox="1">
            <a:spLocks noGrp="1"/>
          </p:cNvSpPr>
          <p:nvPr>
            <p:ph type="body" idx="1"/>
          </p:nvPr>
        </p:nvSpPr>
        <p:spPr>
          <a:xfrm>
            <a:off x="141625" y="2446250"/>
            <a:ext cx="8520600" cy="2213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can add real time traffic congestion data .</a:t>
            </a:r>
            <a:endParaRPr/>
          </a:p>
          <a:p>
            <a:pPr marL="457200" lvl="0" indent="-342900" algn="l" rtl="0">
              <a:spcBef>
                <a:spcPts val="0"/>
              </a:spcBef>
              <a:spcAft>
                <a:spcPts val="0"/>
              </a:spcAft>
              <a:buSzPts val="1800"/>
              <a:buChar char="❏"/>
            </a:pPr>
            <a:r>
              <a:rPr lang="en"/>
              <a:t>We can add the path through which we can travel.</a:t>
            </a:r>
            <a:endParaRPr/>
          </a:p>
          <a:p>
            <a:pPr marL="457200" lvl="0" indent="-342900" algn="l" rtl="0">
              <a:spcBef>
                <a:spcPts val="0"/>
              </a:spcBef>
              <a:spcAft>
                <a:spcPts val="0"/>
              </a:spcAft>
              <a:buSzPts val="1800"/>
              <a:buChar char="❏"/>
            </a:pPr>
            <a:r>
              <a:rPr lang="en"/>
              <a:t>We can add time checking for each and every path.</a:t>
            </a:r>
            <a:endParaRPr/>
          </a:p>
          <a:p>
            <a:pPr marL="457200" lvl="0" indent="-342900" algn="l" rtl="0">
              <a:spcBef>
                <a:spcPts val="0"/>
              </a:spcBef>
              <a:spcAft>
                <a:spcPts val="0"/>
              </a:spcAft>
              <a:buSzPts val="1800"/>
              <a:buChar char="❏"/>
            </a:pPr>
            <a:r>
              <a:rPr lang="en"/>
              <a:t>We can add a facility of tour in which the user have to select the places he wants to travel and the program will give the min cost tour</a:t>
            </a:r>
            <a:endParaRPr/>
          </a:p>
          <a:p>
            <a:pPr marL="457200" lvl="0" indent="-342900" algn="l" rtl="0">
              <a:spcBef>
                <a:spcPts val="0"/>
              </a:spcBef>
              <a:spcAft>
                <a:spcPts val="0"/>
              </a:spcAft>
              <a:buSzPts val="1800"/>
              <a:buChar char="❏"/>
            </a:pPr>
            <a:r>
              <a:rPr lang="en"/>
              <a:t>We can reduce time complexity by introducing min heap.</a:t>
            </a:r>
            <a:endParaRPr/>
          </a:p>
          <a:p>
            <a:pPr marL="457200" lvl="0" indent="0" algn="l" rtl="0">
              <a:spcBef>
                <a:spcPts val="1200"/>
              </a:spcBef>
              <a:spcAft>
                <a:spcPts val="1200"/>
              </a:spcAft>
              <a:buNone/>
            </a:pPr>
            <a:endParaRPr/>
          </a:p>
        </p:txBody>
      </p:sp>
      <p:sp>
        <p:nvSpPr>
          <p:cNvPr id="179" name="Google Shape;179;p32"/>
          <p:cNvSpPr txBox="1"/>
          <p:nvPr/>
        </p:nvSpPr>
        <p:spPr>
          <a:xfrm>
            <a:off x="525900" y="347100"/>
            <a:ext cx="6058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t>Alternate methods to make this project</a:t>
            </a:r>
            <a:endParaRPr sz="2400"/>
          </a:p>
        </p:txBody>
      </p:sp>
      <p:sp>
        <p:nvSpPr>
          <p:cNvPr id="180" name="Google Shape;180;p32"/>
          <p:cNvSpPr txBox="1"/>
          <p:nvPr/>
        </p:nvSpPr>
        <p:spPr>
          <a:xfrm>
            <a:off x="610075" y="901200"/>
            <a:ext cx="7752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 can also use Floyd's Algorithm or Travelling Salesperson method to make this project as it finds the minimum cost tour for a given set of places.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a:p>
            <a:pPr marL="0" lvl="0" indent="0" algn="l" rtl="0">
              <a:spcBef>
                <a:spcPts val="0"/>
              </a:spcBef>
              <a:spcAft>
                <a:spcPts val="0"/>
              </a:spcAft>
              <a:buNone/>
            </a:pPr>
            <a:endParaRPr/>
          </a:p>
        </p:txBody>
      </p:sp>
      <p:sp>
        <p:nvSpPr>
          <p:cNvPr id="186" name="Google Shape;18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lphaUcPeriod"/>
            </a:pPr>
            <a:r>
              <a:rPr lang="en" dirty="0"/>
              <a:t>Google.com</a:t>
            </a:r>
            <a:endParaRPr dirty="0"/>
          </a:p>
          <a:p>
            <a:pPr marL="457200" lvl="0" indent="-342900" algn="l" rtl="0">
              <a:spcBef>
                <a:spcPts val="0"/>
              </a:spcBef>
              <a:spcAft>
                <a:spcPts val="0"/>
              </a:spcAft>
              <a:buSzPts val="1800"/>
              <a:buAutoNum type="alphaUcPeriod"/>
            </a:pPr>
            <a:r>
              <a:rPr lang="en" dirty="0"/>
              <a:t>Class notes</a:t>
            </a:r>
            <a:endParaRPr dirty="0"/>
          </a:p>
          <a:p>
            <a:pPr lvl="0">
              <a:buAutoNum type="alphaUcPeriod"/>
            </a:pPr>
            <a:r>
              <a:rPr lang="en" dirty="0"/>
              <a:t>Youtube.com  (Abhishek singh’s   youtube channel </a:t>
            </a:r>
            <a:r>
              <a:rPr lang="en" dirty="0" smtClean="0"/>
              <a:t>) </a:t>
            </a:r>
            <a:r>
              <a:rPr lang="en-US" dirty="0" smtClean="0"/>
              <a:t>https://www.youtube.com/channel/UCL_yi0VM0F883QEcyESnJag</a:t>
            </a:r>
            <a:endParaRPr dirty="0"/>
          </a:p>
          <a:p>
            <a:pPr marL="457200" lvl="0" indent="-342900" algn="l" rtl="0">
              <a:spcBef>
                <a:spcPts val="0"/>
              </a:spcBef>
              <a:spcAft>
                <a:spcPts val="0"/>
              </a:spcAft>
              <a:buSzPts val="1800"/>
              <a:buAutoNum type="alphaUcPeriod"/>
            </a:pPr>
            <a:r>
              <a:rPr lang="en" dirty="0"/>
              <a:t>Distance Matrix API</a:t>
            </a:r>
            <a:endParaRPr dirty="0"/>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body" idx="1"/>
          </p:nvPr>
        </p:nvSpPr>
        <p:spPr>
          <a:xfrm>
            <a:off x="1322225" y="1374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5200" b="1" u="sng"/>
              <a:t>THANK YOU</a:t>
            </a:r>
            <a:endParaRPr sz="5200"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AND OBJECTIVE OF THE PROJECT</a:t>
            </a: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As the population of the city is increasing day by day , the city is getting congested .As of that to travel from one place to another it’s in the city is being a humongous task . Just take an example of our own city ,Bengaluru .To travel from,Say whitefield to RR nagar it takes more than 2 hours , and the distance we cover during this journey is just around 30 km . Due to the traffic we could not  travel quicker . </a:t>
            </a:r>
            <a:endParaRPr dirty="0"/>
          </a:p>
          <a:p>
            <a:pPr marL="0" lvl="0" indent="0" algn="l" rtl="0">
              <a:spcBef>
                <a:spcPts val="1200"/>
              </a:spcBef>
              <a:spcAft>
                <a:spcPts val="0"/>
              </a:spcAft>
              <a:buNone/>
            </a:pPr>
            <a:r>
              <a:rPr lang="en" dirty="0"/>
              <a:t>So to overcome this problem , and by keeping a traveller in mind we come up to the solution that gives the traveller info about what time it gonna take to travel from a to b and  what are the possible distances to reach the same place .</a:t>
            </a:r>
            <a:endParaRPr dirty="0"/>
          </a:p>
          <a:p>
            <a:pPr marL="0" lvl="0" indent="0" algn="l" rtl="0">
              <a:spcBef>
                <a:spcPts val="1200"/>
              </a:spcBef>
              <a:spcAft>
                <a:spcPts val="1200"/>
              </a:spcAft>
              <a:buNone/>
            </a:pPr>
            <a:r>
              <a:rPr lang="en" dirty="0"/>
              <a:t>The traveller can decide on the parameters of does he want to reach faster to the destination by using time component which we have incorporated in our solution .Or he wants to take shortest distance even it may cost him greater time lose .its upto him .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 name="Picture 4" descr="3.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 name="Picture 4" descr="5.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Algorithm design technique :  Dijsktra’s algorithm </a:t>
            </a:r>
            <a:r>
              <a:rPr lang="en" b="1" dirty="0" smtClean="0"/>
              <a:t>&amp; Traveling sales person algorithm</a:t>
            </a:r>
            <a:endParaRPr b="1" dirty="0"/>
          </a:p>
          <a:p>
            <a:pPr marL="0" lvl="0" indent="0" algn="l" rtl="0">
              <a:spcBef>
                <a:spcPts val="0"/>
              </a:spcBef>
              <a:spcAft>
                <a:spcPts val="0"/>
              </a:spcAft>
              <a:buNone/>
            </a:pPr>
            <a:r>
              <a:rPr lang="en" b="1" dirty="0"/>
              <a:t> </a:t>
            </a:r>
            <a:endParaRPr b="1" dirty="0"/>
          </a:p>
        </p:txBody>
      </p:sp>
      <p:sp>
        <p:nvSpPr>
          <p:cNvPr id="81" name="Google Shape;81;p17"/>
          <p:cNvSpPr txBox="1">
            <a:spLocks noGrp="1"/>
          </p:cNvSpPr>
          <p:nvPr>
            <p:ph type="body" idx="1"/>
          </p:nvPr>
        </p:nvSpPr>
        <p:spPr>
          <a:xfrm>
            <a:off x="311700" y="1468481"/>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800"/>
              </a:spcAft>
              <a:buClr>
                <a:schemeClr val="dk1"/>
              </a:buClr>
              <a:buSzPts val="852"/>
              <a:buFont typeface="Arial"/>
              <a:buNone/>
            </a:pPr>
            <a:r>
              <a:rPr lang="en" sz="1350" dirty="0">
                <a:solidFill>
                  <a:srgbClr val="111111"/>
                </a:solidFill>
                <a:highlight>
                  <a:srgbClr val="FFFFFF"/>
                </a:highlight>
                <a:latin typeface="Roboto"/>
                <a:ea typeface="Roboto"/>
                <a:cs typeface="Roboto"/>
                <a:sym typeface="Roboto"/>
              </a:rPr>
              <a:t>D</a:t>
            </a:r>
            <a:r>
              <a:rPr lang="en" sz="1350" dirty="0" smtClean="0">
                <a:solidFill>
                  <a:srgbClr val="111111"/>
                </a:solidFill>
                <a:highlight>
                  <a:srgbClr val="FFFFFF"/>
                </a:highlight>
                <a:latin typeface="Roboto"/>
                <a:ea typeface="Roboto"/>
                <a:cs typeface="Roboto"/>
                <a:sym typeface="Roboto"/>
              </a:rPr>
              <a:t>ijkstra's </a:t>
            </a:r>
            <a:r>
              <a:rPr lang="en" sz="1350" dirty="0">
                <a:solidFill>
                  <a:srgbClr val="111111"/>
                </a:solidFill>
                <a:highlight>
                  <a:srgbClr val="FFFFFF"/>
                </a:highlight>
                <a:latin typeface="Roboto"/>
                <a:ea typeface="Roboto"/>
                <a:cs typeface="Roboto"/>
                <a:sym typeface="Roboto"/>
              </a:rPr>
              <a:t>Algorithm works on the basis that any </a:t>
            </a:r>
            <a:r>
              <a:rPr lang="en" sz="1350" b="1" dirty="0">
                <a:solidFill>
                  <a:srgbClr val="111111"/>
                </a:solidFill>
                <a:highlight>
                  <a:srgbClr val="FFFFFF"/>
                </a:highlight>
                <a:latin typeface="Roboto"/>
                <a:ea typeface="Roboto"/>
                <a:cs typeface="Roboto"/>
                <a:sym typeface="Roboto"/>
              </a:rPr>
              <a:t>subpath B -&gt; D</a:t>
            </a:r>
            <a:r>
              <a:rPr lang="en" sz="1350" dirty="0">
                <a:solidFill>
                  <a:srgbClr val="111111"/>
                </a:solidFill>
                <a:highlight>
                  <a:srgbClr val="FFFFFF"/>
                </a:highlight>
                <a:latin typeface="Roboto"/>
                <a:ea typeface="Roboto"/>
                <a:cs typeface="Roboto"/>
                <a:sym typeface="Roboto"/>
              </a:rPr>
              <a:t> of the shortest path A -&gt; D between vertices A and D is also the shortest path between vertices B and D. Each subpath is the shortest path Djikstra used this property in the opposite direction i.e we overestimate the distance of each vertex from the starting vertex</a:t>
            </a:r>
            <a:r>
              <a:rPr lang="en" sz="1350" dirty="0" smtClean="0">
                <a:solidFill>
                  <a:srgbClr val="111111"/>
                </a:solidFill>
                <a:highlight>
                  <a:srgbClr val="FFFFFF"/>
                </a:highlight>
                <a:latin typeface="Roboto"/>
                <a:ea typeface="Roboto"/>
                <a:cs typeface="Roboto"/>
                <a:sym typeface="Roboto"/>
              </a:rPr>
              <a:t>.</a:t>
            </a:r>
          </a:p>
          <a:p>
            <a:pPr marL="0" lvl="0" indent="0" algn="l" rtl="0">
              <a:lnSpc>
                <a:spcPct val="105000"/>
              </a:lnSpc>
              <a:spcBef>
                <a:spcPts val="0"/>
              </a:spcBef>
              <a:spcAft>
                <a:spcPts val="800"/>
              </a:spcAft>
              <a:buClr>
                <a:schemeClr val="dk1"/>
              </a:buClr>
              <a:buSzPts val="852"/>
              <a:buFont typeface="Arial"/>
              <a:buNone/>
            </a:pPr>
            <a:endParaRPr lang="en" sz="1350" dirty="0" smtClean="0">
              <a:solidFill>
                <a:srgbClr val="111111"/>
              </a:solidFill>
              <a:highlight>
                <a:srgbClr val="FFFFFF"/>
              </a:highlight>
              <a:latin typeface="Roboto"/>
              <a:ea typeface="Roboto"/>
              <a:cs typeface="Roboto"/>
              <a:sym typeface="Roboto"/>
            </a:endParaRPr>
          </a:p>
          <a:p>
            <a:pPr marL="0" lvl="0" indent="0" algn="l" rtl="0">
              <a:lnSpc>
                <a:spcPct val="105000"/>
              </a:lnSpc>
              <a:spcBef>
                <a:spcPts val="0"/>
              </a:spcBef>
              <a:spcAft>
                <a:spcPts val="800"/>
              </a:spcAft>
              <a:buClr>
                <a:schemeClr val="dk1"/>
              </a:buClr>
              <a:buSzPts val="852"/>
              <a:buFont typeface="Arial"/>
              <a:buNone/>
            </a:pPr>
            <a:endParaRPr lang="en" sz="1350" dirty="0" smtClean="0">
              <a:solidFill>
                <a:srgbClr val="111111"/>
              </a:solidFill>
              <a:highlight>
                <a:srgbClr val="FFFFFF"/>
              </a:highlight>
              <a:latin typeface="Roboto"/>
              <a:ea typeface="Roboto"/>
              <a:cs typeface="Roboto"/>
              <a:sym typeface="Roboto"/>
            </a:endParaRPr>
          </a:p>
          <a:p>
            <a:pPr marL="0" lvl="0" indent="0">
              <a:lnSpc>
                <a:spcPct val="105000"/>
              </a:lnSpc>
              <a:spcAft>
                <a:spcPts val="800"/>
              </a:spcAft>
              <a:buClr>
                <a:schemeClr val="dk1"/>
              </a:buClr>
              <a:buSzPts val="852"/>
              <a:buNone/>
            </a:pPr>
            <a:r>
              <a:rPr lang="en" sz="1350" dirty="0" smtClean="0">
                <a:solidFill>
                  <a:srgbClr val="111111"/>
                </a:solidFill>
                <a:highlight>
                  <a:srgbClr val="FFFFFF"/>
                </a:highlight>
                <a:latin typeface="Roboto"/>
                <a:ea typeface="Roboto"/>
                <a:cs typeface="Roboto"/>
                <a:sym typeface="Roboto"/>
              </a:rPr>
              <a:t>Dijkstra’s Algo …….		</a:t>
            </a:r>
            <a:r>
              <a:rPr lang="en-US" sz="1350" dirty="0" smtClean="0">
                <a:solidFill>
                  <a:srgbClr val="111111"/>
                </a:solidFill>
                <a:highlight>
                  <a:srgbClr val="FFFFFF"/>
                </a:highlight>
                <a:latin typeface="Roboto"/>
                <a:ea typeface="Roboto"/>
                <a:cs typeface="Roboto"/>
                <a:sym typeface="Roboto"/>
              </a:rPr>
              <a:t>https://youtu.be/bFvt1J0xtrg</a:t>
            </a:r>
            <a:endParaRPr lang="en" sz="1350" dirty="0" smtClean="0">
              <a:solidFill>
                <a:srgbClr val="111111"/>
              </a:solidFill>
              <a:highlight>
                <a:srgbClr val="FFFFFF"/>
              </a:highlight>
              <a:latin typeface="Roboto"/>
              <a:ea typeface="Roboto"/>
              <a:cs typeface="Roboto"/>
              <a:sym typeface="Roboto"/>
            </a:endParaRPr>
          </a:p>
          <a:p>
            <a:pPr marL="0" lvl="0" indent="0">
              <a:lnSpc>
                <a:spcPct val="105000"/>
              </a:lnSpc>
              <a:spcAft>
                <a:spcPts val="800"/>
              </a:spcAft>
              <a:buClr>
                <a:schemeClr val="dk1"/>
              </a:buClr>
              <a:buSzPts val="852"/>
              <a:buNone/>
            </a:pPr>
            <a:r>
              <a:rPr lang="en" sz="1350" dirty="0" smtClean="0">
                <a:solidFill>
                  <a:srgbClr val="111111"/>
                </a:solidFill>
                <a:highlight>
                  <a:srgbClr val="FFFFFF"/>
                </a:highlight>
                <a:latin typeface="Roboto"/>
                <a:ea typeface="Roboto"/>
                <a:cs typeface="Roboto"/>
                <a:sym typeface="Roboto"/>
              </a:rPr>
              <a:t>Traveling Sale’s person…….	</a:t>
            </a:r>
            <a:r>
              <a:rPr lang="en-US" sz="1350" dirty="0" smtClean="0">
                <a:solidFill>
                  <a:srgbClr val="111111"/>
                </a:solidFill>
                <a:highlight>
                  <a:srgbClr val="FFFFFF"/>
                </a:highlight>
                <a:latin typeface="Roboto"/>
                <a:ea typeface="Roboto"/>
                <a:cs typeface="Roboto"/>
                <a:sym typeface="Roboto"/>
              </a:rPr>
              <a:t>https://youtu.be/4SfpvB8FT0g</a:t>
            </a:r>
            <a:endParaRPr lang="en" sz="1350" dirty="0" smtClean="0">
              <a:solidFill>
                <a:srgbClr val="111111"/>
              </a:solidFill>
              <a:highlight>
                <a:srgbClr val="FFFFFF"/>
              </a:highlight>
              <a:latin typeface="Roboto"/>
              <a:ea typeface="Roboto"/>
              <a:cs typeface="Roboto"/>
              <a:sym typeface="Roboto"/>
            </a:endParaRPr>
          </a:p>
          <a:p>
            <a:pPr marL="0" lvl="0" indent="0" algn="l" rtl="0">
              <a:lnSpc>
                <a:spcPct val="105000"/>
              </a:lnSpc>
              <a:spcBef>
                <a:spcPts val="0"/>
              </a:spcBef>
              <a:spcAft>
                <a:spcPts val="800"/>
              </a:spcAft>
              <a:buClr>
                <a:schemeClr val="dk1"/>
              </a:buClr>
              <a:buSzPts val="852"/>
              <a:buFont typeface="Arial"/>
              <a:buNone/>
            </a:pPr>
            <a:endParaRPr lang="en" sz="1350" b="1" dirty="0" smtClean="0">
              <a:solidFill>
                <a:srgbClr val="111111"/>
              </a:solidFill>
              <a:highlight>
                <a:srgbClr val="FFFFFF"/>
              </a:highlight>
              <a:latin typeface="Roboto"/>
              <a:ea typeface="Roboto"/>
              <a:sym typeface="Roboto"/>
            </a:endParaRPr>
          </a:p>
          <a:p>
            <a:pPr marL="0" lvl="0" indent="0" algn="l" rtl="0">
              <a:lnSpc>
                <a:spcPct val="105000"/>
              </a:lnSpc>
              <a:spcBef>
                <a:spcPts val="0"/>
              </a:spcBef>
              <a:spcAft>
                <a:spcPts val="800"/>
              </a:spcAft>
              <a:buClr>
                <a:schemeClr val="dk1"/>
              </a:buClr>
              <a:buSzPts val="852"/>
              <a:buFont typeface="Arial"/>
              <a:buNone/>
            </a:pPr>
            <a:endParaRPr sz="1107" b="1" dirty="0">
              <a:solidFill>
                <a:schemeClr val="lt1"/>
              </a:solidFill>
              <a:highlight>
                <a:srgbClr val="131417"/>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291530" y="46519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Project Architecture</a:t>
            </a:r>
            <a:endParaRPr dirty="0"/>
          </a:p>
        </p:txBody>
      </p:sp>
      <p:pic>
        <p:nvPicPr>
          <p:cNvPr id="4" name="Picture 3" descr="flow.png"/>
          <p:cNvPicPr>
            <a:picLocks noChangeAspect="1"/>
          </p:cNvPicPr>
          <p:nvPr/>
        </p:nvPicPr>
        <p:blipFill>
          <a:blip r:embed="rId3"/>
          <a:stretch>
            <a:fillRect/>
          </a:stretch>
        </p:blipFill>
        <p:spPr>
          <a:xfrm>
            <a:off x="3193676" y="0"/>
            <a:ext cx="5950324"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Cost Matrix</a:t>
            </a:r>
            <a:endParaRPr/>
          </a:p>
        </p:txBody>
      </p:sp>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 name="Picture 4" descr="4.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Cost Matrix</a:t>
            </a:r>
            <a:endParaRPr/>
          </a:p>
        </p:txBody>
      </p:sp>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 name="Picture 5" descr="7.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Cost Matrix</a:t>
            </a:r>
            <a:endParaRPr/>
          </a:p>
        </p:txBody>
      </p:sp>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 name="Picture 4" descr="8.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452</Words>
  <Application>Microsoft Office PowerPoint</Application>
  <PresentationFormat>On-screen Show (16:9)</PresentationFormat>
  <Paragraphs>35</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Roboto</vt:lpstr>
      <vt:lpstr>Simple Light</vt:lpstr>
      <vt:lpstr>Slide 1</vt:lpstr>
      <vt:lpstr>INTRODUCTION AND OBJECTIVE OF THE PROJECT</vt:lpstr>
      <vt:lpstr>Slide 3</vt:lpstr>
      <vt:lpstr>Slide 4</vt:lpstr>
      <vt:lpstr>Algorithm design technique :  Dijsktra’s algorithm &amp; Traveling sales person algorithm  </vt:lpstr>
      <vt:lpstr>Project Architecture</vt:lpstr>
      <vt:lpstr>Cost Matrix</vt:lpstr>
      <vt:lpstr>Cost Matrix</vt:lpstr>
      <vt:lpstr>Cost Matrix</vt:lpstr>
      <vt:lpstr>Application</vt:lpstr>
      <vt:lpstr>Conclusion and Future Enhancements</vt:lpstr>
      <vt:lpstr>References: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AND ANALYSIS OF ALGORITHM LABORATORY (18CSL47)</dc:title>
  <cp:lastModifiedBy>Abhishek Singh</cp:lastModifiedBy>
  <cp:revision>6</cp:revision>
  <dcterms:modified xsi:type="dcterms:W3CDTF">2021-08-26T06:17:49Z</dcterms:modified>
</cp:coreProperties>
</file>