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sldIdLst>
    <p:sldId id="256" r:id="rId2"/>
    <p:sldId id="304" r:id="rId3"/>
    <p:sldId id="324" r:id="rId4"/>
    <p:sldId id="270" r:id="rId5"/>
    <p:sldId id="325" r:id="rId6"/>
    <p:sldId id="311" r:id="rId7"/>
    <p:sldId id="314" r:id="rId8"/>
    <p:sldId id="315" r:id="rId9"/>
    <p:sldId id="321" r:id="rId10"/>
    <p:sldId id="322" r:id="rId11"/>
    <p:sldId id="323" r:id="rId12"/>
    <p:sldId id="363" r:id="rId13"/>
    <p:sldId id="364" r:id="rId14"/>
    <p:sldId id="318" r:id="rId15"/>
    <p:sldId id="319" r:id="rId16"/>
    <p:sldId id="320" r:id="rId17"/>
    <p:sldId id="326" r:id="rId18"/>
    <p:sldId id="300" r:id="rId19"/>
    <p:sldId id="305" r:id="rId20"/>
    <p:sldId id="306" r:id="rId21"/>
    <p:sldId id="335" r:id="rId22"/>
    <p:sldId id="336" r:id="rId23"/>
    <p:sldId id="337" r:id="rId24"/>
    <p:sldId id="338" r:id="rId25"/>
    <p:sldId id="339" r:id="rId26"/>
    <p:sldId id="366" r:id="rId27"/>
    <p:sldId id="327" r:id="rId28"/>
    <p:sldId id="308" r:id="rId29"/>
    <p:sldId id="309" r:id="rId30"/>
    <p:sldId id="331" r:id="rId31"/>
    <p:sldId id="332" r:id="rId32"/>
    <p:sldId id="328" r:id="rId33"/>
    <p:sldId id="310" r:id="rId34"/>
    <p:sldId id="365" r:id="rId35"/>
    <p:sldId id="32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60"/>
  </p:normalViewPr>
  <p:slideViewPr>
    <p:cSldViewPr>
      <p:cViewPr varScale="1">
        <p:scale>
          <a:sx n="125" d="100"/>
          <a:sy n="125" d="100"/>
        </p:scale>
        <p:origin x="15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24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8BE58F3B-D737-4170-99B2-474E451D07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50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8436 w 4917"/>
                <a:gd name="T3" fmla="*/ 0 h 1000"/>
                <a:gd name="T4" fmla="*/ 65067 w 4917"/>
                <a:gd name="T5" fmla="*/ 1347 h 1000"/>
                <a:gd name="T6" fmla="*/ 58450 w 4917"/>
                <a:gd name="T7" fmla="*/ 2692 h 1000"/>
                <a:gd name="T8" fmla="*/ 0 w 4917"/>
                <a:gd name="T9" fmla="*/ 269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B516CACC-BB76-4FC7-B2EB-6F29803D0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8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BD14F-1A39-49A8-B567-61DD3CC780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2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20615-4B8B-4D7A-9DD7-EB4C0929B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73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A2BD5-C41A-400C-A1AA-3C102FBBCA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74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pPr lvl="0"/>
            <a:endParaRPr lang="en-CA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7920B-0A9E-47A8-8888-621474ABF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13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A1EB1-E434-476A-AE74-0DE7D1448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83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96726-9C5F-4D58-AA7C-2D90E62905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23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67F05-0058-4F2E-A765-A4C03B8EE1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36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D57BB-B4BE-4567-AAFE-BB583541A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83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74DA7-6024-49B5-851D-02F9F23EAE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71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A7052-2098-4725-BE62-EB431C22A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63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D20A5-D788-4288-BCD9-E8F9AB69BE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9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CAF5D-09E7-4849-8BBC-67A70FFA02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50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7169 w 7000"/>
                <a:gd name="T3" fmla="*/ 0 h 1000"/>
                <a:gd name="T4" fmla="*/ 7722 w 7000"/>
                <a:gd name="T5" fmla="*/ 79 h 1000"/>
                <a:gd name="T6" fmla="*/ 7171 w 7000"/>
                <a:gd name="T7" fmla="*/ 157 h 1000"/>
                <a:gd name="T8" fmla="*/ 0 w 7000"/>
                <a:gd name="T9" fmla="*/ 15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256460F8-53EF-46A7-9277-A6966EFECD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DBS201: Introduction to Database Design and SQL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en-US" smtClean="0"/>
              <a:t>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Anomalies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Modification anomalies</a:t>
            </a:r>
          </a:p>
          <a:p>
            <a:pPr eaLnBrk="1" hangingPunct="1"/>
            <a:r>
              <a:rPr lang="en-US" altLang="en-US" sz="2800" smtClean="0"/>
              <a:t>Insertion anomalies</a:t>
            </a:r>
          </a:p>
          <a:p>
            <a:pPr eaLnBrk="1" hangingPunct="1"/>
            <a:r>
              <a:rPr lang="en-US" altLang="en-US" sz="2800" smtClean="0"/>
              <a:t>Deletion anomalies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Anomalies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11163" y="4343400"/>
            <a:ext cx="822960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 </a:t>
            </a:r>
            <a:r>
              <a:rPr lang="en-US" altLang="en-US" sz="2400"/>
              <a:t>Modification anomaly</a:t>
            </a:r>
          </a:p>
          <a:p>
            <a:pPr marL="0" lvl="1" eaLnBrk="1" hangingPunct="1">
              <a:buClr>
                <a:schemeClr val="hlink"/>
              </a:buClr>
              <a:buSzPct val="80000"/>
            </a:pPr>
            <a:r>
              <a:rPr lang="en-US" altLang="en-US" sz="2000"/>
              <a:t>Change the address for employee 519 – has to be done for all rows</a:t>
            </a:r>
            <a:endParaRPr lang="en-US" altLang="en-US" sz="2400"/>
          </a:p>
          <a:p>
            <a:pPr marL="0" lvl="1" eaLnBrk="1" hangingPunct="1">
              <a:buClr>
                <a:schemeClr val="hlink"/>
              </a:buClr>
              <a:buSzPct val="80000"/>
            </a:pPr>
            <a:r>
              <a:rPr lang="en-US" altLang="en-US" sz="2000"/>
              <a:t>What if this employee address is in another table – has to be done for all tables</a:t>
            </a:r>
          </a:p>
        </p:txBody>
      </p:sp>
      <p:pic>
        <p:nvPicPr>
          <p:cNvPr id="2" name="Content Placeholder 5" descr="http://upload.wikimedia.org/wikipedia/commons/thumb/2/29/Update_anomaly.svg/758px-Update_anomaly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295400"/>
            <a:ext cx="7219950" cy="3114675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Anomalies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14338" y="4495800"/>
            <a:ext cx="822960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 </a:t>
            </a:r>
            <a:r>
              <a:rPr lang="en-US" altLang="en-US" sz="2400"/>
              <a:t>Deletion anomaly</a:t>
            </a:r>
          </a:p>
          <a:p>
            <a:pPr marL="0" lvl="1" eaLnBrk="1" hangingPunct="1">
              <a:buClr>
                <a:schemeClr val="hlink"/>
              </a:buClr>
              <a:buSzPct val="80000"/>
            </a:pPr>
            <a:r>
              <a:rPr lang="en-US" altLang="en-US" sz="2000"/>
              <a:t>Dr. Giddens is not teaching ENG-206 this semester</a:t>
            </a:r>
            <a:endParaRPr lang="en-US" altLang="en-US" sz="2400"/>
          </a:p>
          <a:p>
            <a:pPr marL="0" lvl="1" eaLnBrk="1" hangingPunct="1">
              <a:buClr>
                <a:schemeClr val="hlink"/>
              </a:buClr>
              <a:buSzPct val="80000"/>
            </a:pPr>
            <a:r>
              <a:rPr lang="en-US" altLang="en-US" sz="2000"/>
              <a:t>We could lose the hire date if we remove this row to reflect current faculty and their courses</a:t>
            </a:r>
          </a:p>
        </p:txBody>
      </p:sp>
      <p:pic>
        <p:nvPicPr>
          <p:cNvPr id="14340" name="Content Placeholder 6" descr="http://upload.wikimedia.org/wikipedia/commons/thumb/2/2c/Deletion_anomaly.svg/776px-Deletion_anomaly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7391400" cy="3162300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Anomalies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57200" y="4495800"/>
            <a:ext cx="82296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 </a:t>
            </a:r>
            <a:r>
              <a:rPr lang="en-US" altLang="en-US" sz="2400"/>
              <a:t>Insertion anomaly</a:t>
            </a:r>
          </a:p>
          <a:p>
            <a:pPr marL="0" lvl="1" eaLnBrk="1" hangingPunct="1">
              <a:buClr>
                <a:schemeClr val="hlink"/>
              </a:buClr>
              <a:buSzPct val="80000"/>
            </a:pPr>
            <a:r>
              <a:rPr lang="en-CA" altLang="en-US" sz="2000"/>
              <a:t>We can record the details of any faculty member who teaches at least one course in 2007</a:t>
            </a:r>
            <a:endParaRPr lang="en-US" altLang="en-US" sz="2400"/>
          </a:p>
          <a:p>
            <a:pPr marL="0" lvl="1" eaLnBrk="1" hangingPunct="1">
              <a:buClr>
                <a:schemeClr val="hlink"/>
              </a:buClr>
              <a:buSzPct val="80000"/>
            </a:pPr>
            <a:r>
              <a:rPr lang="en-US" altLang="en-US" sz="2000"/>
              <a:t>W</a:t>
            </a:r>
            <a:r>
              <a:rPr lang="en-CA" altLang="en-US" sz="2000"/>
              <a:t>e cannot record the details of a newly hired faculty member who has not yet been assigned to teach any courses </a:t>
            </a:r>
            <a:endParaRPr lang="en-US" altLang="en-US" sz="2000"/>
          </a:p>
        </p:txBody>
      </p:sp>
      <p:pic>
        <p:nvPicPr>
          <p:cNvPr id="15364" name="Content Placeholder 6" descr="http://upload.wikimedia.org/wikipedia/commons/thumb/5/5c/Insertion_anomaly.svg/758px-Insertion_anomaly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19200"/>
            <a:ext cx="7219950" cy="3295650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Programs were written to access data. </a:t>
            </a:r>
          </a:p>
          <a:p>
            <a:pPr lvl="1" eaLnBrk="1" hangingPunct="1"/>
            <a:r>
              <a:rPr lang="en-US" altLang="en-US" sz="2400" smtClean="0"/>
              <a:t>i.e. to get information about a customer, a program would be written to do just that (and nothing else).</a:t>
            </a:r>
          </a:p>
          <a:p>
            <a:pPr lvl="1" eaLnBrk="1" hangingPunct="1"/>
            <a:r>
              <a:rPr lang="en-US" altLang="en-US" sz="2400" smtClean="0"/>
              <a:t>Program would go against a specific file (or files, depending on it’s purpose)</a:t>
            </a:r>
          </a:p>
          <a:p>
            <a:pPr eaLnBrk="1" hangingPunct="1"/>
            <a:r>
              <a:rPr lang="en-US" altLang="en-US" sz="2800" smtClean="0"/>
              <a:t>If other information was needed, another program was written</a:t>
            </a:r>
          </a:p>
          <a:p>
            <a:pPr eaLnBrk="1" hangingPunct="1"/>
            <a:r>
              <a:rPr lang="en-US" altLang="en-US" sz="2800" smtClean="0"/>
              <a:t>Programmer had to specify exactly how the processing of the data needed to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What if you wanted some information from a file quickly?</a:t>
            </a:r>
          </a:p>
          <a:p>
            <a:pPr eaLnBrk="1" hangingPunct="1"/>
            <a:r>
              <a:rPr lang="en-US" altLang="en-US" sz="2800" smtClean="0"/>
              <a:t>Could not be done using a traditional file system.</a:t>
            </a:r>
          </a:p>
          <a:p>
            <a:pPr eaLnBrk="1" hangingPunct="1"/>
            <a:r>
              <a:rPr lang="en-US" altLang="en-US" sz="2800" smtClean="0"/>
              <a:t>Why?  Programs specified exact structure of a file. Think of the complexity if information was required from multiples files!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What if you wanted to change the structure of a file?</a:t>
            </a:r>
          </a:p>
          <a:p>
            <a:pPr eaLnBrk="1" hangingPunct="1"/>
            <a:r>
              <a:rPr lang="en-US" altLang="en-US" sz="2800" smtClean="0"/>
              <a:t>All the programs that used that file would have to be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Introduction to the course website </a:t>
            </a:r>
          </a:p>
          <a:p>
            <a:pPr eaLnBrk="1" hangingPunct="1"/>
            <a:r>
              <a:rPr lang="en-US" altLang="en-US" sz="2800" smtClean="0"/>
              <a:t>Data vs. Information</a:t>
            </a:r>
          </a:p>
          <a:p>
            <a:pPr eaLnBrk="1" hangingPunct="1"/>
            <a:r>
              <a:rPr lang="en-US" altLang="en-US" sz="2800" smtClean="0"/>
              <a:t>File Systems</a:t>
            </a:r>
          </a:p>
          <a:p>
            <a:pPr eaLnBrk="1" hangingPunct="1"/>
            <a:r>
              <a:rPr lang="en-US" altLang="en-US" sz="2800" smtClean="0"/>
              <a:t>Database  </a:t>
            </a:r>
          </a:p>
          <a:p>
            <a:pPr eaLnBrk="1" hangingPunct="1"/>
            <a:r>
              <a:rPr lang="en-US" altLang="en-US" sz="2800" smtClean="0"/>
              <a:t>Database Management System</a:t>
            </a:r>
          </a:p>
          <a:p>
            <a:pPr eaLnBrk="1" hangingPunct="1"/>
            <a:r>
              <a:rPr lang="en-US" altLang="en-US" sz="2800" smtClean="0"/>
              <a:t>Database Design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0" y="32004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Database</a:t>
            </a:r>
          </a:p>
          <a:p>
            <a:pPr lvl="1" eaLnBrk="1" hangingPunct="1"/>
            <a:r>
              <a:rPr lang="en-US" altLang="en-US" sz="2400" smtClean="0"/>
              <a:t>A structure that contains logically related data in a </a:t>
            </a:r>
            <a:r>
              <a:rPr lang="en-US" altLang="en-US" sz="2400" i="1" smtClean="0"/>
              <a:t>single repository</a:t>
            </a:r>
          </a:p>
          <a:p>
            <a:pPr lvl="1" eaLnBrk="1" hangingPunct="1"/>
            <a:endParaRPr lang="en-US" altLang="en-US" sz="2400" smtClean="0"/>
          </a:p>
          <a:p>
            <a:pPr eaLnBrk="1" hangingPunct="1"/>
            <a:r>
              <a:rPr lang="en-US" altLang="en-US" sz="2800" smtClean="0"/>
              <a:t>A Database contains:</a:t>
            </a:r>
          </a:p>
          <a:p>
            <a:pPr lvl="1" eaLnBrk="1" hangingPunct="1"/>
            <a:r>
              <a:rPr lang="en-US" altLang="en-US" sz="2400" smtClean="0"/>
              <a:t>End user component – data </a:t>
            </a:r>
          </a:p>
          <a:p>
            <a:pPr lvl="1" eaLnBrk="1" hangingPunct="1"/>
            <a:r>
              <a:rPr lang="en-US" altLang="en-US" sz="2400" smtClean="0"/>
              <a:t>Metadata – data about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Types of Databases</a:t>
            </a:r>
          </a:p>
          <a:p>
            <a:pPr lvl="1" eaLnBrk="1" hangingPunct="1"/>
            <a:r>
              <a:rPr lang="en-US" altLang="en-US" sz="2400" smtClean="0"/>
              <a:t>Centralized</a:t>
            </a:r>
          </a:p>
          <a:p>
            <a:pPr lvl="2" eaLnBrk="1" hangingPunct="1"/>
            <a:r>
              <a:rPr lang="en-US" altLang="en-US" sz="2000" smtClean="0"/>
              <a:t>Supports one or more users at a time</a:t>
            </a:r>
          </a:p>
          <a:p>
            <a:pPr lvl="2" eaLnBrk="1" hangingPunct="1"/>
            <a:r>
              <a:rPr lang="en-US" altLang="en-US" sz="2000" smtClean="0"/>
              <a:t>Database is in one physical location </a:t>
            </a:r>
          </a:p>
          <a:p>
            <a:pPr lvl="2" eaLnBrk="1" hangingPunct="1"/>
            <a:r>
              <a:rPr lang="en-US" altLang="en-US" sz="2000" smtClean="0"/>
              <a:t>Database could be on a pc, a mid-range, or a main-frame</a:t>
            </a:r>
          </a:p>
          <a:p>
            <a:pPr lvl="1" eaLnBrk="1" hangingPunct="1"/>
            <a:r>
              <a:rPr lang="en-US" altLang="en-US" sz="2400" smtClean="0"/>
              <a:t>Distributed:</a:t>
            </a:r>
          </a:p>
          <a:p>
            <a:pPr lvl="2" eaLnBrk="1" hangingPunct="1"/>
            <a:r>
              <a:rPr lang="en-US" altLang="en-US" sz="2000" smtClean="0"/>
              <a:t>Data is distributed at several physical locations</a:t>
            </a:r>
          </a:p>
          <a:p>
            <a:pPr lvl="2" eaLnBrk="1" hangingPunct="1"/>
            <a:r>
              <a:rPr lang="en-US" altLang="en-US" sz="2000" smtClean="0"/>
              <a:t>Database at each physical locations can vary (i.e. one location might have the database on a mid-range, one might have it on a pc) </a:t>
            </a:r>
            <a:endParaRPr lang="en-US" altLang="en-US" sz="2800" smtClean="0"/>
          </a:p>
          <a:p>
            <a:pPr lvl="2" eaLnBrk="1" hangingPunct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Introduction to the course website </a:t>
            </a:r>
          </a:p>
          <a:p>
            <a:pPr eaLnBrk="1" hangingPunct="1"/>
            <a:r>
              <a:rPr lang="en-US" altLang="en-US" sz="2800" smtClean="0"/>
              <a:t>Data vs. Information</a:t>
            </a:r>
          </a:p>
          <a:p>
            <a:pPr eaLnBrk="1" hangingPunct="1"/>
            <a:r>
              <a:rPr lang="en-US" altLang="en-US" sz="2800" smtClean="0"/>
              <a:t>File Systems</a:t>
            </a:r>
          </a:p>
          <a:p>
            <a:pPr eaLnBrk="1" hangingPunct="1"/>
            <a:r>
              <a:rPr lang="en-US" altLang="en-US" sz="2800" smtClean="0"/>
              <a:t>Database  </a:t>
            </a:r>
          </a:p>
          <a:p>
            <a:pPr eaLnBrk="1" hangingPunct="1"/>
            <a:r>
              <a:rPr lang="en-US" altLang="en-US" sz="2800" smtClean="0"/>
              <a:t>Database Management System</a:t>
            </a:r>
          </a:p>
          <a:p>
            <a:pPr eaLnBrk="1" hangingPunct="1"/>
            <a:r>
              <a:rPr lang="en-US" altLang="en-US" sz="2800" smtClean="0"/>
              <a:t>Database Design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16764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vs. File System</a:t>
            </a:r>
          </a:p>
        </p:txBody>
      </p:sp>
      <p:pic>
        <p:nvPicPr>
          <p:cNvPr id="22531" name="Picture 4" descr="Fig01-06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205663" cy="5094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Uses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Production or Transaction</a:t>
            </a:r>
          </a:p>
          <a:p>
            <a:pPr lvl="1" eaLnBrk="1" hangingPunct="1"/>
            <a:r>
              <a:rPr lang="en-US" altLang="en-US" sz="2400" smtClean="0"/>
              <a:t>Supports day-to-day operations</a:t>
            </a:r>
          </a:p>
          <a:p>
            <a:pPr eaLnBrk="1" hangingPunct="1"/>
            <a:r>
              <a:rPr lang="en-US" altLang="en-US" sz="2800" smtClean="0"/>
              <a:t>Decision Support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z="2400" smtClean="0"/>
              <a:t>Information for tactical or strategic decision making</a:t>
            </a:r>
          </a:p>
          <a:p>
            <a:pPr eaLnBrk="1" hangingPunct="1"/>
            <a:r>
              <a:rPr lang="en-US" altLang="en-US" sz="2800" smtClean="0"/>
              <a:t>Data Warehouse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z="2400" smtClean="0"/>
              <a:t>Historical data</a:t>
            </a:r>
          </a:p>
          <a:p>
            <a:pPr lvl="2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Advantages of Database Processing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Ability to get more information from the same amount of data</a:t>
            </a:r>
          </a:p>
          <a:p>
            <a:pPr lvl="1" eaLnBrk="1" hangingPunct="1"/>
            <a:r>
              <a:rPr lang="en-US" altLang="en-US" sz="2400" smtClean="0"/>
              <a:t>i.e. all customer related data is in one customer place</a:t>
            </a:r>
          </a:p>
          <a:p>
            <a:pPr eaLnBrk="1" hangingPunct="1"/>
            <a:r>
              <a:rPr lang="en-US" altLang="en-US" sz="2800" smtClean="0"/>
              <a:t>Sharing data</a:t>
            </a:r>
          </a:p>
          <a:p>
            <a:pPr lvl="1" eaLnBrk="1" hangingPunct="1"/>
            <a:r>
              <a:rPr lang="en-US" altLang="en-US" sz="2400" smtClean="0"/>
              <a:t>Data is available to be use by authorized users</a:t>
            </a:r>
          </a:p>
          <a:p>
            <a:pPr eaLnBrk="1" hangingPunct="1"/>
            <a:r>
              <a:rPr lang="en-US" altLang="en-US" sz="2800" smtClean="0"/>
              <a:t>Controlling Redundancy</a:t>
            </a:r>
          </a:p>
          <a:p>
            <a:pPr lvl="1" eaLnBrk="1" hangingPunct="1"/>
            <a:r>
              <a:rPr lang="en-US" altLang="en-US" sz="2400" smtClean="0"/>
              <a:t>Only a single copy of the data exists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Advantages of Database Processing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Balancing</a:t>
            </a:r>
          </a:p>
          <a:p>
            <a:pPr lvl="1" eaLnBrk="1" hangingPunct="1"/>
            <a:r>
              <a:rPr lang="en-US" altLang="en-US" sz="2400" smtClean="0"/>
              <a:t>Databases are structured to benefit all users in the organization, not just a single group</a:t>
            </a:r>
          </a:p>
          <a:p>
            <a:pPr eaLnBrk="1" hangingPunct="1"/>
            <a:r>
              <a:rPr lang="en-US" altLang="en-US" sz="2800" smtClean="0"/>
              <a:t>Expanding security</a:t>
            </a:r>
          </a:p>
          <a:p>
            <a:pPr lvl="1" eaLnBrk="1" hangingPunct="1"/>
            <a:r>
              <a:rPr lang="en-US" altLang="en-US" sz="2400" smtClean="0"/>
              <a:t>Access to data can be password protected or can restrict access to data – read only,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Advantages of Database Processing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Increasing Productivity</a:t>
            </a:r>
          </a:p>
          <a:p>
            <a:pPr lvl="1" eaLnBrk="1" hangingPunct="1"/>
            <a:r>
              <a:rPr lang="en-US" altLang="en-US" sz="2400" smtClean="0"/>
              <a:t>Ability to write ad hoc queries</a:t>
            </a:r>
          </a:p>
          <a:p>
            <a:pPr lvl="1" eaLnBrk="1" hangingPunct="1"/>
            <a:r>
              <a:rPr lang="en-US" altLang="en-US" sz="2400" smtClean="0"/>
              <a:t>Users don’t have to know exact structure of the data</a:t>
            </a:r>
          </a:p>
          <a:p>
            <a:pPr eaLnBrk="1" hangingPunct="1"/>
            <a:r>
              <a:rPr lang="en-US" altLang="en-US" sz="2800" smtClean="0"/>
              <a:t>Provides data independence</a:t>
            </a:r>
          </a:p>
          <a:p>
            <a:pPr lvl="1" eaLnBrk="1" hangingPunct="1"/>
            <a:r>
              <a:rPr lang="en-US" altLang="en-US" sz="2400" smtClean="0"/>
              <a:t>Can change the structure of the data without having to change the programs that access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Disadvantages of Database Processing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Large file size</a:t>
            </a:r>
          </a:p>
          <a:p>
            <a:pPr lvl="1" eaLnBrk="1" hangingPunct="1"/>
            <a:r>
              <a:rPr lang="en-US" altLang="en-US" sz="2400" smtClean="0"/>
              <a:t>Files now include metadata information</a:t>
            </a:r>
          </a:p>
          <a:p>
            <a:pPr eaLnBrk="1" hangingPunct="1"/>
            <a:r>
              <a:rPr lang="en-US" altLang="en-US" sz="2800" smtClean="0"/>
              <a:t>Increased complexity</a:t>
            </a:r>
          </a:p>
          <a:p>
            <a:pPr lvl="1" eaLnBrk="1" hangingPunct="1"/>
            <a:r>
              <a:rPr lang="en-US" altLang="en-US" sz="2400" smtClean="0"/>
              <a:t>Need to take into consideration data design, security, backup and recovery,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Disadvantages of Database Processing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Greater impact of failure</a:t>
            </a:r>
          </a:p>
          <a:p>
            <a:pPr lvl="1" eaLnBrk="1" hangingPunct="1"/>
            <a:r>
              <a:rPr lang="en-US" altLang="en-US" sz="2400" smtClean="0"/>
              <a:t>Data is now shared, if a failure occurs, many users are impacted</a:t>
            </a:r>
          </a:p>
          <a:p>
            <a:pPr eaLnBrk="1" hangingPunct="1"/>
            <a:r>
              <a:rPr lang="en-US" altLang="en-US" sz="2800" smtClean="0"/>
              <a:t>More difficult recovery</a:t>
            </a:r>
          </a:p>
          <a:p>
            <a:pPr lvl="1" eaLnBrk="1" hangingPunct="1"/>
            <a:r>
              <a:rPr lang="en-US" altLang="en-US" sz="2400" smtClean="0"/>
              <a:t>If data can be updated by many users at the same time, how can it be recovered to the correct state for all users correctly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Introduction to the course website </a:t>
            </a:r>
          </a:p>
          <a:p>
            <a:pPr eaLnBrk="1" hangingPunct="1"/>
            <a:r>
              <a:rPr lang="en-US" altLang="en-US" sz="2800" smtClean="0"/>
              <a:t>Data vs. Information</a:t>
            </a:r>
          </a:p>
          <a:p>
            <a:pPr eaLnBrk="1" hangingPunct="1"/>
            <a:r>
              <a:rPr lang="en-US" altLang="en-US" sz="2800" smtClean="0"/>
              <a:t>File Systems</a:t>
            </a:r>
          </a:p>
          <a:p>
            <a:pPr eaLnBrk="1" hangingPunct="1"/>
            <a:r>
              <a:rPr lang="en-US" altLang="en-US" sz="2800" smtClean="0"/>
              <a:t>Database  </a:t>
            </a:r>
          </a:p>
          <a:p>
            <a:pPr eaLnBrk="1" hangingPunct="1"/>
            <a:r>
              <a:rPr lang="en-US" altLang="en-US" sz="2800" smtClean="0"/>
              <a:t>Database Management System</a:t>
            </a:r>
          </a:p>
          <a:p>
            <a:pPr eaLnBrk="1" hangingPunct="1"/>
            <a:r>
              <a:rPr lang="en-US" altLang="en-US" sz="2800" smtClean="0"/>
              <a:t>Database Design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0" y="36576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Database Management System (DBMS)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Collection of programs that manages database structure and controls access to the database (and ultimately the data)</a:t>
            </a:r>
          </a:p>
          <a:p>
            <a:pPr eaLnBrk="1" hangingPunct="1"/>
            <a:r>
              <a:rPr lang="en-US" altLang="en-US" sz="2800" smtClean="0"/>
              <a:t>Manages sharing of data among multiple applications and users</a:t>
            </a:r>
          </a:p>
          <a:p>
            <a:pPr eaLnBrk="1" hangingPunct="1"/>
            <a:r>
              <a:rPr lang="en-US" altLang="en-US" sz="2800" smtClean="0"/>
              <a:t>Data is more consistent</a:t>
            </a:r>
          </a:p>
          <a:p>
            <a:pPr eaLnBrk="1" hangingPunct="1"/>
            <a:r>
              <a:rPr lang="en-US" altLang="en-US" sz="2800" smtClean="0"/>
              <a:t>Ability to do ad hoc querying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Database Management System (DBMS)</a:t>
            </a:r>
          </a:p>
        </p:txBody>
      </p:sp>
      <p:pic>
        <p:nvPicPr>
          <p:cNvPr id="31747" name="Picture 4" descr="Fig01-02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8064500" cy="408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Introduction to the course website </a:t>
            </a:r>
          </a:p>
          <a:p>
            <a:pPr eaLnBrk="1" hangingPunct="1"/>
            <a:r>
              <a:rPr lang="en-US" altLang="en-US" sz="2800" smtClean="0"/>
              <a:t>Data vs. Information</a:t>
            </a:r>
          </a:p>
          <a:p>
            <a:pPr eaLnBrk="1" hangingPunct="1"/>
            <a:r>
              <a:rPr lang="en-US" altLang="en-US" sz="2800" smtClean="0"/>
              <a:t>File Systems</a:t>
            </a:r>
          </a:p>
          <a:p>
            <a:pPr eaLnBrk="1" hangingPunct="1"/>
            <a:r>
              <a:rPr lang="en-US" altLang="en-US" sz="2800" smtClean="0"/>
              <a:t>Database  </a:t>
            </a:r>
          </a:p>
          <a:p>
            <a:pPr eaLnBrk="1" hangingPunct="1"/>
            <a:r>
              <a:rPr lang="en-US" altLang="en-US" sz="2800" smtClean="0"/>
              <a:t>Database Management System</a:t>
            </a:r>
          </a:p>
          <a:p>
            <a:pPr eaLnBrk="1" hangingPunct="1"/>
            <a:r>
              <a:rPr lang="en-US" altLang="en-US" sz="2800" smtClean="0"/>
              <a:t>Database Design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22098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Importance of a DBMS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For Top Management</a:t>
            </a:r>
          </a:p>
          <a:p>
            <a:pPr lvl="1" eaLnBrk="1" hangingPunct="1"/>
            <a:r>
              <a:rPr lang="en-US" altLang="en-US" sz="2400" smtClean="0"/>
              <a:t>Provides information necessary for strategic decision making and planning</a:t>
            </a:r>
          </a:p>
          <a:p>
            <a:pPr lvl="1" eaLnBrk="1" hangingPunct="1"/>
            <a:r>
              <a:rPr lang="en-US" altLang="en-US" sz="2400" smtClean="0"/>
              <a:t>Provides access to external and internal data</a:t>
            </a:r>
          </a:p>
          <a:p>
            <a:pPr lvl="1" eaLnBrk="1" hangingPunct="1"/>
            <a:r>
              <a:rPr lang="en-US" altLang="en-US" sz="2400" smtClean="0"/>
              <a:t>Provides information on company performance and whether the company is achieving their goals (targets) or not</a:t>
            </a:r>
          </a:p>
          <a:p>
            <a:pPr eaLnBrk="1" hangingPunct="1"/>
            <a:r>
              <a:rPr lang="en-US" altLang="en-US" sz="2800" smtClean="0"/>
              <a:t>For Middle Management</a:t>
            </a:r>
          </a:p>
          <a:p>
            <a:pPr lvl="1" eaLnBrk="1" hangingPunct="1"/>
            <a:r>
              <a:rPr lang="en-US" altLang="en-US" sz="2400" smtClean="0"/>
              <a:t>Provides information necessary for tactical decision making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Importance of a DBMS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For Operational Management</a:t>
            </a:r>
          </a:p>
          <a:p>
            <a:pPr lvl="1" eaLnBrk="1" hangingPunct="1"/>
            <a:r>
              <a:rPr lang="en-US" altLang="en-US" sz="2400" smtClean="0"/>
              <a:t>Provides timely information</a:t>
            </a:r>
          </a:p>
          <a:p>
            <a:pPr lvl="1" eaLnBrk="1" hangingPunct="1"/>
            <a:r>
              <a:rPr lang="en-US" altLang="en-US" sz="2400" smtClean="0"/>
              <a:t>Represents and supports the company operations as closely as possible (operational data)</a:t>
            </a:r>
          </a:p>
          <a:p>
            <a:pPr eaLnBrk="1" hangingPunct="1"/>
            <a:r>
              <a:rPr lang="en-US" altLang="en-US" sz="2800" smtClean="0"/>
              <a:t>For Other Users</a:t>
            </a:r>
          </a:p>
          <a:p>
            <a:pPr lvl="1" eaLnBrk="1" hangingPunct="1"/>
            <a:r>
              <a:rPr lang="en-US" altLang="en-US" sz="2400" smtClean="0"/>
              <a:t>Provides timely information  </a:t>
            </a:r>
          </a:p>
          <a:p>
            <a:pPr lvl="1" eaLnBrk="1" hangingPunct="1"/>
            <a:r>
              <a:rPr lang="en-US" altLang="en-US" sz="2400" smtClean="0"/>
              <a:t>Produces results within specified performance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Introduction to the course website </a:t>
            </a:r>
          </a:p>
          <a:p>
            <a:pPr eaLnBrk="1" hangingPunct="1"/>
            <a:r>
              <a:rPr lang="en-US" altLang="en-US" sz="2800" smtClean="0"/>
              <a:t>Data vs. Information</a:t>
            </a:r>
          </a:p>
          <a:p>
            <a:pPr eaLnBrk="1" hangingPunct="1"/>
            <a:r>
              <a:rPr lang="en-US" altLang="en-US" sz="2800" smtClean="0"/>
              <a:t>File Systems</a:t>
            </a:r>
          </a:p>
          <a:p>
            <a:pPr eaLnBrk="1" hangingPunct="1"/>
            <a:r>
              <a:rPr lang="en-US" altLang="en-US" sz="2800" smtClean="0"/>
              <a:t>Database  </a:t>
            </a:r>
          </a:p>
          <a:p>
            <a:pPr eaLnBrk="1" hangingPunct="1"/>
            <a:r>
              <a:rPr lang="en-US" altLang="en-US" sz="2800" smtClean="0"/>
              <a:t>Database Management System</a:t>
            </a:r>
          </a:p>
          <a:p>
            <a:pPr eaLnBrk="1" hangingPunct="1"/>
            <a:r>
              <a:rPr lang="en-US" altLang="en-US" sz="2800" smtClean="0"/>
              <a:t>Database Design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0" y="4191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Design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Defines the database’s expected use</a:t>
            </a:r>
          </a:p>
          <a:p>
            <a:pPr eaLnBrk="1" hangingPunct="1"/>
            <a:r>
              <a:rPr lang="en-US" altLang="en-US" sz="2800" smtClean="0"/>
              <a:t>Avoids redundant data (unnecessarily duplicated)</a:t>
            </a:r>
          </a:p>
          <a:p>
            <a:pPr eaLnBrk="1" hangingPunct="1"/>
            <a:r>
              <a:rPr lang="en-US" altLang="en-US" sz="2800" smtClean="0"/>
              <a:t>Eliminates poorly designed databases </a:t>
            </a:r>
          </a:p>
          <a:p>
            <a:pPr eaLnBrk="1" hangingPunct="1"/>
            <a:r>
              <a:rPr lang="en-US" altLang="en-US" sz="2800" smtClean="0"/>
              <a:t>Done within a systems development life cycle (SDLC) framework</a:t>
            </a:r>
          </a:p>
          <a:p>
            <a:pPr eaLnBrk="1" hangingPunct="1"/>
            <a:r>
              <a:rPr lang="en-US" altLang="en-US" sz="2800" smtClean="0"/>
              <a:t>Database Design has it’s own framework, within the SDLC called the Database Life Cycle (DBLC)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Design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 smtClean="0"/>
          </a:p>
        </p:txBody>
      </p:sp>
      <p:pic>
        <p:nvPicPr>
          <p:cNvPr id="36868" name="Picture 3" descr="The database lifec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2000250"/>
            <a:ext cx="32670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Design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Different database design strategies exist: top-down, bottom-up, centralized and decentralized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200" smtClean="0"/>
              <a:t>DBS201: Introduction to Structured Query Language (SQL)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81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Lecture 1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412646-2882-460B-9788-FDA960D3EA5F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The basic commands and functions of SQL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How to use SQL to query a database to extract useful information (The SELECT statement)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F911E5-2DFF-41B8-9762-F99AEC4FA1D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SQL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SQL: Structured Query Language</a:t>
            </a:r>
          </a:p>
          <a:p>
            <a:pPr eaLnBrk="1" hangingPunct="1"/>
            <a:r>
              <a:rPr lang="en-US" altLang="en-US" sz="2800" smtClean="0"/>
              <a:t>Designed specifically for communicating with databases</a:t>
            </a:r>
          </a:p>
          <a:p>
            <a:pPr eaLnBrk="1" hangingPunct="1"/>
            <a:r>
              <a:rPr lang="en-US" altLang="en-US" sz="2800" smtClean="0"/>
              <a:t>SQL functions fit into three broad categories:</a:t>
            </a:r>
          </a:p>
          <a:p>
            <a:pPr marL="457200" lvl="1" indent="-457200" eaLnBrk="1" hangingPunct="1">
              <a:buClr>
                <a:schemeClr val="hlink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Data definition language (DDL)</a:t>
            </a:r>
          </a:p>
          <a:p>
            <a:pPr marL="457200" lvl="1" indent="-457200" eaLnBrk="1" hangingPunct="1">
              <a:buClr>
                <a:schemeClr val="hlink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Data manipulation language (DML)</a:t>
            </a:r>
            <a:endParaRPr lang="en-US" altLang="en-US" smtClean="0"/>
          </a:p>
          <a:p>
            <a:pPr marL="457200" lvl="1" indent="-457200" eaLnBrk="1" hangingPunct="1">
              <a:buClr>
                <a:schemeClr val="hlink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Transaction Control Language (TCL)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0079E1-703C-4BFF-A9AF-8901AA0ACD1D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SQL (</a:t>
            </a:r>
            <a:r>
              <a:rPr lang="en-US" altLang="en-US" sz="3800" smtClean="0"/>
              <a:t>continued</a:t>
            </a:r>
            <a:r>
              <a:rPr lang="en-US" altLang="en-US" smtClean="0"/>
              <a:t>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 definition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SQL includes commands to create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Database objects such as tables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Commands to define access rights to those database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 manipulation language</a:t>
            </a:r>
            <a:endParaRPr lang="en-US" alt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Includes commands to insert, update, delete, and retrieve data within the database tables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Transaction control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Includes commands to ensure the integrity of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vs. Information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Data: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Unprocessed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i.e. customer, course, employee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Building blocks of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Information: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Produced by processing data which is related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i.e. credit card statement, phone bill, video rental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Accurate and timely information is need for decision making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Good decision making is key to an organization’s survival</a:t>
            </a:r>
            <a:endParaRPr lang="en-US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C355A7-1439-4325-8180-AACF425F533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SQL (</a:t>
            </a:r>
            <a:r>
              <a:rPr lang="en-US" altLang="en-US" sz="3800" smtClean="0"/>
              <a:t>continued</a:t>
            </a:r>
            <a:r>
              <a:rPr lang="en-US" altLang="en-US" smtClean="0"/>
              <a:t>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 smtClean="0"/>
              <a:t>SQL is relatively easy to learn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 smtClean="0"/>
              <a:t>Basic command set has a vocabulary of less than 100 words </a:t>
            </a:r>
            <a:endParaRPr lang="en-US" altLang="en-US" sz="2800" smtClean="0">
              <a:sym typeface="Wingdings" panose="05000000000000000000" pitchFamily="2" charset="2"/>
            </a:endParaRPr>
          </a:p>
          <a:p>
            <a:pPr eaLnBrk="1" hangingPunct="1">
              <a:spcBef>
                <a:spcPct val="60000"/>
              </a:spcBef>
            </a:pPr>
            <a:r>
              <a:rPr lang="en-US" altLang="en-US" sz="2800" smtClean="0">
                <a:sym typeface="Wingdings" panose="05000000000000000000" pitchFamily="2" charset="2"/>
              </a:rPr>
              <a:t>Sample vocabulary: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smtClean="0"/>
              <a:t>CREATE COLLECTION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smtClean="0"/>
              <a:t>CREATE TABLE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smtClean="0"/>
              <a:t>CREATE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172C59-4382-44FC-8E31-84A38E1604B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SQL (</a:t>
            </a:r>
            <a:r>
              <a:rPr lang="en-US" altLang="en-US" sz="3800" smtClean="0"/>
              <a:t>continued</a:t>
            </a:r>
            <a:r>
              <a:rPr lang="en-US" altLang="en-US" smtClean="0"/>
              <a:t>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  <a:defRPr/>
            </a:pPr>
            <a:r>
              <a:rPr lang="en-US" altLang="en-US" sz="2800" dirty="0" smtClean="0">
                <a:sym typeface="Wingdings" pitchFamily="2" charset="2"/>
              </a:rPr>
              <a:t>Sample vocabulary (continued):</a:t>
            </a:r>
          </a:p>
          <a:p>
            <a:pPr marL="342900" lvl="1" indent="-342900" eaLnBrk="1" hangingPunct="1">
              <a:spcBef>
                <a:spcPct val="6000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400" dirty="0" smtClean="0"/>
              <a:t>DROP COLLECTION</a:t>
            </a:r>
          </a:p>
          <a:p>
            <a:pPr marL="342900" lvl="1" indent="-342900" eaLnBrk="1" hangingPunct="1">
              <a:spcBef>
                <a:spcPct val="6000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400" dirty="0" smtClean="0"/>
              <a:t>DROP TABLE</a:t>
            </a:r>
            <a:endParaRPr lang="en-US" altLang="en-US" dirty="0" smtClean="0">
              <a:sym typeface="Wingdings" pitchFamily="2" charset="2"/>
            </a:endParaRPr>
          </a:p>
          <a:p>
            <a:pPr marL="342900" lvl="1" indent="-342900" eaLnBrk="1" hangingPunct="1">
              <a:spcBef>
                <a:spcPct val="6000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400" dirty="0" smtClean="0"/>
              <a:t>DROP VIEW</a:t>
            </a:r>
          </a:p>
          <a:p>
            <a:pPr marL="342900" lvl="1" indent="-342900" eaLnBrk="1" hangingPunct="1">
              <a:spcBef>
                <a:spcPct val="6000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400" dirty="0" smtClean="0"/>
              <a:t>ALTER</a:t>
            </a:r>
          </a:p>
          <a:p>
            <a:pPr marL="342900" lvl="1" indent="-342900" eaLnBrk="1" hangingPunct="1">
              <a:spcBef>
                <a:spcPct val="6000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400" dirty="0" smtClean="0"/>
              <a:t>INSERT</a:t>
            </a:r>
          </a:p>
          <a:p>
            <a:pPr marL="342900" lvl="1" indent="-342900" eaLnBrk="1" hangingPunct="1">
              <a:spcBef>
                <a:spcPct val="60000"/>
              </a:spcBef>
              <a:buClr>
                <a:schemeClr val="hlink"/>
              </a:buClr>
              <a:buSzPct val="80000"/>
              <a:defRPr/>
            </a:pPr>
            <a:r>
              <a:rPr lang="en-US" altLang="en-US" sz="2400" dirty="0" smtClean="0"/>
              <a:t>SELECT</a:t>
            </a:r>
          </a:p>
          <a:p>
            <a:pPr marL="342900" lvl="1" indent="-342900" eaLnBrk="1" hangingPunct="1">
              <a:spcBef>
                <a:spcPct val="60000"/>
              </a:spcBef>
              <a:buClr>
                <a:schemeClr val="hlink"/>
              </a:buClr>
              <a:buSzPct val="80000"/>
              <a:defRPr/>
            </a:pPr>
            <a:endParaRPr lang="en-US" altLang="en-US" sz="2400" dirty="0" smtClean="0"/>
          </a:p>
          <a:p>
            <a:pPr eaLnBrk="1" hangingPunct="1">
              <a:spcBef>
                <a:spcPct val="60000"/>
              </a:spcBef>
              <a:defRPr/>
            </a:pPr>
            <a:endParaRPr lang="en-US" altLang="en-US" sz="2800" dirty="0" smtClean="0">
              <a:sym typeface="Wingdings" pitchFamily="2" charset="2"/>
            </a:endParaRPr>
          </a:p>
          <a:p>
            <a:pPr eaLnBrk="1" hangingPunct="1">
              <a:spcBef>
                <a:spcPct val="60000"/>
              </a:spcBef>
              <a:defRPr/>
            </a:pPr>
            <a:endParaRPr lang="en-US" altLang="en-US" sz="2400" dirty="0" smtClean="0"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sz="2400" dirty="0" smtClean="0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6492A1-F602-4A66-A6F3-DACCC92EB481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SQL (</a:t>
            </a:r>
            <a:r>
              <a:rPr lang="en-US" altLang="en-US" sz="3800" smtClean="0"/>
              <a:t>continued</a:t>
            </a:r>
            <a:r>
              <a:rPr lang="en-US" altLang="en-US" smtClean="0"/>
              <a:t>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 smtClean="0"/>
              <a:t>American National Standards Institute (ANSI) prescribes a standard SQL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 smtClean="0"/>
              <a:t>Several SQL dialects exist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400" smtClean="0"/>
              <a:t>DB2, Oracle, MySQL, Access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4567D-6FE6-47D9-88C7-0DC01BB6003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Manipulation Commands</a:t>
            </a:r>
          </a:p>
        </p:txBody>
      </p:sp>
      <p:sp>
        <p:nvSpPr>
          <p:cNvPr id="45060" name="Rectangle 12"/>
          <p:cNvSpPr>
            <a:spLocks noGrp="1" noChangeArrowheads="1"/>
          </p:cNvSpPr>
          <p:nvPr>
            <p:ph sz="half" idx="2"/>
          </p:nvPr>
        </p:nvSpPr>
        <p:spPr>
          <a:xfrm>
            <a:off x="609600" y="1524000"/>
            <a:ext cx="7924800" cy="4495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SELECT  attributes also called fields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		  FROM  table(s)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		  WHERE  condition(s)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		  ORDER BY  attribute(s)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E7E198-B4FB-4439-AADA-7C1160914B0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Table: PART</a:t>
            </a:r>
          </a:p>
        </p:txBody>
      </p:sp>
      <p:graphicFrame>
        <p:nvGraphicFramePr>
          <p:cNvPr id="583749" name="Group 1093"/>
          <p:cNvGraphicFramePr>
            <a:graphicFrameLocks noGrp="1"/>
          </p:cNvGraphicFramePr>
          <p:nvPr>
            <p:ph type="tbl" idx="1"/>
          </p:nvPr>
        </p:nvGraphicFramePr>
        <p:xfrm>
          <a:off x="609600" y="1600200"/>
          <a:ext cx="7924800" cy="4557713"/>
        </p:xfrm>
        <a:graphic>
          <a:graphicData uri="http://schemas.openxmlformats.org/drawingml/2006/table">
            <a:tbl>
              <a:tblPr/>
              <a:tblGrid>
                <a:gridCol w="1735138"/>
                <a:gridCol w="1466850"/>
                <a:gridCol w="1054100"/>
                <a:gridCol w="1054100"/>
                <a:gridCol w="1560512"/>
                <a:gridCol w="1054100"/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AZ52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Dartboard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BA74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Basketball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BT04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Gas Grill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BZ66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Washer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CA14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Griddle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CB03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Bike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CZ81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Treadmill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349.99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A4C156-3F21-41DD-9855-70B4916D99E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Table Rows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SELECT</a:t>
            </a:r>
            <a:r>
              <a:rPr lang="en-US" altLang="en-US" sz="2800" b="1" smtClean="0"/>
              <a:t> </a:t>
            </a:r>
            <a:endParaRPr lang="en-US" altLang="en-US" sz="2800" smtClean="0"/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Used to list contents of table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Syntax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SELECT </a:t>
            </a:r>
            <a:r>
              <a:rPr lang="en-US" altLang="en-US" sz="2400" i="1" smtClean="0"/>
              <a:t>Field1, Field 2,…</a:t>
            </a:r>
            <a:br>
              <a:rPr lang="en-US" altLang="en-US" sz="2400" i="1" smtClean="0"/>
            </a:br>
            <a:r>
              <a:rPr lang="en-US" altLang="en-US" sz="2400" i="1" smtClean="0"/>
              <a:t>	       </a:t>
            </a:r>
            <a:r>
              <a:rPr lang="en-US" altLang="en-US" sz="2400" smtClean="0"/>
              <a:t>FROM </a:t>
            </a:r>
            <a:r>
              <a:rPr lang="en-US" altLang="en-US" sz="2400" i="1" smtClean="0"/>
              <a:t>tablename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           WHERE </a:t>
            </a:r>
            <a:r>
              <a:rPr lang="en-US" altLang="en-US" sz="2400" i="1" smtClean="0"/>
              <a:t>Condition 1 AND/OR Condition 2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i="1" smtClean="0"/>
              <a:t>	          </a:t>
            </a:r>
            <a:r>
              <a:rPr lang="en-US" altLang="en-US" sz="2400" smtClean="0"/>
              <a:t>ORDER BY </a:t>
            </a:r>
            <a:r>
              <a:rPr lang="en-US" altLang="en-US" sz="2400" i="1" smtClean="0"/>
              <a:t>Field1, Field 2,…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2F9AC-BC7E-4D00-A85A-BEBEDAF6BA41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Table Rows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At a minimum, must specify what you want to select and where you want to select it from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SELECT PART_NUMBER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  FROM PART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E2B8D2-5910-413B-9302-910987566AB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Listing Table Rows, specifying a </a:t>
            </a:r>
            <a:r>
              <a:rPr lang="en-US" altLang="en-US" sz="3800" i="1" smtClean="0"/>
              <a:t>specific</a:t>
            </a:r>
            <a:r>
              <a:rPr lang="en-US" altLang="en-US" sz="3800" smtClean="0"/>
              <a:t> field name</a:t>
            </a:r>
          </a:p>
        </p:txBody>
      </p:sp>
      <p:pic>
        <p:nvPicPr>
          <p:cNvPr id="50180" name="Picture 440"/>
          <p:cNvPicPr>
            <a:picLocks noChangeAspect="1" noChangeArrowheads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4AA051-534F-4AEE-B174-9C8D0A922050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All Table Rows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Asterisk can be used as wildcard character to list all attributes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SELECT *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   FROM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84157A-4F67-4AC9-ADE0-FB6DE84CFFF6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Table Rows with * to represent all field names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Introduction to the course website </a:t>
            </a:r>
          </a:p>
          <a:p>
            <a:pPr eaLnBrk="1" hangingPunct="1"/>
            <a:r>
              <a:rPr lang="en-US" altLang="en-US" sz="2800" smtClean="0"/>
              <a:t>Data vs. Information</a:t>
            </a:r>
          </a:p>
          <a:p>
            <a:pPr eaLnBrk="1" hangingPunct="1"/>
            <a:r>
              <a:rPr lang="en-US" altLang="en-US" sz="2800" smtClean="0"/>
              <a:t>File Systems</a:t>
            </a:r>
          </a:p>
          <a:p>
            <a:pPr eaLnBrk="1" hangingPunct="1"/>
            <a:r>
              <a:rPr lang="en-US" altLang="en-US" sz="2800" smtClean="0"/>
              <a:t>Database  </a:t>
            </a:r>
          </a:p>
          <a:p>
            <a:pPr eaLnBrk="1" hangingPunct="1"/>
            <a:r>
              <a:rPr lang="en-US" altLang="en-US" sz="2800" smtClean="0"/>
              <a:t>Database Management System</a:t>
            </a:r>
          </a:p>
          <a:p>
            <a:pPr eaLnBrk="1" hangingPunct="1"/>
            <a:r>
              <a:rPr lang="en-US" altLang="en-US" sz="2800" smtClean="0"/>
              <a:t>Database Design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0" y="2667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C6E9BA-2DCB-4545-A6CD-C9FE0BD7603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Rows with Comparison Operators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Select partial table contents by placing restrictions on rows to be included in output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400" smtClean="0"/>
              <a:t>Add conditional restrictions to the SELECT statement, using WHERE clause</a:t>
            </a:r>
          </a:p>
          <a:p>
            <a:pPr eaLnBrk="1" hangingPunct="1">
              <a:lnSpc>
                <a:spcPct val="50000"/>
              </a:lnSpc>
              <a:spcBef>
                <a:spcPct val="80000"/>
              </a:spcBef>
            </a:pPr>
            <a:r>
              <a:rPr lang="en-US" altLang="en-US" sz="2800" smtClean="0"/>
              <a:t>SELECT *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             FROM PART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             WHERE ON_HAND &gt;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75709A-FA07-4A38-8AC5-B69A74C91F3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Table Rows with * to represent all field names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79AFDA-602F-46C1-8E82-29DBEF1F09F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Operators</a:t>
            </a:r>
          </a:p>
        </p:txBody>
      </p:sp>
      <p:pic>
        <p:nvPicPr>
          <p:cNvPr id="55300" name="Picture 3" descr="Tbl06-07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846263"/>
            <a:ext cx="7847013" cy="3806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F2661C-0476-4537-9828-589058360779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Rows with Comparison Operators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33400" y="4267200"/>
            <a:ext cx="5029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>
                <a:latin typeface="Verdana" panose="020B0604030504040204" pitchFamily="34" charset="0"/>
              </a:rPr>
              <a:t>SELECT *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>
                <a:latin typeface="Verdana" panose="020B0604030504040204" pitchFamily="34" charset="0"/>
              </a:rPr>
              <a:t>	FROM PART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>
                <a:latin typeface="Verdana" panose="020B0604030504040204" pitchFamily="34" charset="0"/>
              </a:rPr>
              <a:t>	WHERE PART_NUMBER = ‘AX12’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096000" y="3962400"/>
            <a:ext cx="2473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Note criteria is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Quotes –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PART_NUMBER is 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character field</a:t>
            </a:r>
          </a:p>
        </p:txBody>
      </p:sp>
      <p:pic>
        <p:nvPicPr>
          <p:cNvPr id="56326" name="Picture 7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6"/>
          <a:stretch>
            <a:fillRect/>
          </a:stretch>
        </p:blipFill>
        <p:spPr>
          <a:xfrm>
            <a:off x="609600" y="1600200"/>
            <a:ext cx="7924800" cy="228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7E28CB-EF9B-407F-87B2-D9BFC9759EF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Output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Data is displayed in the order which it was added to the tables initially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To change the order the data is displayed in, use the ORDER BY clause in the SELECT statement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800" smtClean="0"/>
              <a:t>SELECT *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  FROM PART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  ORDER BY ON_HAND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927E09-7730-442A-A9E9-03F76ACE19F6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Output – Single Column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609600" y="6248400"/>
            <a:ext cx="53911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>
                <a:latin typeface="Verdana" panose="020B0604030504040204" pitchFamily="34" charset="0"/>
              </a:rPr>
              <a:t>SELECT * FROM PART ORDER BY ON_HAND  </a:t>
            </a:r>
          </a:p>
        </p:txBody>
      </p:sp>
      <p:pic>
        <p:nvPicPr>
          <p:cNvPr id="58373" name="Picture 8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47800"/>
            <a:ext cx="79248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8DEA27-138E-4CD6-A060-F80B0E0C6AC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Output – Multiple Columns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685800" y="6081713"/>
            <a:ext cx="68119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>
                <a:latin typeface="Verdana" panose="020B0604030504040204" pitchFamily="34" charset="0"/>
              </a:rPr>
              <a:t>SELECT * FROM PART ORDER BY PRICE, PART_NUMBER  </a:t>
            </a:r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4405313" y="2700338"/>
            <a:ext cx="30559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Note how boat name is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sorted </a:t>
            </a:r>
            <a:r>
              <a:rPr lang="en-US" altLang="en-US" sz="1800" i="1">
                <a:latin typeface="Verdana" panose="020B0604030504040204" pitchFamily="34" charset="0"/>
              </a:rPr>
              <a:t>within</a:t>
            </a:r>
            <a:r>
              <a:rPr lang="en-US" altLang="en-US" sz="1800">
                <a:latin typeface="Verdana" panose="020B0604030504040204" pitchFamily="34" charset="0"/>
              </a:rPr>
              <a:t> owner num</a:t>
            </a:r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3048000" y="2895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pic>
        <p:nvPicPr>
          <p:cNvPr id="59399" name="Picture 8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D2B3F-A297-499A-8577-7DF2478B4FB9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Output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Data is displayed in the order which it was added to the tables initially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To sort data in descending order, use the DESC keyword after each field specified in the ORDER BY clause that is to be displayed in descending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64B3F-D0B9-4B6D-9A7C-9ACD897412A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Summary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7724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b="1" smtClean="0"/>
              <a:t>SELECT </a:t>
            </a:r>
            <a:r>
              <a:rPr lang="en-US" altLang="en-US" sz="2800" smtClean="0"/>
              <a:t>statement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Used to list contents of table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Syntax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400" smtClean="0"/>
              <a:t>SELECT </a:t>
            </a:r>
            <a:r>
              <a:rPr lang="en-US" altLang="en-US" sz="2400" i="1" smtClean="0"/>
              <a:t>Field1, Field 2,…</a:t>
            </a:r>
            <a:br>
              <a:rPr lang="en-US" altLang="en-US" sz="2400" i="1" smtClean="0"/>
            </a:br>
            <a:r>
              <a:rPr lang="en-US" altLang="en-US" sz="2400" i="1" smtClean="0"/>
              <a:t>        </a:t>
            </a:r>
            <a:r>
              <a:rPr lang="en-US" altLang="en-US" sz="2400" smtClean="0"/>
              <a:t>FROM </a:t>
            </a:r>
            <a:r>
              <a:rPr lang="en-US" altLang="en-US" sz="2400" i="1" smtClean="0"/>
              <a:t>tablename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      </a:t>
            </a:r>
            <a:r>
              <a:rPr lang="en-US" altLang="en-US" sz="2400" smtClean="0"/>
              <a:t>WHERE </a:t>
            </a:r>
            <a:r>
              <a:rPr lang="en-US" altLang="en-US" sz="2400" i="1" smtClean="0"/>
              <a:t>Condition 1 AND/OR Condition 2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i="1" smtClean="0"/>
              <a:t>	        </a:t>
            </a:r>
            <a:r>
              <a:rPr lang="en-US" altLang="en-US" sz="2400" smtClean="0"/>
              <a:t>ORDER BY </a:t>
            </a:r>
            <a:r>
              <a:rPr lang="en-US" altLang="en-US" sz="2400" i="1" smtClean="0"/>
              <a:t>Field1, Field 2,…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Using a simple business example:</a:t>
            </a:r>
          </a:p>
          <a:p>
            <a:pPr lvl="1" eaLnBrk="1" hangingPunct="1"/>
            <a:r>
              <a:rPr lang="en-US" altLang="en-US" sz="2400" smtClean="0"/>
              <a:t>A customer orders product from a Retailer</a:t>
            </a:r>
          </a:p>
          <a:p>
            <a:pPr lvl="1" eaLnBrk="1" hangingPunct="1"/>
            <a:r>
              <a:rPr lang="en-US" altLang="en-US" sz="2400" smtClean="0"/>
              <a:t>Sales Department would take the order information from the customer </a:t>
            </a:r>
          </a:p>
          <a:p>
            <a:pPr lvl="1" eaLnBrk="1" hangingPunct="1"/>
            <a:r>
              <a:rPr lang="en-US" altLang="en-US" sz="2400" smtClean="0"/>
              <a:t>Sales Department would send a request to the Shipping Department to deliver a product to a customer</a:t>
            </a:r>
            <a:endParaRPr lang="en-US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Using a simple business example:</a:t>
            </a:r>
          </a:p>
          <a:p>
            <a:pPr lvl="1" eaLnBrk="1" hangingPunct="1"/>
            <a:r>
              <a:rPr lang="en-US" altLang="en-US" sz="2400" smtClean="0"/>
              <a:t>The Shipping Department would enter in the information about the customer order and create a shipping document</a:t>
            </a:r>
          </a:p>
          <a:p>
            <a:pPr lvl="1" eaLnBrk="1" hangingPunct="1"/>
            <a:r>
              <a:rPr lang="en-US" altLang="en-US" sz="2400" smtClean="0"/>
              <a:t>The Shipping Department would print the shipping document and send the products to the Customer</a:t>
            </a:r>
            <a:endParaRPr lang="en-US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 smtClean="0"/>
              <a:t>Possible files: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Sales Department:</a:t>
            </a:r>
          </a:p>
          <a:p>
            <a:pPr lvl="2" eaLnBrk="1" hangingPunct="1">
              <a:defRPr/>
            </a:pPr>
            <a:r>
              <a:rPr lang="en-US" altLang="en-US" sz="2000" dirty="0" smtClean="0"/>
              <a:t>Customer, Product, Sale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Shipping Department:</a:t>
            </a:r>
          </a:p>
          <a:p>
            <a:pPr lvl="2" eaLnBrk="1" hangingPunct="1">
              <a:defRPr/>
            </a:pPr>
            <a:r>
              <a:rPr lang="en-US" altLang="en-US" sz="2000" dirty="0" smtClean="0"/>
              <a:t>Customer, Shipping Document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defRPr/>
            </a:pPr>
            <a:r>
              <a:rPr lang="en-US" altLang="en-US" dirty="0" smtClean="0"/>
              <a:t>Can anybody see a problem with this?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defRPr/>
            </a:pPr>
            <a:r>
              <a:rPr lang="en-US" altLang="en-US" dirty="0" smtClean="0"/>
              <a:t>Where would you go to look up the phone number for a customer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Redundancy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Same data appears in more than one location</a:t>
            </a:r>
          </a:p>
          <a:p>
            <a:pPr eaLnBrk="1" hangingPunct="1"/>
            <a:r>
              <a:rPr lang="en-US" altLang="en-US" sz="2800" smtClean="0"/>
              <a:t>Results in data inconsistency</a:t>
            </a:r>
          </a:p>
          <a:p>
            <a:pPr eaLnBrk="1" hangingPunct="1"/>
            <a:r>
              <a:rPr lang="en-US" altLang="en-US" sz="2800" smtClean="0"/>
              <a:t>Data anomalies result when changes to redundant data are not made successfully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11342</TotalTime>
  <Words>1722</Words>
  <Application>Microsoft Office PowerPoint</Application>
  <PresentationFormat>On-screen Show (4:3)</PresentationFormat>
  <Paragraphs>382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Wingdings</vt:lpstr>
      <vt:lpstr>Times New Roman</vt:lpstr>
      <vt:lpstr>Arial Black</vt:lpstr>
      <vt:lpstr>Verdana</vt:lpstr>
      <vt:lpstr>Radial</vt:lpstr>
      <vt:lpstr>DBS201: Introduction to Database Design and SQL</vt:lpstr>
      <vt:lpstr>Agenda</vt:lpstr>
      <vt:lpstr>Agenda</vt:lpstr>
      <vt:lpstr>Data vs. Information</vt:lpstr>
      <vt:lpstr>Agenda</vt:lpstr>
      <vt:lpstr>File Systems</vt:lpstr>
      <vt:lpstr>File Systems</vt:lpstr>
      <vt:lpstr>File Systems</vt:lpstr>
      <vt:lpstr>Data Redundancy</vt:lpstr>
      <vt:lpstr>Data Anomalies</vt:lpstr>
      <vt:lpstr>Data Anomalies</vt:lpstr>
      <vt:lpstr>Data Anomalies</vt:lpstr>
      <vt:lpstr>Data Anomalies</vt:lpstr>
      <vt:lpstr>File Systems</vt:lpstr>
      <vt:lpstr>File Systems</vt:lpstr>
      <vt:lpstr>File Systems</vt:lpstr>
      <vt:lpstr>Agenda</vt:lpstr>
      <vt:lpstr>Database</vt:lpstr>
      <vt:lpstr>Database</vt:lpstr>
      <vt:lpstr>Database vs. File System</vt:lpstr>
      <vt:lpstr>Database Uses</vt:lpstr>
      <vt:lpstr>Advantages of Database Processing</vt:lpstr>
      <vt:lpstr>Advantages of Database Processing</vt:lpstr>
      <vt:lpstr>Advantages of Database Processing</vt:lpstr>
      <vt:lpstr>Disadvantages of Database Processing</vt:lpstr>
      <vt:lpstr>Disadvantages of Database Processing</vt:lpstr>
      <vt:lpstr>Agenda</vt:lpstr>
      <vt:lpstr>Database Management System (DBMS)</vt:lpstr>
      <vt:lpstr>Database Management System (DBMS)</vt:lpstr>
      <vt:lpstr>Importance of a DBMS</vt:lpstr>
      <vt:lpstr>Importance of a DBMS</vt:lpstr>
      <vt:lpstr>Agenda</vt:lpstr>
      <vt:lpstr>Database Design</vt:lpstr>
      <vt:lpstr>Database Design</vt:lpstr>
      <vt:lpstr>Database Design</vt:lpstr>
      <vt:lpstr>DBS201: Introduction to Structured Query Language (SQL)</vt:lpstr>
      <vt:lpstr>Agenda</vt:lpstr>
      <vt:lpstr>Introduction to SQL</vt:lpstr>
      <vt:lpstr>Introduction to SQL (continued)</vt:lpstr>
      <vt:lpstr>Introduction to SQL (continued)</vt:lpstr>
      <vt:lpstr>Introduction to SQL (continued)</vt:lpstr>
      <vt:lpstr>Introduction to SQL (continued)</vt:lpstr>
      <vt:lpstr>Data Manipulation Commands</vt:lpstr>
      <vt:lpstr>Sample Table: PART</vt:lpstr>
      <vt:lpstr>Listing Table Rows</vt:lpstr>
      <vt:lpstr>Listing Table Rows</vt:lpstr>
      <vt:lpstr>Listing Table Rows, specifying a specific field name</vt:lpstr>
      <vt:lpstr>Listing All Table Rows</vt:lpstr>
      <vt:lpstr>Listing Table Rows with * to represent all field names</vt:lpstr>
      <vt:lpstr>Selecting Rows with Comparison Operators</vt:lpstr>
      <vt:lpstr>Listing Table Rows with * to represent all field names</vt:lpstr>
      <vt:lpstr>Comparison Operators</vt:lpstr>
      <vt:lpstr>Selecting Rows with Comparison Operators</vt:lpstr>
      <vt:lpstr>Sorting Output</vt:lpstr>
      <vt:lpstr>Sorting Output – Single Column</vt:lpstr>
      <vt:lpstr>Sorting Output – Multiple Columns</vt:lpstr>
      <vt:lpstr>Sorting Output</vt:lpstr>
      <vt:lpstr>In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SYS466</dc:title>
  <dc:creator>Barbara Czegel</dc:creator>
  <cp:lastModifiedBy>Parul Kantaria</cp:lastModifiedBy>
  <cp:revision>82</cp:revision>
  <cp:lastPrinted>1601-01-01T00:00:00Z</cp:lastPrinted>
  <dcterms:created xsi:type="dcterms:W3CDTF">2002-08-28T01:39:57Z</dcterms:created>
  <dcterms:modified xsi:type="dcterms:W3CDTF">2016-01-11T18:05:27Z</dcterms:modified>
</cp:coreProperties>
</file>