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0"/>
  </p:notesMasterIdLst>
  <p:sldIdLst>
    <p:sldId id="256" r:id="rId2"/>
    <p:sldId id="258" r:id="rId3"/>
    <p:sldId id="424" r:id="rId4"/>
    <p:sldId id="385" r:id="rId5"/>
    <p:sldId id="392" r:id="rId6"/>
    <p:sldId id="389" r:id="rId7"/>
    <p:sldId id="393" r:id="rId8"/>
    <p:sldId id="394" r:id="rId9"/>
    <p:sldId id="409" r:id="rId10"/>
    <p:sldId id="395" r:id="rId11"/>
    <p:sldId id="396" r:id="rId12"/>
    <p:sldId id="414" r:id="rId13"/>
    <p:sldId id="401" r:id="rId14"/>
    <p:sldId id="427" r:id="rId15"/>
    <p:sldId id="413" r:id="rId16"/>
    <p:sldId id="403" r:id="rId17"/>
    <p:sldId id="426" r:id="rId18"/>
    <p:sldId id="418" r:id="rId19"/>
    <p:sldId id="415" r:id="rId20"/>
    <p:sldId id="416" r:id="rId21"/>
    <p:sldId id="417" r:id="rId22"/>
    <p:sldId id="429" r:id="rId23"/>
    <p:sldId id="430" r:id="rId24"/>
    <p:sldId id="431" r:id="rId25"/>
    <p:sldId id="432" r:id="rId26"/>
    <p:sldId id="433" r:id="rId27"/>
    <p:sldId id="420" r:id="rId28"/>
    <p:sldId id="42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0" autoAdjust="0"/>
    <p:restoredTop sz="91241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D2B1BA-107A-4EF1-9CFD-05652AF48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56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3189 w 4917"/>
                <a:gd name="T3" fmla="*/ 0 h 1000"/>
                <a:gd name="T4" fmla="*/ 36955 w 4917"/>
                <a:gd name="T5" fmla="*/ 765 h 1000"/>
                <a:gd name="T6" fmla="*/ 33197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fld id="{FC86229F-74AA-446E-A855-81E48CBFDA29}" type="slidenum">
              <a:rPr lang="en-US" altLang="en-US"/>
              <a:pPr algn="r">
                <a:spcBef>
                  <a:spcPct val="50000"/>
                </a:spcBef>
                <a:buClr>
                  <a:srgbClr val="FF6600"/>
                </a:buClr>
                <a:buSzPct val="75000"/>
                <a:buFont typeface="Monotype Sorts" pitchFamily="2" charset="2"/>
                <a:buNone/>
              </a:pPr>
              <a:t>‹#›</a:t>
            </a:fld>
            <a:endParaRPr lang="en-US" altLang="en-US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E55D235A-475D-4002-8E4A-209C6F80F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6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2D67A-9D79-4281-8637-7DE6AD452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FFC25-172C-4BDA-AD66-5DC8736B5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91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4A3AD-FF57-44B0-8B51-B90B390AF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0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DB658-A4A4-4925-B38C-A420EA1B3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40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2C3C4-B079-4749-A27D-AF839CBE90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4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483EE-A390-4951-9687-98D506B27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1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0AFFB-5CC3-43B2-89DF-3CFE6406C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8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0B064-045B-4163-A8C6-906430CB1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A103D-4D71-4AD7-BF59-B9A81D59E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85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A92C33-C405-49E6-AF2F-AFC7D3E1F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D5A6F-6238-4DD6-A102-F4B230A63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4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BA5EA-878B-44EC-AF4B-EDF17C614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1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780A2-BDA0-4E34-A9DC-F1D9D2755F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20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0608 w 7000"/>
                <a:gd name="T3" fmla="*/ 0 h 1000"/>
                <a:gd name="T4" fmla="*/ 22196 w 7000"/>
                <a:gd name="T5" fmla="*/ 227 h 1000"/>
                <a:gd name="T6" fmla="*/ 20611 w 7000"/>
                <a:gd name="T7" fmla="*/ 453 h 1000"/>
                <a:gd name="T8" fmla="*/ 0 w 7000"/>
                <a:gd name="T9" fmla="*/ 45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808327C7-F06B-4079-970A-E200DC57F6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DBS201: More  on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Lecture 2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C13ED-7466-48F1-93D1-3EAEDBC7094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‘Database’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CREATE COLLECTION</a:t>
            </a:r>
            <a:r>
              <a:rPr lang="en-US" altLang="en-US" sz="2800" b="1" smtClean="0"/>
              <a:t> </a:t>
            </a:r>
            <a:endParaRPr lang="en-US" altLang="en-US" sz="2800" smtClean="0"/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Used to create a ‘database’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</a:t>
            </a:r>
            <a:r>
              <a:rPr lang="en-US" altLang="en-US" smtClean="0"/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CREATE COLLECTION </a:t>
            </a:r>
            <a:r>
              <a:rPr lang="en-US" altLang="en-US" sz="2400" i="1" smtClean="0"/>
              <a:t>‘database name’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0D8F9-AA3A-4736-AF1F-80E530FD5FB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‘Database’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To remove a ‘database’, use the DROP COLLECTION statement</a:t>
            </a:r>
            <a:r>
              <a:rPr lang="en-US" altLang="en-US" sz="2800" b="1" smtClean="0"/>
              <a:t> </a:t>
            </a:r>
            <a:endParaRPr lang="en-US" altLang="en-US" sz="2800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</a:t>
            </a:r>
            <a:r>
              <a:rPr lang="en-US" altLang="en-US" smtClean="0"/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DROP COLLECTION ‘</a:t>
            </a:r>
            <a:r>
              <a:rPr lang="en-US" altLang="en-US" sz="2400" i="1" smtClean="0"/>
              <a:t>database name’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  <a:endParaRPr lang="en-US" altLang="en-US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72AB47-C5FA-4201-93FB-E7DC798108A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Tables in SQL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CREATE TABLE</a:t>
            </a:r>
            <a:r>
              <a:rPr lang="en-US" altLang="en-US" sz="2800" b="1" smtClean="0"/>
              <a:t> 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Used to create a table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Syntax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CREATE TABLE </a:t>
            </a:r>
            <a:r>
              <a:rPr lang="en-US" altLang="en-US" sz="2400" i="1" smtClean="0"/>
              <a:t>tablename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(</a:t>
            </a:r>
            <a:r>
              <a:rPr lang="en-US" altLang="en-US" sz="2400" i="1" smtClean="0"/>
              <a:t>field1 datatype  fieldsize,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	field2 datatype  fieldsize, ….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	CHECK …,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   PRIMARY KEY (fieldname(s)),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	FOREIGN KEY (fieldname) REFERENCES tablename (PKfieldname))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 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5EAEB-FDC3-4F7A-A3D1-C4900B00851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Tables in SQL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419600"/>
          </a:xfrm>
        </p:spPr>
        <p:txBody>
          <a:bodyPr/>
          <a:lstStyle/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Create statement for painter might look like: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CREATE TABLE painter (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p_num 	     char (4) not null with default primary key,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p_lname	     char (15) not null with default,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p_fname	     char (15) not null with default,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p_city              char (20),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p_phone 	     dec (10))</a:t>
            </a:r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  <a:p>
            <a:pPr marL="179388" lvl="1" indent="1588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4B04E-8D6B-4EF7-8755-D4985E8B49F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Tables in SQL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Use this version on tests </a:t>
            </a:r>
            <a:r>
              <a:rPr lang="en-US" altLang="en-US" sz="2400" smtClean="0"/>
              <a:t>and exam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CREATE TABLE painter (                       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p_num</a:t>
            </a:r>
            <a:r>
              <a:rPr lang="en-US" altLang="en-US" sz="2400" dirty="0" smtClean="0"/>
              <a:t>       char (4) not null with default,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p_lname</a:t>
            </a:r>
            <a:r>
              <a:rPr lang="en-US" altLang="en-US" sz="2400" dirty="0" smtClean="0"/>
              <a:t>    char (15) not null with default,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p_fname</a:t>
            </a:r>
            <a:r>
              <a:rPr lang="en-US" altLang="en-US" sz="2400" dirty="0" smtClean="0"/>
              <a:t>    char (15) not null with default,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p_city</a:t>
            </a:r>
            <a:r>
              <a:rPr lang="en-US" altLang="en-US" sz="2400" dirty="0" smtClean="0"/>
              <a:t>         char (20),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p_phone</a:t>
            </a:r>
            <a:r>
              <a:rPr lang="en-US" altLang="en-US" sz="2400" dirty="0" smtClean="0"/>
              <a:t>    </a:t>
            </a:r>
            <a:r>
              <a:rPr lang="en-US" altLang="en-US" sz="2400" dirty="0" err="1" smtClean="0"/>
              <a:t>dec</a:t>
            </a:r>
            <a:r>
              <a:rPr lang="en-US" altLang="en-US" sz="2400" dirty="0" smtClean="0"/>
              <a:t> (10),        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      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US" altLang="en-US" sz="2400" dirty="0" smtClean="0"/>
              <a:t>Constraint    </a:t>
            </a:r>
            <a:r>
              <a:rPr lang="en-US" altLang="en-US" sz="2400" dirty="0" err="1" smtClean="0"/>
              <a:t>Painter_p_num_PK</a:t>
            </a:r>
            <a:r>
              <a:rPr lang="en-US" altLang="en-US" sz="2400" dirty="0" smtClean="0"/>
              <a:t>                    </a:t>
            </a:r>
          </a:p>
          <a:p>
            <a:pPr marL="522288" lvl="1" indent="-342900" eaLnBrk="1" hangingPunct="1">
              <a:spcBef>
                <a:spcPct val="30000"/>
              </a:spcBef>
              <a:defRPr/>
            </a:pPr>
            <a:r>
              <a:rPr lang="en-CA" altLang="en-US" sz="2400" dirty="0" smtClean="0"/>
              <a:t>P</a:t>
            </a:r>
            <a:r>
              <a:rPr lang="en-US" altLang="en-US" sz="2400" dirty="0" err="1" smtClean="0"/>
              <a:t>rimary</a:t>
            </a:r>
            <a:r>
              <a:rPr lang="en-US" altLang="en-US" sz="2400" dirty="0" smtClean="0"/>
              <a:t> Key (</a:t>
            </a:r>
            <a:r>
              <a:rPr lang="en-US" altLang="en-US" sz="2400" dirty="0" err="1" smtClean="0"/>
              <a:t>p_num</a:t>
            </a:r>
            <a:r>
              <a:rPr lang="en-US" altLang="en-US" sz="2400" dirty="0" smtClean="0"/>
              <a:t>) )</a:t>
            </a:r>
            <a:endParaRPr lang="en-US" altLang="en-US" dirty="0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6BA27-72A8-402F-BA79-1F0E07AED7F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Tables in SQL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Primary Key Constraint initially not done: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Table created without a primary key constraint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     p_phone       dec (10) )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  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    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en-US" sz="2800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CA" altLang="en-US" sz="2400" i="1" smtClean="0"/>
              <a:t>ALTER TABLE PAINTER    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CA" altLang="en-US" sz="2400" i="1" smtClean="0"/>
              <a:t>ADD CONSTRAINT   PAINTER_p_num_PK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CA" altLang="en-US" sz="2400" i="1" smtClean="0"/>
              <a:t>PRIMARY KEY (p_num) </a:t>
            </a:r>
            <a:r>
              <a:rPr lang="en-US" altLang="en-US" sz="2400" i="1" smtClean="0"/>
              <a:t>	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CA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EE40A-3D45-450D-B7D6-54836C377BF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Dropping Tables in SQL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DROP TABLE</a:t>
            </a:r>
            <a:r>
              <a:rPr lang="en-US" altLang="en-US" b="1" smtClean="0"/>
              <a:t> </a:t>
            </a:r>
            <a:endParaRPr lang="en-US" altLang="en-US" smtClean="0"/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Used to remove a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</a:t>
            </a:r>
            <a:r>
              <a:rPr lang="en-US" altLang="en-US" smtClean="0"/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DROP TABLE </a:t>
            </a:r>
            <a:r>
              <a:rPr lang="en-US" altLang="en-US" sz="2400" i="1" smtClean="0"/>
              <a:t>tablename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endParaRPr lang="en-US" altLang="en-US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7762A9-64F1-45DE-87B7-85F2ECC40DC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Data into a Table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INSERT</a:t>
            </a:r>
            <a:r>
              <a:rPr lang="en-US" altLang="en-US" smtClean="0"/>
              <a:t>  </a:t>
            </a:r>
            <a:r>
              <a:rPr lang="en-US" altLang="en-US" b="1" smtClean="0"/>
              <a:t> </a:t>
            </a:r>
            <a:endParaRPr lang="en-US" altLang="en-US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Used to insert data into a table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Syntax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INSERT INTO </a:t>
            </a:r>
            <a:r>
              <a:rPr lang="en-US" altLang="en-US" sz="2400" i="1" smtClean="0"/>
              <a:t>tablename (fieldname1, fieldname2,….) VALUES (value1, value2…)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or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INSERT INTO </a:t>
            </a:r>
            <a:r>
              <a:rPr lang="en-US" altLang="en-US" sz="2400" i="1" smtClean="0"/>
              <a:t>tablename VALUES (value1, value2…), (value1, value2…)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i="1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/>
              <a:t>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643313" y="4914900"/>
            <a:ext cx="2212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Multiple rows added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800600" y="3657600"/>
            <a:ext cx="194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 row added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H="1" flipV="1">
            <a:off x="4114800" y="37338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CA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 flipV="1">
            <a:off x="3124200" y="48768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891975-4EA9-4A9D-9C31-831107EEAF2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Data into a Table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Rules for Inserting: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Include all column names and provide values for each column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Or Ignore column names and provide values in the same order as column names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If table was created allowing NULLs, then indicate the word NULL in place of that column when specifying the values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endParaRPr lang="en-US" altLang="en-US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8FC6F-7C76-4B9B-A3CF-B20D1AFD7D2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Keys in SQL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Primary Key</a:t>
            </a:r>
            <a:r>
              <a:rPr lang="en-US" altLang="en-US" b="1" smtClean="0"/>
              <a:t> </a:t>
            </a:r>
          </a:p>
          <a:p>
            <a:pPr eaLnBrk="1" hangingPunct="1">
              <a:spcBef>
                <a:spcPct val="30000"/>
              </a:spcBef>
            </a:pPr>
            <a:endParaRPr lang="en-US" altLang="en-US" b="1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Primary Key must always be NOT NULL (and unique)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What happens if you create the table without specifying a primary key, insert rows and then apply the primary key constraint?</a:t>
            </a:r>
          </a:p>
          <a:p>
            <a:pPr lvl="1" eaLnBrk="1" hangingPunct="1">
              <a:spcBef>
                <a:spcPct val="30000"/>
              </a:spcBef>
            </a:pPr>
            <a:endParaRPr lang="en-US" altLang="en-US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F0DF09-A911-42AD-8C53-C5F2AC353AD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Review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How to create a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How to insert data into a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Terms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30B66-067B-4121-84A3-BB6C6D9B3D9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a Row 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en-US" dirty="0" smtClean="0"/>
              <a:t> INSERT INTO </a:t>
            </a:r>
            <a:r>
              <a:rPr lang="en-US" altLang="en-US" dirty="0" err="1" smtClean="0"/>
              <a:t>PAINTERA40</a:t>
            </a:r>
            <a:r>
              <a:rPr lang="en-US" altLang="en-US" dirty="0" smtClean="0"/>
              <a:t>/PAINTER VALUES('111', 'Smith', 'Bill', 'Oakville', 905477333)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dirty="0" smtClean="0"/>
              <a:t>INSERT INTO </a:t>
            </a:r>
            <a:r>
              <a:rPr lang="en-CA" altLang="en-US" dirty="0" err="1" smtClean="0"/>
              <a:t>PAINTERA40</a:t>
            </a:r>
            <a:r>
              <a:rPr lang="en-CA" altLang="en-US" dirty="0" smtClean="0"/>
              <a:t>/PAINTER VALUES('222', 'Brown', 'Nancy', 'Mississauga', 9055666633)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CB659B-818E-4F0D-84B5-2F77580C67F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700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Inserting Data into a Table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i="1" dirty="0" smtClean="0"/>
              <a:t> </a:t>
            </a:r>
            <a:r>
              <a:rPr lang="en-US" altLang="en-US" sz="2800" i="1" dirty="0" smtClean="0"/>
              <a:t>INSERT INTO </a:t>
            </a:r>
            <a:r>
              <a:rPr lang="en-US" altLang="en-US" sz="2800" i="1" dirty="0" err="1" smtClean="0"/>
              <a:t>PAINTERA40</a:t>
            </a:r>
            <a:r>
              <a:rPr lang="en-US" altLang="en-US" sz="2800" i="1" dirty="0" smtClean="0"/>
              <a:t>/PAINTER (</a:t>
            </a:r>
            <a:r>
              <a:rPr lang="en-US" altLang="en-US" sz="2800" i="1" dirty="0" err="1" smtClean="0"/>
              <a:t>p_num</a:t>
            </a:r>
            <a:r>
              <a:rPr lang="en-US" altLang="en-US" sz="2800" i="1" dirty="0" smtClean="0"/>
              <a:t>, </a:t>
            </a:r>
            <a:r>
              <a:rPr lang="en-US" altLang="en-US" sz="2800" i="1" dirty="0" err="1" smtClean="0"/>
              <a:t>p_lname</a:t>
            </a:r>
            <a:r>
              <a:rPr lang="en-US" altLang="en-US" sz="2800" i="1" dirty="0" smtClean="0"/>
              <a:t>, </a:t>
            </a:r>
            <a:r>
              <a:rPr lang="en-US" altLang="en-US" sz="2800" i="1" dirty="0" err="1"/>
              <a:t>p</a:t>
            </a:r>
            <a:r>
              <a:rPr lang="en-US" altLang="en-US" sz="2800" i="1" dirty="0" err="1" smtClean="0"/>
              <a:t>_fname</a:t>
            </a:r>
            <a:r>
              <a:rPr lang="en-US" altLang="en-US" sz="2800" i="1" dirty="0" smtClean="0"/>
              <a:t>, </a:t>
            </a:r>
            <a:r>
              <a:rPr lang="en-US" altLang="en-US" sz="2800" i="1" dirty="0" err="1" smtClean="0"/>
              <a:t>p_city</a:t>
            </a:r>
            <a:r>
              <a:rPr lang="en-US" altLang="en-US" sz="2800" i="1" dirty="0" smtClean="0"/>
              <a:t>, </a:t>
            </a:r>
            <a:r>
              <a:rPr lang="en-US" altLang="en-US" sz="2800" i="1" dirty="0" err="1" smtClean="0"/>
              <a:t>p_phone</a:t>
            </a:r>
            <a:r>
              <a:rPr lang="en-US" altLang="en-US" sz="2800" i="1" dirty="0" smtClean="0"/>
              <a:t>)  VALUES('</a:t>
            </a:r>
            <a:r>
              <a:rPr lang="en-US" altLang="en-US" sz="2800" i="1" dirty="0" err="1" smtClean="0"/>
              <a:t>111','Wong</a:t>
            </a:r>
            <a:r>
              <a:rPr lang="en-US" altLang="en-US" sz="2800" i="1" dirty="0" smtClean="0"/>
              <a:t>', 'Ben', '</a:t>
            </a:r>
            <a:r>
              <a:rPr lang="en-US" altLang="en-US" sz="2800" i="1" dirty="0" err="1" smtClean="0"/>
              <a:t>Newmarket</a:t>
            </a:r>
            <a:r>
              <a:rPr lang="en-US" altLang="en-US" sz="2800" i="1" dirty="0" smtClean="0"/>
              <a:t>', 9058876644)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sz="2800" i="1" dirty="0" smtClean="0"/>
              <a:t>Can we add the primary key constraint </a:t>
            </a:r>
            <a:r>
              <a:rPr lang="en-CA" sz="2800" dirty="0" smtClean="0"/>
              <a:t>?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CA" altLang="en-US" sz="2800" i="1" dirty="0" smtClean="0"/>
              <a:t>ALTER TABLE PAINTER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i="1" dirty="0" smtClean="0"/>
              <a:t> ADD CONSTRAINT   </a:t>
            </a:r>
            <a:r>
              <a:rPr lang="en-CA" altLang="en-US" sz="2800" i="1" dirty="0" err="1" smtClean="0"/>
              <a:t>Painter_p_Num_PK</a:t>
            </a:r>
            <a:endParaRPr lang="en-CA" altLang="en-US" sz="2800" i="1" dirty="0" smtClean="0"/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i="1" dirty="0" smtClean="0"/>
              <a:t> PRIMARY KEY (</a:t>
            </a:r>
            <a:r>
              <a:rPr lang="en-CA" altLang="en-US" sz="2800" i="1" dirty="0" err="1" smtClean="0"/>
              <a:t>P_Num</a:t>
            </a:r>
            <a:r>
              <a:rPr lang="en-CA" altLang="en-US" sz="2800" i="1" dirty="0" smtClean="0"/>
              <a:t>) 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i="1" dirty="0" smtClean="0"/>
              <a:t>Unique index cannot be created because of duplicate keys.       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CA" altLang="en-US" i="1" dirty="0" smtClean="0"/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AB52AC-143D-4E86-8316-29E6CAF3DE1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SQL Terminology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b="1" smtClean="0"/>
              <a:t> </a:t>
            </a:r>
            <a:r>
              <a:rPr lang="en-CA" altLang="en-US" sz="2800" b="1" smtClean="0"/>
              <a:t> S C H E M A                                                                                                                             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CA" altLang="en-US" sz="2800" b="1" smtClean="0"/>
              <a:t>A group of related objects that consists of a library, a journal, a journal receiver, an SQL catalog, and an optional data dictionary.                                 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CA" altLang="en-US" sz="2800" b="1" smtClean="0"/>
              <a:t>A schema enables the user to find the table, view and index objects by name. Another name for a schema is collection.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ABEDB-8328-4AB8-9393-6B461E89299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Terminology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en-US" sz="2800" b="1" dirty="0" smtClean="0"/>
              <a:t> </a:t>
            </a:r>
            <a:r>
              <a:rPr lang="en-CA" altLang="en-US" sz="2800" b="1" dirty="0" smtClean="0"/>
              <a:t>  T A B L E                                        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A set of columns and rows.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 R O W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The horizontal part of a table containing a serial set of columns.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pt-BR" altLang="en-US" sz="2800" b="1" dirty="0" smtClean="0"/>
              <a:t>  C O L U M N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The vertical part of a table of one data type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b="1" dirty="0" smtClean="0"/>
              <a:t> 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Equivalent SQL Terminology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en-US" sz="2800" b="1" dirty="0" smtClean="0"/>
              <a:t> </a:t>
            </a:r>
            <a:r>
              <a:rPr lang="en-CA" altLang="en-US" sz="2800" b="1" dirty="0" smtClean="0"/>
              <a:t>  L I B R A R Y                                        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A group of related objects that enables the user to find the objects by name.                                                                               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A schema is treated the same as a library by some native commands.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 </a:t>
            </a:r>
            <a:r>
              <a:rPr lang="pt-BR" altLang="en-US" sz="2800" b="1" dirty="0" smtClean="0"/>
              <a:t>P H Y S I C A L   F I L E</a:t>
            </a:r>
            <a:endParaRPr lang="en-CA" altLang="en-US" sz="2800" b="1" dirty="0" smtClean="0"/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A set of records.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pt-BR" altLang="en-US" sz="2800" b="1" dirty="0" smtClean="0"/>
              <a:t>  </a:t>
            </a:r>
            <a:r>
              <a:rPr lang="en-CA" altLang="en-US" sz="2800" b="1" dirty="0" smtClean="0"/>
              <a:t> A Table is treated the same as a Physical File by native and SQL commands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b="1" dirty="0" smtClean="0"/>
              <a:t> 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17EBFF-D5F3-4D1C-95E2-5C2121033BF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Equivalent SQL Terminology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en-US" sz="2800" b="1" dirty="0" smtClean="0"/>
              <a:t> </a:t>
            </a:r>
            <a:r>
              <a:rPr lang="en-CA" altLang="en-US" sz="2800" b="1" dirty="0" smtClean="0"/>
              <a:t>  </a:t>
            </a:r>
            <a:r>
              <a:rPr lang="pt-BR" altLang="en-US" sz="2800" b="1" dirty="0" smtClean="0"/>
              <a:t>R E C O R D </a:t>
            </a:r>
            <a:endParaRPr lang="en-CA" altLang="en-US" sz="2800" b="1" dirty="0" smtClean="0"/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A set of fields.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  </a:t>
            </a:r>
            <a:r>
              <a:rPr lang="it-IT" altLang="en-US" sz="2800" b="1" dirty="0" smtClean="0"/>
              <a:t>F I E L D</a:t>
            </a:r>
            <a:endParaRPr lang="en-CA" altLang="en-US" sz="2800" b="1" dirty="0" smtClean="0"/>
          </a:p>
          <a:p>
            <a:pPr eaLnBrk="1" hangingPunct="1">
              <a:spcBef>
                <a:spcPct val="30000"/>
              </a:spcBef>
              <a:defRPr/>
            </a:pPr>
            <a:r>
              <a:rPr lang="en-CA" altLang="en-US" sz="2800" b="1" dirty="0" smtClean="0"/>
              <a:t>One or more bytes of related information of one data type.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pt-BR" altLang="en-US" sz="2800" b="1" dirty="0" smtClean="0"/>
              <a:t>  </a:t>
            </a:r>
            <a:r>
              <a:rPr lang="en-CA" altLang="en-US" sz="2800" b="1" dirty="0" smtClean="0"/>
              <a:t>In SQL this is referred to as a column.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CA" altLang="en-US" sz="2800" b="1" dirty="0" smtClean="0"/>
              <a:t> 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7D1DFC-926A-4AD7-8F27-FE26C7DA9BC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Table – </a:t>
            </a:r>
            <a:r>
              <a:rPr lang="en-US" altLang="en-US" sz="3200" smtClean="0"/>
              <a:t>What can you identify?</a:t>
            </a:r>
          </a:p>
        </p:txBody>
      </p:sp>
      <p:graphicFrame>
        <p:nvGraphicFramePr>
          <p:cNvPr id="583749" name="Group 1093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924800" cy="4557713"/>
        </p:xfrm>
        <a:graphic>
          <a:graphicData uri="http://schemas.openxmlformats.org/drawingml/2006/table">
            <a:tbl>
              <a:tblPr/>
              <a:tblGrid>
                <a:gridCol w="1735138"/>
                <a:gridCol w="1466850"/>
                <a:gridCol w="1054100"/>
                <a:gridCol w="1054100"/>
                <a:gridCol w="1560512"/>
                <a:gridCol w="1054100"/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Dartboard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Basketball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Gas Grill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Washer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Griddle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Bike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Treadmill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745F5-F9B4-48E1-BA39-A181A09EB2C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Exercise 1: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534400" cy="4419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Create a table called AGENT using the following data dictionary: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400" smtClean="0"/>
              <a:t>Insert the following data into your table: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1" smtClean="0"/>
          </a:p>
        </p:txBody>
      </p:sp>
      <p:graphicFrame>
        <p:nvGraphicFramePr>
          <p:cNvPr id="635159" name="Group 279"/>
          <p:cNvGraphicFramePr>
            <a:graphicFrameLocks noGrp="1"/>
          </p:cNvGraphicFramePr>
          <p:nvPr>
            <p:ph sz="quarter" idx="2"/>
          </p:nvPr>
        </p:nvGraphicFramePr>
        <p:xfrm>
          <a:off x="685800" y="4876800"/>
          <a:ext cx="7924800" cy="1828800"/>
        </p:xfrm>
        <a:graphic>
          <a:graphicData uri="http://schemas.openxmlformats.org/drawingml/2006/table">
            <a:tbl>
              <a:tblPr/>
              <a:tblGrid>
                <a:gridCol w="1209675"/>
                <a:gridCol w="1506538"/>
                <a:gridCol w="1508125"/>
                <a:gridCol w="1965325"/>
                <a:gridCol w="1735137"/>
              </a:tblGrid>
              <a:tr h="317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AGT_NUM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AGT_LNAME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AFT_FNAME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AGT_AREACODE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AGT_PHONE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87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Andrews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123-3456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8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Chen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Terry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333-4059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DaSilva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Lila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234-5837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8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Edwards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George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444-5959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488" marR="90488" marT="44465" marB="44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Eustace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Gina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519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948-8494</a:t>
                      </a:r>
                    </a:p>
                  </a:txBody>
                  <a:tcPr marL="90488" marR="90488" marT="44465" marB="44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145" name="Group 265"/>
          <p:cNvGraphicFramePr>
            <a:graphicFrameLocks noGrp="1"/>
          </p:cNvGraphicFramePr>
          <p:nvPr>
            <p:ph sz="quarter" idx="3"/>
          </p:nvPr>
        </p:nvGraphicFramePr>
        <p:xfrm>
          <a:off x="685800" y="2514600"/>
          <a:ext cx="7924800" cy="1792353"/>
        </p:xfrm>
        <a:graphic>
          <a:graphicData uri="http://schemas.openxmlformats.org/drawingml/2006/table">
            <a:tbl>
              <a:tblPr/>
              <a:tblGrid>
                <a:gridCol w="1905000"/>
                <a:gridCol w="762000"/>
                <a:gridCol w="533400"/>
                <a:gridCol w="609600"/>
                <a:gridCol w="990600"/>
                <a:gridCol w="838200"/>
                <a:gridCol w="1066800"/>
                <a:gridCol w="1219200"/>
              </a:tblGrid>
              <a:tr h="3174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91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AGT_NUM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AGT_LNAME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AGT_FNAME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AGT_AREACODE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AGT_PHONE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C5851-18FC-4EDC-97D3-7E00B930132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Exercise 2: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534400" cy="4419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Create a table using the following data dictionary: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400" smtClean="0"/>
              <a:t>Insert the following data into your table: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1" smtClean="0"/>
          </a:p>
        </p:txBody>
      </p:sp>
      <p:graphicFrame>
        <p:nvGraphicFramePr>
          <p:cNvPr id="640004" name="Group 4"/>
          <p:cNvGraphicFramePr>
            <a:graphicFrameLocks noGrp="1"/>
          </p:cNvGraphicFramePr>
          <p:nvPr>
            <p:ph sz="quarter" idx="2"/>
          </p:nvPr>
        </p:nvGraphicFramePr>
        <p:xfrm>
          <a:off x="609600" y="4495800"/>
          <a:ext cx="8001000" cy="1803462"/>
        </p:xfrm>
        <a:graphic>
          <a:graphicData uri="http://schemas.openxmlformats.org/drawingml/2006/table">
            <a:tbl>
              <a:tblPr/>
              <a:tblGrid>
                <a:gridCol w="1285875"/>
                <a:gridCol w="1506538"/>
                <a:gridCol w="1508125"/>
                <a:gridCol w="1965325"/>
                <a:gridCol w="1735137"/>
              </a:tblGrid>
              <a:tr h="317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CUST_NUM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CUST_LNAME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CUST_FNAME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CUST_AREACODE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CUST_PHONE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869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Andrews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123-3456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Chen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Terry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333-4059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DaSilva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Lila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234-5837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Edwards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George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444-5959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Eustace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Gina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948-8494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0123" name="Group 123"/>
          <p:cNvGraphicFramePr>
            <a:graphicFrameLocks noGrp="1"/>
          </p:cNvGraphicFramePr>
          <p:nvPr>
            <p:ph sz="quarter" idx="3"/>
          </p:nvPr>
        </p:nvGraphicFramePr>
        <p:xfrm>
          <a:off x="152400" y="2133600"/>
          <a:ext cx="8458200" cy="1995487"/>
        </p:xfrm>
        <a:graphic>
          <a:graphicData uri="http://schemas.openxmlformats.org/drawingml/2006/table">
            <a:tbl>
              <a:tblPr/>
              <a:tblGrid>
                <a:gridCol w="1801813"/>
                <a:gridCol w="860425"/>
                <a:gridCol w="627062"/>
                <a:gridCol w="627063"/>
                <a:gridCol w="1341437"/>
                <a:gridCol w="685800"/>
                <a:gridCol w="984250"/>
                <a:gridCol w="1530350"/>
              </a:tblGrid>
              <a:tr h="3175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921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CUST_NUM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1-100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CUST_LNAME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CUST_FNAME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CUST_AREACODE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AGENT_NUM</a:t>
                      </a:r>
                    </a:p>
                  </a:txBody>
                  <a:tcPr marL="90488" marR="90488" marT="44451" marB="44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AGENT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(AGENT_NUM)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51" marB="44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C50D88-E213-4C26-BB57-6F24F970CAF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Data Anomalies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What is a database? What is a DBMS?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What are three categories of SQL statements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Use three letters to describe each category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On IBM i platform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What command is used to initiate an interactive SQL session?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 How do you construct a container for Tables and Views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A collection is also called two other names  - ?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C8756-4771-4845-9F0A-56BEE309A84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Table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First write a Database Structure chart.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We can also call this a Data Dictionary of your table.</a:t>
            </a:r>
          </a:p>
        </p:txBody>
      </p:sp>
      <p:graphicFrame>
        <p:nvGraphicFramePr>
          <p:cNvPr id="591960" name="Group 88"/>
          <p:cNvGraphicFramePr>
            <a:graphicFrameLocks noGrp="1"/>
          </p:cNvGraphicFramePr>
          <p:nvPr>
            <p:ph sz="half" idx="2"/>
          </p:nvPr>
        </p:nvGraphicFramePr>
        <p:xfrm>
          <a:off x="457200" y="3276600"/>
          <a:ext cx="7924800" cy="1394166"/>
        </p:xfrm>
        <a:graphic>
          <a:graphicData uri="http://schemas.openxmlformats.org/drawingml/2006/table">
            <a:tbl>
              <a:tblPr/>
              <a:tblGrid>
                <a:gridCol w="1466850"/>
                <a:gridCol w="722313"/>
                <a:gridCol w="782637"/>
                <a:gridCol w="609600"/>
                <a:gridCol w="1295400"/>
                <a:gridCol w="685800"/>
                <a:gridCol w="914400"/>
                <a:gridCol w="1447800"/>
              </a:tblGrid>
              <a:tr h="8201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01" marB="444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 reference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?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86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01" marB="44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6ADDDA-9557-46BD-8A4F-C467C2701CA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Table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Type: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Numeric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Decimal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Character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Varchar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Date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sz="2000" smtClean="0"/>
              <a:t>‘yyyy-mm-dd’	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sz="2000" smtClean="0"/>
              <a:t>Do not specify a length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000" smtClean="0"/>
              <a:t>Time</a:t>
            </a:r>
            <a:r>
              <a:rPr lang="en-US" altLang="en-US" sz="220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Length: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/>
              <a:t>Specify positions to the left of the decimal point and positions to the right of the decimal point</a:t>
            </a:r>
            <a:r>
              <a:rPr lang="en-US" altLang="en-US" sz="2200" smtClean="0"/>
              <a:t> 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2CF01-6E23-4F5B-8C13-8D48E212BF6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Table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 smtClean="0"/>
              <a:t>Primary Keys</a:t>
            </a:r>
          </a:p>
          <a:p>
            <a:pPr marL="342900" lvl="1" indent="-342900" eaLnBrk="1" hangingPunct="1">
              <a:spcBef>
                <a:spcPct val="0"/>
              </a:spcBef>
              <a:buClr>
                <a:schemeClr val="hlink"/>
              </a:buClr>
              <a:buSzPct val="80000"/>
              <a:defRPr/>
            </a:pPr>
            <a:r>
              <a:rPr lang="en-US" altLang="en-US" dirty="0" smtClean="0"/>
              <a:t> </a:t>
            </a:r>
            <a:r>
              <a:rPr lang="en-US" altLang="en-US" sz="2400" dirty="0" smtClean="0"/>
              <a:t>For concatenated Primary Keys, pay close attention to the order of the attributes within the Primary Key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sz="2800" dirty="0" smtClean="0"/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400" dirty="0" smtClean="0"/>
              <a:t>Indexing starts with the </a:t>
            </a:r>
            <a:r>
              <a:rPr lang="en-US" altLang="en-US" sz="2400" i="1" dirty="0" smtClean="0"/>
              <a:t>first</a:t>
            </a:r>
            <a:r>
              <a:rPr lang="en-US" altLang="en-US" sz="2400" dirty="0" smtClean="0"/>
              <a:t> attribute mentioned, then proceeds to the </a:t>
            </a:r>
            <a:r>
              <a:rPr lang="en-US" altLang="en-US" sz="2400" i="1" dirty="0" smtClean="0"/>
              <a:t>next</a:t>
            </a:r>
            <a:r>
              <a:rPr lang="en-US" altLang="en-US" sz="2400" dirty="0" smtClean="0"/>
              <a:t> attribute and so on</a:t>
            </a:r>
          </a:p>
          <a:p>
            <a:pPr eaLnBrk="1" hangingPunct="1">
              <a:defRPr/>
            </a:pPr>
            <a:r>
              <a:rPr lang="en-US" altLang="en-US" sz="2800" dirty="0" err="1" smtClean="0"/>
              <a:t>PK</a:t>
            </a:r>
            <a:r>
              <a:rPr lang="en-US" altLang="en-US" sz="2800" dirty="0" smtClean="0"/>
              <a:t>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400" dirty="0" smtClean="0"/>
              <a:t>Specify ‘Y’ if this column name is a part of the </a:t>
            </a:r>
            <a:r>
              <a:rPr lang="en-US" altLang="en-US" sz="2400" dirty="0" err="1" smtClean="0"/>
              <a:t>PK</a:t>
            </a:r>
            <a:r>
              <a:rPr lang="en-US" altLang="en-US" sz="2400" dirty="0" smtClean="0"/>
              <a:t>, otherwise leave blank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912FE-8CB6-4ED9-95B4-5E513BF1B25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Table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FK Reference: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Specify the table name </a:t>
            </a:r>
            <a:r>
              <a:rPr lang="en-US" altLang="en-US" sz="2400" i="1" smtClean="0"/>
              <a:t>and</a:t>
            </a:r>
            <a:r>
              <a:rPr lang="en-US" altLang="en-US" sz="2400" smtClean="0"/>
              <a:t> the column name where this field is a PK</a:t>
            </a:r>
            <a:r>
              <a:rPr lang="en-US" altLang="en-US" sz="260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Req’d?: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PKs, by default are required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If this column must be present, specify ‘Y’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Means that this column can not be left blank or NULL – enforces data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9FCC3-B393-4B41-989F-2D21A97B05C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Table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Unique?: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Means only that the value can only appear once in this column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Validation:</a:t>
            </a:r>
          </a:p>
          <a:p>
            <a:pPr lvl="1" eaLnBrk="1" hangingPunct="1"/>
            <a:r>
              <a:rPr lang="en-US" altLang="en-US" sz="2400" smtClean="0"/>
              <a:t>Specify the range of values or the specific values that are allowed for this column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448C02-1EAC-4E58-B29F-047F56B655B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a Table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73988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Format for defining the table PAINTER: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i="1" smtClean="0"/>
          </a:p>
        </p:txBody>
      </p:sp>
      <p:graphicFrame>
        <p:nvGraphicFramePr>
          <p:cNvPr id="618566" name="Group 70"/>
          <p:cNvGraphicFramePr>
            <a:graphicFrameLocks noGrp="1"/>
          </p:cNvGraphicFramePr>
          <p:nvPr>
            <p:ph sz="half" idx="2"/>
          </p:nvPr>
        </p:nvGraphicFramePr>
        <p:xfrm>
          <a:off x="533400" y="2438400"/>
          <a:ext cx="8229600" cy="2360646"/>
        </p:xfrm>
        <a:graphic>
          <a:graphicData uri="http://schemas.openxmlformats.org/drawingml/2006/table">
            <a:tbl>
              <a:tblPr/>
              <a:tblGrid>
                <a:gridCol w="1600200"/>
                <a:gridCol w="673100"/>
                <a:gridCol w="627063"/>
                <a:gridCol w="469900"/>
                <a:gridCol w="1489075"/>
                <a:gridCol w="784225"/>
                <a:gridCol w="1096962"/>
                <a:gridCol w="1489075"/>
              </a:tblGrid>
              <a:tr h="5917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286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PTR_NUM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PTR_LNAME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PTR_FNAME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PTR_CITY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PTR_PHONE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1624</TotalTime>
  <Words>1317</Words>
  <Application>Microsoft Office PowerPoint</Application>
  <PresentationFormat>On-screen Show (4:3)</PresentationFormat>
  <Paragraphs>466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Monotype Sorts</vt:lpstr>
      <vt:lpstr>Times New Roman</vt:lpstr>
      <vt:lpstr>Wingdings</vt:lpstr>
      <vt:lpstr>Radial</vt:lpstr>
      <vt:lpstr>DBS201: More  on SQL</vt:lpstr>
      <vt:lpstr>Agenda</vt:lpstr>
      <vt:lpstr>Review</vt:lpstr>
      <vt:lpstr>How to Create a Table</vt:lpstr>
      <vt:lpstr>How to Create a Table</vt:lpstr>
      <vt:lpstr>How to Create a Table</vt:lpstr>
      <vt:lpstr>How to Create a Table</vt:lpstr>
      <vt:lpstr>How to Create a Table</vt:lpstr>
      <vt:lpstr>Definition of a Table</vt:lpstr>
      <vt:lpstr>Creating a ‘Database’</vt:lpstr>
      <vt:lpstr>Deleting a ‘Database’</vt:lpstr>
      <vt:lpstr>Creating Tables in SQL</vt:lpstr>
      <vt:lpstr>Creating Tables in SQL</vt:lpstr>
      <vt:lpstr>Creating Tables in SQL</vt:lpstr>
      <vt:lpstr>Creating Tables in SQL</vt:lpstr>
      <vt:lpstr>Dropping Tables in SQL</vt:lpstr>
      <vt:lpstr>Inserting Data into a Table</vt:lpstr>
      <vt:lpstr>Inserting Data into a Table</vt:lpstr>
      <vt:lpstr>Primary Keys in SQL</vt:lpstr>
      <vt:lpstr>Inserting a Row </vt:lpstr>
      <vt:lpstr>Inserting Data into a Table</vt:lpstr>
      <vt:lpstr> SQL Terminology</vt:lpstr>
      <vt:lpstr>SQL Terminology</vt:lpstr>
      <vt:lpstr>Equivalent SQL Terminology</vt:lpstr>
      <vt:lpstr>Equivalent SQL Terminology</vt:lpstr>
      <vt:lpstr>PART Table – What can you identify?</vt:lpstr>
      <vt:lpstr>Table Exercise 1:</vt:lpstr>
      <vt:lpstr>Table Exercise 2: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Patti Wolf</dc:creator>
  <cp:lastModifiedBy>Parul</cp:lastModifiedBy>
  <cp:revision>261</cp:revision>
  <dcterms:created xsi:type="dcterms:W3CDTF">2003-10-31T14:41:22Z</dcterms:created>
  <dcterms:modified xsi:type="dcterms:W3CDTF">2016-01-24T17:33:13Z</dcterms:modified>
</cp:coreProperties>
</file>