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75" r:id="rId4"/>
    <p:sldId id="280" r:id="rId5"/>
    <p:sldId id="281" r:id="rId6"/>
    <p:sldId id="283" r:id="rId7"/>
    <p:sldId id="282" r:id="rId8"/>
    <p:sldId id="277" r:id="rId9"/>
    <p:sldId id="260" r:id="rId10"/>
    <p:sldId id="270" r:id="rId11"/>
    <p:sldId id="278" r:id="rId12"/>
    <p:sldId id="272" r:id="rId13"/>
    <p:sldId id="287" r:id="rId14"/>
    <p:sldId id="273" r:id="rId15"/>
    <p:sldId id="284" r:id="rId16"/>
    <p:sldId id="285" r:id="rId17"/>
    <p:sldId id="286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66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5" autoAdjust="0"/>
    <p:restoredTop sz="86433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D08B67-C644-4027-8C82-A7D0F3A0667E}" type="datetimeFigureOut">
              <a:rPr lang="en-CA"/>
              <a:pPr>
                <a:defRPr/>
              </a:pPr>
              <a:t>2016-01-29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866708-8DF7-46C6-B904-D0D44C1D5154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2770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1D2A18D-B468-4AF7-BA88-DBC5FAC697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889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50729 w 4917"/>
                <a:gd name="T3" fmla="*/ 0 h 1000"/>
                <a:gd name="T4" fmla="*/ 56486 w 4917"/>
                <a:gd name="T5" fmla="*/ 1169 h 1000"/>
                <a:gd name="T6" fmla="*/ 50741 w 4917"/>
                <a:gd name="T7" fmla="*/ 2337 h 1000"/>
                <a:gd name="T8" fmla="*/ 0 w 4917"/>
                <a:gd name="T9" fmla="*/ 233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7543800" y="6248400"/>
            <a:ext cx="9144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fld id="{FC2FB06E-A7A3-419D-B3FE-C46DE00528DD}" type="slidenum">
              <a:rPr lang="en-US" altLang="en-US"/>
              <a:pPr algn="r">
                <a:spcBef>
                  <a:spcPct val="50000"/>
                </a:spcBef>
                <a:buClr>
                  <a:srgbClr val="FF6600"/>
                </a:buClr>
                <a:buSzPct val="75000"/>
                <a:buFont typeface="Monotype Sorts" pitchFamily="2" charset="2"/>
                <a:buNone/>
              </a:pPr>
              <a:t>‹#›</a:t>
            </a:fld>
            <a:endParaRPr lang="en-US" altLang="en-US"/>
          </a:p>
        </p:txBody>
      </p:sp>
      <p:sp>
        <p:nvSpPr>
          <p:cNvPr id="58266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82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0B1A7998-CF91-4BFC-89EE-81A3AB602A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23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9E7E9-C5AD-4A56-99A7-67FF8552FD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25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8B3F2-D4CC-45E4-B419-CE5BF94791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36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6C816-749A-4063-A45A-054E6DC1BB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40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48BEC6-85DA-4483-87BC-32AC622DC9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22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2442B0-585C-48D2-B93D-C5229E7A78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59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D2C3C4-E68C-401C-8258-92DA1CB11C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02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D1BCF-DFF1-4972-B1EB-A715432920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86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D3937-309F-4A48-A7E2-881CC43645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32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49F7C-4550-432E-B262-A9C91C120B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84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32E36-5700-4D3B-AD66-2359AA461A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73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9335 w 7000"/>
                <a:gd name="T3" fmla="*/ 0 h 1000"/>
                <a:gd name="T4" fmla="*/ 10055 w 7000"/>
                <a:gd name="T5" fmla="*/ 103 h 1000"/>
                <a:gd name="T6" fmla="*/ 9337 w 7000"/>
                <a:gd name="T7" fmla="*/ 205 h 1000"/>
                <a:gd name="T8" fmla="*/ 0 w 7000"/>
                <a:gd name="T9" fmla="*/ 205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816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16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16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64AD7235-1B4F-4EB4-861F-C5F329DCE2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DBS201: More  on SQL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81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Lecture 3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E63DD1-881F-437A-B426-21022FCC9C2D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Constraints – Not Null	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None/>
            </a:pPr>
            <a:endParaRPr lang="en-US" altLang="en-US" sz="24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b="1" u="sng" smtClean="0">
                <a:latin typeface="Courier New" panose="02070309020205020404" pitchFamily="49" charset="0"/>
              </a:rPr>
              <a:t>NOT NULL</a:t>
            </a:r>
            <a:endParaRPr lang="en-US" altLang="en-US" sz="24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000" b="1" smtClean="0">
                <a:latin typeface="Courier New" panose="02070309020205020404" pitchFamily="49" charset="0"/>
              </a:rPr>
              <a:t>The user must specify a value.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b="1" u="sng" smtClean="0">
                <a:latin typeface="Courier New" panose="02070309020205020404" pitchFamily="49" charset="0"/>
              </a:rPr>
              <a:t>NOT NULL WITH DEFAULT</a:t>
            </a:r>
            <a:endParaRPr lang="en-US" altLang="en-US" sz="24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000" b="1" smtClean="0">
                <a:latin typeface="Courier New" panose="02070309020205020404" pitchFamily="49" charset="0"/>
              </a:rPr>
              <a:t>The user must specify a value or the system will specify a value.(spaces for char, 0 for numeric and “sysdate” for date fields)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b="1" u="sng" smtClean="0">
                <a:latin typeface="Courier New" panose="02070309020205020404" pitchFamily="49" charset="0"/>
              </a:rPr>
              <a:t>NOT NULL WITH DEFAULT</a:t>
            </a:r>
            <a:r>
              <a:rPr lang="en-US" altLang="en-US" sz="2400" b="1" smtClean="0">
                <a:latin typeface="Courier New" panose="02070309020205020404" pitchFamily="49" charset="0"/>
              </a:rPr>
              <a:t> “value”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000" b="1" smtClean="0">
                <a:latin typeface="Courier New" panose="02070309020205020404" pitchFamily="49" charset="0"/>
              </a:rPr>
              <a:t>The user must specify a value or the system will insert “value” into the field.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endParaRPr lang="en-US" altLang="en-US" sz="20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DF8F59-CD14-405C-B90D-5D9DBC8F7E30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Constraints – Unique	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000" b="1" u="sng" smtClean="0">
                <a:latin typeface="Courier New" panose="02070309020205020404" pitchFamily="49" charset="0"/>
              </a:rPr>
              <a:t>UNIQUE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1800" b="1" smtClean="0">
                <a:latin typeface="Courier New" panose="02070309020205020404" pitchFamily="49" charset="0"/>
              </a:rPr>
              <a:t>The database will not allow rows to be added or modified if it results in the unique field occurring more than once in the column in a table.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000" b="1" smtClean="0">
                <a:latin typeface="Courier New" panose="02070309020205020404" pitchFamily="49" charset="0"/>
              </a:rPr>
              <a:t>This is useful for fields like: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1800" b="1" smtClean="0">
                <a:latin typeface="Courier New" panose="02070309020205020404" pitchFamily="49" charset="0"/>
              </a:rPr>
              <a:t>Social Insurance Number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1800" b="1" smtClean="0">
                <a:latin typeface="Courier New" panose="02070309020205020404" pitchFamily="49" charset="0"/>
              </a:rPr>
              <a:t>Driver’s License Number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1800" b="1" smtClean="0">
                <a:latin typeface="Courier New" panose="02070309020205020404" pitchFamily="49" charset="0"/>
              </a:rPr>
              <a:t>Ontario Health Card Number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1800" b="1" smtClean="0">
                <a:latin typeface="Courier New" panose="02070309020205020404" pitchFamily="49" charset="0"/>
              </a:rPr>
              <a:t>Why not make these a primary key to uniquely locate a table row?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1800" b="1" smtClean="0">
                <a:latin typeface="Courier New" panose="02070309020205020404" pitchFamily="49" charset="0"/>
              </a:rPr>
              <a:t>Do you want someone in your company having any of these unique numbers when they need to update your address?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endParaRPr lang="en-US" altLang="en-US" sz="18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7D40B2-E680-46F7-9AFF-A3EA14508AF9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Constraints – Check	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None/>
              <a:defRPr/>
            </a:pPr>
            <a:endParaRPr lang="en-US" altLang="en-US" sz="9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100" b="1" u="sng" dirty="0" smtClean="0">
                <a:latin typeface="Courier New" pitchFamily="49" charset="0"/>
              </a:rPr>
              <a:t>CHECK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100" b="1" dirty="0" smtClean="0">
                <a:latin typeface="Courier New" pitchFamily="49" charset="0"/>
              </a:rPr>
              <a:t>The database will examine the value of the field. There is a condition to be satisfied. The database will not allow rows to be added or modified if it results in the field failing the validation.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endParaRPr lang="en-US" altLang="en-US" sz="21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100" b="1" dirty="0" smtClean="0">
                <a:latin typeface="Courier New" pitchFamily="49" charset="0"/>
              </a:rPr>
              <a:t>Here are some common validations: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100" b="1" dirty="0" smtClean="0">
                <a:latin typeface="Courier New" pitchFamily="49" charset="0"/>
              </a:rPr>
              <a:t>(Age &gt;= 18 and Age &lt;= 49)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100" b="1" dirty="0" smtClean="0">
                <a:latin typeface="Courier New" pitchFamily="49" charset="0"/>
              </a:rPr>
              <a:t>(Salary BETWEEN 20000 and 40000)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100" b="1" dirty="0" smtClean="0">
                <a:latin typeface="Courier New" pitchFamily="49" charset="0"/>
              </a:rPr>
              <a:t>(Grade IN(‘</a:t>
            </a:r>
            <a:r>
              <a:rPr lang="en-US" altLang="en-US" sz="2100" b="1" dirty="0" err="1" smtClean="0">
                <a:latin typeface="Courier New" pitchFamily="49" charset="0"/>
              </a:rPr>
              <a:t>A’,’B’,’C’,’D’,’F’,’I</a:t>
            </a:r>
            <a:r>
              <a:rPr lang="en-US" altLang="en-US" sz="2100" b="1" dirty="0" smtClean="0">
                <a:latin typeface="Courier New" pitchFamily="49" charset="0"/>
              </a:rPr>
              <a:t>’))</a:t>
            </a:r>
          </a:p>
          <a:p>
            <a:pPr marL="0" indent="0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None/>
              <a:defRPr/>
            </a:pPr>
            <a:endParaRPr lang="en-US" altLang="en-US" sz="8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US" altLang="en-US" sz="800" dirty="0" smtClean="0"/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3FE6E5-B351-4BC1-BCC6-6129B2F88E61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Constraints – Check	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267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None/>
              <a:defRPr/>
            </a:pPr>
            <a:endParaRPr lang="en-US" altLang="en-US" sz="2000" b="1" u="sng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1800" b="1" dirty="0" smtClean="0">
                <a:latin typeface="Courier New" pitchFamily="49" charset="0"/>
              </a:rPr>
              <a:t>CREATE TABLE TEST  (                            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1800" b="1" dirty="0" smtClean="0">
                <a:latin typeface="Courier New" pitchFamily="49" charset="0"/>
              </a:rPr>
              <a:t>    AGE    DECIMAL (3,0) NOT NULL,              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1800" b="1" dirty="0" smtClean="0">
                <a:latin typeface="Courier New" pitchFamily="49" charset="0"/>
              </a:rPr>
              <a:t>    SALARY DECIMAL (7,2) NOT NULL WITH DEFAULT, 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1800" b="1" dirty="0" smtClean="0">
                <a:latin typeface="Courier New" pitchFamily="49" charset="0"/>
              </a:rPr>
              <a:t>    GRADE  CHARACTER (1),                       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1800" b="1" dirty="0" smtClean="0">
                <a:latin typeface="Courier New" pitchFamily="49" charset="0"/>
              </a:rPr>
              <a:t>CONSTRAINT </a:t>
            </a:r>
            <a:r>
              <a:rPr lang="en-CA" altLang="en-US" sz="1800" b="1" dirty="0" err="1" smtClean="0">
                <a:latin typeface="Courier New" pitchFamily="49" charset="0"/>
              </a:rPr>
              <a:t>TEST_AGE_CK</a:t>
            </a:r>
            <a:r>
              <a:rPr lang="en-CA" altLang="en-US" sz="1800" b="1" dirty="0" smtClean="0">
                <a:latin typeface="Courier New" pitchFamily="49" charset="0"/>
              </a:rPr>
              <a:t>                          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1800" b="1" dirty="0" smtClean="0">
                <a:latin typeface="Courier New" pitchFamily="49" charset="0"/>
              </a:rPr>
              <a:t>CHECK (AGE &gt;= 18 AND AGE &lt;= 49),                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1800" b="1" dirty="0" smtClean="0">
                <a:latin typeface="Courier New" pitchFamily="49" charset="0"/>
              </a:rPr>
              <a:t>CONSTRAINT  </a:t>
            </a:r>
            <a:r>
              <a:rPr lang="en-CA" altLang="en-US" sz="1800" b="1" dirty="0" err="1" smtClean="0">
                <a:latin typeface="Courier New" pitchFamily="49" charset="0"/>
              </a:rPr>
              <a:t>TEST_SALARY_CK</a:t>
            </a:r>
            <a:r>
              <a:rPr lang="en-CA" altLang="en-US" sz="1800" b="1" dirty="0" smtClean="0">
                <a:latin typeface="Courier New" pitchFamily="49" charset="0"/>
              </a:rPr>
              <a:t>                      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1800" b="1" dirty="0" smtClean="0">
                <a:latin typeface="Courier New" pitchFamily="49" charset="0"/>
              </a:rPr>
              <a:t>CHECK (SALARY BETWEEN 20000 AND 4000),          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1800" b="1" dirty="0" smtClean="0">
                <a:latin typeface="Courier New" pitchFamily="49" charset="0"/>
              </a:rPr>
              <a:t>CONSTRAINT </a:t>
            </a:r>
            <a:r>
              <a:rPr lang="en-CA" altLang="en-US" sz="1800" b="1" dirty="0" err="1" smtClean="0">
                <a:latin typeface="Courier New" pitchFamily="49" charset="0"/>
              </a:rPr>
              <a:t>TEST_GRADE_CK</a:t>
            </a:r>
            <a:r>
              <a:rPr lang="en-CA" altLang="en-US" sz="1800" b="1" dirty="0" smtClean="0">
                <a:latin typeface="Courier New" pitchFamily="49" charset="0"/>
              </a:rPr>
              <a:t>                        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1800" b="1" dirty="0" smtClean="0">
                <a:latin typeface="Courier New" pitchFamily="49" charset="0"/>
              </a:rPr>
              <a:t>CHECK (GRADE IN('A', 'B', 'C', 'D', 'F', 'I') ) )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None/>
              <a:defRPr/>
            </a:pPr>
            <a:endParaRPr lang="en-CA" alt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endParaRPr lang="en-US" alt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  <a:defRPr/>
            </a:pPr>
            <a:endParaRPr lang="en-US" altLang="en-US" sz="18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8A8A86-3956-4768-90E1-AE27EA52A35A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Constraints – Foreign Key	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None/>
              <a:defRPr/>
            </a:pPr>
            <a:endParaRPr lang="en-US" altLang="en-US" sz="700" b="1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 u="sng" dirty="0" smtClean="0">
                <a:latin typeface="Courier New" pitchFamily="49" charset="0"/>
              </a:rPr>
              <a:t>FOREIGN KEY</a:t>
            </a:r>
            <a:endParaRPr lang="en-US" altLang="en-US" sz="2000" b="1" dirty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 dirty="0" smtClean="0">
                <a:latin typeface="Courier New" pitchFamily="49" charset="0"/>
              </a:rPr>
              <a:t>The Foreign Key is used to get information from another table using the Primary Key of the other table.</a:t>
            </a:r>
          </a:p>
          <a:p>
            <a:pPr marL="0" indent="0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None/>
              <a:defRPr/>
            </a:pPr>
            <a:endParaRPr lang="en-US" altLang="en-US" sz="2000" b="1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 dirty="0" smtClean="0">
                <a:latin typeface="Courier New" pitchFamily="49" charset="0"/>
              </a:rPr>
              <a:t>A PATIENT record has the </a:t>
            </a:r>
            <a:r>
              <a:rPr lang="en-US" altLang="en-US" sz="2000" b="1" dirty="0" err="1" smtClean="0">
                <a:latin typeface="Courier New" pitchFamily="49" charset="0"/>
              </a:rPr>
              <a:t>DoctorNum</a:t>
            </a:r>
            <a:r>
              <a:rPr lang="en-US" altLang="en-US" sz="2000" b="1" dirty="0" smtClean="0">
                <a:latin typeface="Courier New" pitchFamily="49" charset="0"/>
              </a:rPr>
              <a:t> as a Foreign Key field. </a:t>
            </a:r>
            <a:r>
              <a:rPr lang="en-US" altLang="en-US" sz="2000" b="1" dirty="0" err="1" smtClean="0">
                <a:latin typeface="Courier New" pitchFamily="49" charset="0"/>
              </a:rPr>
              <a:t>DoctorNum</a:t>
            </a:r>
            <a:r>
              <a:rPr lang="en-US" altLang="en-US" sz="2000" b="1" dirty="0" smtClean="0">
                <a:latin typeface="Courier New" pitchFamily="49" charset="0"/>
              </a:rPr>
              <a:t> is the Primary Key of the DOCTOR table. The </a:t>
            </a:r>
            <a:r>
              <a:rPr lang="en-US" altLang="en-US" sz="2000" b="1" dirty="0" err="1" smtClean="0">
                <a:latin typeface="Courier New" pitchFamily="49" charset="0"/>
              </a:rPr>
              <a:t>DoctorNum</a:t>
            </a:r>
            <a:r>
              <a:rPr lang="en-US" altLang="en-US" sz="2000" b="1" dirty="0" smtClean="0">
                <a:latin typeface="Courier New" pitchFamily="49" charset="0"/>
              </a:rPr>
              <a:t> is used to get information about the Doctor from the DOCTOR table.</a:t>
            </a:r>
          </a:p>
          <a:p>
            <a:pPr marL="0" indent="0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None/>
              <a:defRPr/>
            </a:pPr>
            <a:endParaRPr lang="en-US" altLang="en-US" sz="2000" b="1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 dirty="0" smtClean="0">
                <a:latin typeface="Courier New" pitchFamily="49" charset="0"/>
              </a:rPr>
              <a:t>The Foreign Key is used to enforce relational integrity between the two tables. We will have more to say about Relational Integrity later in this course.</a:t>
            </a:r>
            <a:r>
              <a:rPr lang="en-US" altLang="en-US" sz="1000" dirty="0" smtClean="0"/>
              <a:t>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16A3F7-73D5-44EF-BF96-9C77D1B349D8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Constraints - Examples	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077200" cy="51054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CREATE TABLE customer(                         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   c_num         char (5)  not null with default,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   c_lname      char (15) not null with default,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   c_fname      char (15) not null with default,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   c_city           char (20),                      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   c_phone      dec (10),                       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   cp_num       char(4),                        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 Constraint     Customer_c_num_PK                   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 primary key  (c_num),                           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 Constraint    Customer_Customer_cp_num_FK        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 Foreign Key  (cp_num)                          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 References   paintrus.Painter (p_num  ) )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46AEDA-A6A8-4272-AEC2-0BD6CEAD58A3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Foreign Key Constraint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sz="2400" smtClean="0"/>
              <a:t>INSERT INTO PAINTRUS/CUSTOMER VALUES('99999', 'Smith', 'Ronald',     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smtClean="0"/>
              <a:t>'Mississauga', 9059998888, '111')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smtClean="0"/>
              <a:t> Operation not allowed by referential constraint </a:t>
            </a:r>
            <a:r>
              <a:rPr lang="en-CA" altLang="en-US" sz="2000" smtClean="0"/>
              <a:t>CUSTOMER_CUSTOMER_CP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INSERT INTO PAINTRUS/painter VALUES('111', 'Wong', 'Mary','Mississauga', 9054443234)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1 rows inserted in PAINTER in PAINTRUS.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INSERT INTO PAINTRUS/CUSTOMER VALUES('99999', 'Smith', 'Ronald', 'Mississauga', 9059998888, '111')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1 rows inserted in CUSTOMER in PAINTRUS.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C4FF7E-C693-4DF7-8D74-5F0CC0560DF4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Foreign Key Constraint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CA" altLang="en-US" sz="2400" dirty="0"/>
              <a:t> delete from painter   </a:t>
            </a:r>
            <a:endParaRPr lang="en-CA" alt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CA" altLang="en-US" sz="2400" dirty="0"/>
              <a:t> </a:t>
            </a:r>
            <a:r>
              <a:rPr lang="en-CA" altLang="en-US" sz="2400" dirty="0" smtClean="0"/>
              <a:t>                                               </a:t>
            </a:r>
            <a:endParaRPr lang="en-CA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CA" altLang="en-US" sz="2400" dirty="0"/>
              <a:t> Delete prevented by referential constraint </a:t>
            </a:r>
            <a:r>
              <a:rPr lang="en-CA" altLang="en-US" sz="2400" dirty="0" err="1" smtClean="0"/>
              <a:t>CUSTOMER_CUSTOMER_CP_NUM</a:t>
            </a:r>
            <a:endParaRPr lang="en-CA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CA" altLang="en-US" sz="2400" dirty="0"/>
              <a:t> delete from </a:t>
            </a:r>
            <a:r>
              <a:rPr lang="en-CA" altLang="en-US" sz="2400" dirty="0" smtClean="0"/>
              <a:t>customer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CA" altLang="en-US" sz="2000" dirty="0"/>
              <a:t> 1 rows deleted from CUSTOMER in </a:t>
            </a:r>
            <a:r>
              <a:rPr lang="en-CA" altLang="en-US" sz="2000" dirty="0" err="1"/>
              <a:t>PAINTRUS</a:t>
            </a:r>
            <a:r>
              <a:rPr lang="en-CA" altLang="en-US" sz="20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delete from </a:t>
            </a:r>
            <a:r>
              <a:rPr lang="en-US" altLang="en-US" sz="2400" dirty="0" smtClean="0"/>
              <a:t>painter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CA" altLang="en-US" sz="2400" dirty="0"/>
              <a:t>1 rows deleted from PAINTER in </a:t>
            </a:r>
            <a:r>
              <a:rPr lang="en-CA" altLang="en-US" sz="2400" dirty="0" err="1" smtClean="0"/>
              <a:t>PAINTRUS</a:t>
            </a:r>
            <a:endParaRPr lang="en-CA" altLang="en-US" sz="2400" dirty="0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43675D-FDD4-4819-ABE5-DF61FC7733BC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Agenda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u="sng" smtClean="0"/>
              <a:t>Data Definition Language</a:t>
            </a:r>
          </a:p>
          <a:p>
            <a:pPr lvl="1">
              <a:spcBef>
                <a:spcPct val="0"/>
              </a:spcBef>
            </a:pPr>
            <a:r>
              <a:rPr lang="en-US" altLang="en-US" sz="3200" smtClean="0"/>
              <a:t>How to use SQL to update table definitions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3200" smtClean="0"/>
          </a:p>
          <a:p>
            <a:pPr>
              <a:spcBef>
                <a:spcPct val="0"/>
              </a:spcBef>
            </a:pPr>
            <a:r>
              <a:rPr lang="en-US" altLang="en-US" u="sng" smtClean="0"/>
              <a:t>Data Manipulation Language</a:t>
            </a:r>
          </a:p>
          <a:p>
            <a:pPr lvl="1">
              <a:spcBef>
                <a:spcPct val="0"/>
              </a:spcBef>
            </a:pPr>
            <a:r>
              <a:rPr lang="en-US" altLang="en-US" sz="3200" smtClean="0"/>
              <a:t>How to update data in a table</a:t>
            </a:r>
          </a:p>
          <a:p>
            <a:pPr lvl="1">
              <a:spcBef>
                <a:spcPct val="0"/>
              </a:spcBef>
            </a:pPr>
            <a:r>
              <a:rPr lang="en-US" altLang="en-US" sz="3200" smtClean="0"/>
              <a:t>How to delete rows of data in a table 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B1FF6E-2756-4344-82AA-768BBBFBEB7F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Changing a Table Definition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 smtClean="0"/>
              <a:t>ALTER TABLE</a:t>
            </a:r>
            <a:r>
              <a:rPr lang="en-US" altLang="en-US" sz="2400" b="1" smtClean="0"/>
              <a:t> </a:t>
            </a:r>
            <a:endParaRPr lang="en-US" altLang="en-US" sz="240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000" smtClean="0"/>
              <a:t>Used to update a database definition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 smtClean="0"/>
              <a:t>Syntax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000" smtClean="0"/>
              <a:t>ALTER TABLE </a:t>
            </a:r>
            <a:r>
              <a:rPr lang="en-US" altLang="en-US" sz="2000" i="1" smtClean="0"/>
              <a:t>tablename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 smtClean="0"/>
              <a:t>Can do any of the following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000" smtClean="0"/>
              <a:t>Add a field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000" smtClean="0"/>
              <a:t>Alter a field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000" smtClean="0"/>
              <a:t>Drop a field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000" smtClean="0"/>
              <a:t>Add a constraint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000" smtClean="0"/>
              <a:t>Drop a constraint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00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5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5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285C90-055F-49F4-A6C3-BC454F6AF6A7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Review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Constraints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Primary Key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Not Null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Unique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Check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Foreign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 Changing a Table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Changing and deleting Table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9ABE1D-1C8E-4D22-95F1-E852B93F10E5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Changing a Table Definition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To add a field: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ALTER TABLE tablename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       ADD COLUMN field-name datatype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Example: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ALTER TABLE MARINA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		        ADD COLUMN Boat_Description CHAR (20)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400" i="1" smtClean="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00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F46B62-F89A-45CD-909D-7AC033715836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Changing a Table Definition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000" smtClean="0"/>
              <a:t>To change a field definition:</a:t>
            </a:r>
          </a:p>
          <a:p>
            <a:pPr>
              <a:spcBef>
                <a:spcPct val="30000"/>
              </a:spcBef>
            </a:pPr>
            <a:r>
              <a:rPr lang="en-US" altLang="en-US" sz="2000" smtClean="0"/>
              <a:t>ALTER TABLE tablename</a:t>
            </a:r>
          </a:p>
          <a:p>
            <a:pPr>
              <a:spcBef>
                <a:spcPct val="30000"/>
              </a:spcBef>
            </a:pPr>
            <a:r>
              <a:rPr lang="en-US" altLang="en-US" sz="2000" smtClean="0"/>
              <a:t>             ALTER COLUMN fieldname </a:t>
            </a:r>
          </a:p>
          <a:p>
            <a:pPr>
              <a:spcBef>
                <a:spcPct val="30000"/>
              </a:spcBef>
            </a:pPr>
            <a:r>
              <a:rPr lang="en-US" altLang="en-US" sz="2000" smtClean="0"/>
              <a:t>             SET DATA TYPE data type</a:t>
            </a:r>
          </a:p>
          <a:p>
            <a:pPr>
              <a:spcBef>
                <a:spcPct val="30000"/>
              </a:spcBef>
            </a:pPr>
            <a:r>
              <a:rPr lang="en-US" altLang="en-US" sz="2000" smtClean="0"/>
              <a:t>Example:</a:t>
            </a:r>
          </a:p>
          <a:p>
            <a:pPr>
              <a:spcBef>
                <a:spcPct val="30000"/>
              </a:spcBef>
            </a:pPr>
            <a:r>
              <a:rPr lang="en-US" altLang="en-US" sz="2000" smtClean="0"/>
              <a:t>ALTER TABLE MARINA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/>
              <a:t>		     ALTER COLUMN Boat_Description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/>
              <a:t>            SET DATA TYPE CHAR(12)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/>
              <a:t>            NOT NULL WITH DEFAULT 'abc'</a:t>
            </a:r>
            <a:endParaRPr lang="en-US" altLang="en-US" sz="3200" smtClean="0"/>
          </a:p>
          <a:p>
            <a:pPr lvl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DE6458-000E-46D2-9877-2D65334D9457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Changing a Table Definition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To remove a field: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000" smtClean="0"/>
              <a:t>ALTER TABLE tablename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000" smtClean="0"/>
              <a:t>             </a:t>
            </a:r>
            <a:r>
              <a:rPr lang="en-US" altLang="en-US" sz="1800" smtClean="0"/>
              <a:t>DROP COLUMN column_name 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000" smtClean="0"/>
              <a:t>Example: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1800" smtClean="0"/>
              <a:t>ALTER TABLE MARINA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1800" smtClean="0"/>
              <a:t>             DROP COLUMN Boat_Description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1800" smtClean="0"/>
              <a:t>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1900" smtClean="0"/>
              <a:t>*Note – be careful not to drop a column that you may in fact need as the data will be lost. 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1900" b="1" smtClean="0"/>
              <a:t>Rule of thumb:</a:t>
            </a:r>
            <a:r>
              <a:rPr lang="en-US" altLang="en-US" sz="1900" smtClean="0"/>
              <a:t> do not alter a table after it contains data </a:t>
            </a:r>
            <a:r>
              <a:rPr lang="en-US" alt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41FB2F-E2EC-4932-96A7-86CADFA0E3E4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Changing a Table Definition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400" smtClean="0"/>
              <a:t>To add a constraint:</a:t>
            </a:r>
          </a:p>
          <a:p>
            <a:pPr>
              <a:spcBef>
                <a:spcPct val="30000"/>
              </a:spcBef>
            </a:pPr>
            <a:r>
              <a:rPr lang="en-US" altLang="en-US" sz="1800" smtClean="0"/>
              <a:t>Example defining the PRIMARY KEY:</a:t>
            </a:r>
          </a:p>
          <a:p>
            <a:pPr>
              <a:spcBef>
                <a:spcPct val="30000"/>
              </a:spcBef>
            </a:pPr>
            <a:r>
              <a:rPr lang="en-US" altLang="en-US" sz="2000" smtClean="0"/>
              <a:t>ALTER TABLE MARINA</a:t>
            </a:r>
          </a:p>
          <a:p>
            <a:pPr>
              <a:spcBef>
                <a:spcPct val="30000"/>
              </a:spcBef>
            </a:pPr>
            <a:r>
              <a:rPr lang="en-US" altLang="en-US" sz="2000" smtClean="0"/>
              <a:t>             ADD CONSTRAINT Marina_Boat_No_PK</a:t>
            </a:r>
          </a:p>
          <a:p>
            <a:pPr>
              <a:spcBef>
                <a:spcPct val="30000"/>
              </a:spcBef>
            </a:pPr>
            <a:r>
              <a:rPr lang="en-US" altLang="en-US" sz="2000" smtClean="0"/>
              <a:t>             PRIMARY KEY (Boat_No)</a:t>
            </a:r>
            <a:r>
              <a:rPr lang="en-US" altLang="en-US" sz="1800" smtClean="0"/>
              <a:t>  </a:t>
            </a:r>
          </a:p>
          <a:p>
            <a:pPr>
              <a:spcBef>
                <a:spcPct val="30000"/>
              </a:spcBef>
            </a:pPr>
            <a:r>
              <a:rPr lang="en-US" altLang="en-US" sz="1800" smtClean="0"/>
              <a:t>Example of adding a check constraint:</a:t>
            </a:r>
          </a:p>
          <a:p>
            <a:pPr>
              <a:spcBef>
                <a:spcPct val="30000"/>
              </a:spcBef>
            </a:pPr>
            <a:r>
              <a:rPr lang="en-US" altLang="en-US" sz="2000" smtClean="0"/>
              <a:t>ALTER TABLE MARINA </a:t>
            </a:r>
          </a:p>
          <a:p>
            <a:pPr>
              <a:spcBef>
                <a:spcPct val="30000"/>
              </a:spcBef>
            </a:pPr>
            <a:r>
              <a:rPr lang="en-US" altLang="en-US" sz="2000" smtClean="0"/>
              <a:t>             ADD CONSTRAINT Marina_Boat_Code_CK </a:t>
            </a:r>
          </a:p>
          <a:p>
            <a:pPr>
              <a:spcBef>
                <a:spcPct val="30000"/>
              </a:spcBef>
            </a:pPr>
            <a:r>
              <a:rPr lang="en-US" altLang="en-US" sz="2000" smtClean="0"/>
              <a:t>             CHECK (Boat_Code BETWEEN 'AAA' AND 'DDD‘) 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000" i="1" smtClean="0"/>
          </a:p>
          <a:p>
            <a:pPr lvl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2E4FA7-DCD3-44EA-8659-9524B9EB59DF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smtClean="0"/>
              <a:t>Updating a Table Definition - DDL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400" smtClean="0"/>
              <a:t>To drop a constraint</a:t>
            </a:r>
          </a:p>
          <a:p>
            <a:pPr>
              <a:spcBef>
                <a:spcPct val="30000"/>
              </a:spcBef>
            </a:pPr>
            <a:r>
              <a:rPr lang="en-US" altLang="en-US" sz="2400" smtClean="0"/>
              <a:t>    ALTER TABLE tablename </a:t>
            </a:r>
          </a:p>
          <a:p>
            <a:pPr>
              <a:spcBef>
                <a:spcPct val="30000"/>
              </a:spcBef>
            </a:pPr>
            <a:r>
              <a:rPr lang="en-US" altLang="en-US" sz="2400" smtClean="0"/>
              <a:t>         DROP CONSTRAINT constraint_name  </a:t>
            </a:r>
          </a:p>
          <a:p>
            <a:pPr>
              <a:spcBef>
                <a:spcPct val="30000"/>
              </a:spcBef>
            </a:pPr>
            <a:r>
              <a:rPr lang="en-US" altLang="en-US" sz="2400" smtClean="0"/>
              <a:t>    ALTER TABLE MARINA </a:t>
            </a:r>
          </a:p>
          <a:p>
            <a:pPr>
              <a:spcBef>
                <a:spcPct val="30000"/>
              </a:spcBef>
            </a:pPr>
            <a:r>
              <a:rPr lang="en-US" altLang="en-US" sz="2400" smtClean="0"/>
              <a:t>         DROP CONSTRAINT Boat_Name_UN</a:t>
            </a:r>
          </a:p>
          <a:p>
            <a:pPr>
              <a:spcBef>
                <a:spcPct val="30000"/>
              </a:spcBef>
            </a:pPr>
            <a:endParaRPr lang="en-US" altLang="en-US" sz="2400" smtClean="0"/>
          </a:p>
          <a:p>
            <a:pPr>
              <a:spcBef>
                <a:spcPct val="30000"/>
              </a:spcBef>
            </a:pPr>
            <a:r>
              <a:rPr lang="en-US" altLang="en-US" sz="1600" smtClean="0"/>
              <a:t>Name must be the name assigned to the constraint (may have been assigned by user or by system)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ED7477-635A-4A26-AC60-96107155DC94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Updating Data in a Table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smtClean="0"/>
              <a:t>To update data in a table, use UPDATE.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UPDATE tablename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               SET column name = new value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                WHERE condition 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examples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UPDATE MARINA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                SET Dock_Number = ‘AAA'  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UPDATE MARINA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                SET Dock_Number = ‘AAB‘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                WHERE Marina_Num = ‘M-2407’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D2B3D3-9A29-470B-AA87-BEE494F429D2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smtClean="0"/>
              <a:t>How to Delete Rows in Tables-DML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800" smtClean="0"/>
              <a:t>To delete a row in a table, Use the Delete statement</a:t>
            </a:r>
          </a:p>
          <a:p>
            <a:pPr>
              <a:spcBef>
                <a:spcPct val="30000"/>
              </a:spcBef>
            </a:pPr>
            <a:r>
              <a:rPr lang="en-US" altLang="en-US" smtClean="0"/>
              <a:t>DELETE FROM tablename </a:t>
            </a:r>
          </a:p>
          <a:p>
            <a:pPr lvl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		        WHERE condition</a:t>
            </a:r>
          </a:p>
          <a:p>
            <a:pPr lvl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example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3600" smtClean="0"/>
              <a:t> 	 </a:t>
            </a:r>
            <a:r>
              <a:rPr lang="en-US" altLang="en-US" sz="2800" smtClean="0"/>
              <a:t>DELETE FROM MARINA </a:t>
            </a:r>
          </a:p>
          <a:p>
            <a:pPr lvl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		         WHERE Dock_Num = ‘CCC’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14FE70-9F48-48A9-AD69-F9900561DF14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smtClean="0"/>
              <a:t>Updating a Table Definition - DDL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400" smtClean="0"/>
              <a:t>Adding a Primayr Key and Foreign Key Constraint</a:t>
            </a:r>
          </a:p>
          <a:p>
            <a:pPr>
              <a:spcBef>
                <a:spcPct val="30000"/>
              </a:spcBef>
            </a:pPr>
            <a:r>
              <a:rPr lang="en-US" altLang="en-US" sz="1800" smtClean="0"/>
              <a:t>    ALTER TABLE CUSTOMER                            </a:t>
            </a:r>
          </a:p>
          <a:p>
            <a:pPr lvl="1">
              <a:spcBef>
                <a:spcPct val="30000"/>
              </a:spcBef>
            </a:pPr>
            <a:r>
              <a:rPr lang="en-US" altLang="en-US" sz="1800" smtClean="0"/>
              <a:t>ADD CONSTRAINT CUSTOMER_CUSTOMER_NUMBER_PK      </a:t>
            </a:r>
          </a:p>
          <a:p>
            <a:pPr lvl="1">
              <a:spcBef>
                <a:spcPct val="30000"/>
              </a:spcBef>
            </a:pPr>
            <a:r>
              <a:rPr lang="en-US" altLang="en-US" sz="1800" smtClean="0"/>
              <a:t>PRIMARY KEY (CUSTOMER_NUMBER) </a:t>
            </a:r>
          </a:p>
          <a:p>
            <a:pPr>
              <a:spcBef>
                <a:spcPct val="30000"/>
              </a:spcBef>
            </a:pPr>
            <a:endParaRPr lang="en-US" altLang="en-US" sz="1800" smtClean="0"/>
          </a:p>
          <a:p>
            <a:pPr>
              <a:spcBef>
                <a:spcPct val="30000"/>
              </a:spcBef>
            </a:pPr>
            <a:r>
              <a:rPr lang="en-US" altLang="en-US" sz="1800" smtClean="0"/>
              <a:t>ALTER TABLE CUSTOMER                        </a:t>
            </a:r>
          </a:p>
          <a:p>
            <a:pPr lvl="1">
              <a:spcBef>
                <a:spcPct val="30000"/>
              </a:spcBef>
            </a:pPr>
            <a:r>
              <a:rPr lang="en-US" altLang="en-US" sz="1800" smtClean="0"/>
              <a:t>ADD CONSTRAINT CUSTOMER_SALES_REP_NUMBER_FK </a:t>
            </a:r>
          </a:p>
          <a:p>
            <a:pPr lvl="1">
              <a:spcBef>
                <a:spcPct val="30000"/>
              </a:spcBef>
            </a:pPr>
            <a:r>
              <a:rPr lang="en-US" altLang="en-US" sz="1800" smtClean="0"/>
              <a:t>FOREIGN KEY (SALES_REP_NUMBER)              </a:t>
            </a:r>
          </a:p>
          <a:p>
            <a:pPr lvl="1">
              <a:spcBef>
                <a:spcPct val="30000"/>
              </a:spcBef>
            </a:pPr>
            <a:r>
              <a:rPr lang="en-US" altLang="en-US" sz="1800" smtClean="0"/>
              <a:t>REFERENCES  SALESREP(SALES_REP_NUMBER) </a:t>
            </a:r>
          </a:p>
          <a:p>
            <a:pPr>
              <a:spcBef>
                <a:spcPct val="30000"/>
              </a:spcBef>
            </a:pPr>
            <a:endParaRPr lang="en-US" altLang="en-US" sz="1600" smtClean="0"/>
          </a:p>
          <a:p>
            <a:pPr>
              <a:spcBef>
                <a:spcPct val="30000"/>
              </a:spcBef>
            </a:pPr>
            <a:r>
              <a:rPr lang="en-US" altLang="en-US" sz="2000" smtClean="0"/>
              <a:t>Table SALESREP in PRMIERC40 does not have a matching parent key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357D27-F0C7-4404-88BA-D5B6903BC4B5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What information is stored in a database structure chart?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Data Dictionary shows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Column 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Column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Column Length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PK?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FK Reference?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Req’d?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Unique?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Validation?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A198E7-7D7E-4821-921F-93EEB4D698E7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Terms starting with the largest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 SQL Terms                 Native Equivalents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 Schema/Collection		Library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Table				Physical File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Row				Record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Column				Field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View				Logical File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Index				Logical File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E8475A-121C-4419-ADB4-8801F7E996FA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 </a:t>
            </a:r>
            <a:r>
              <a:rPr lang="en-US" altLang="en-US" sz="2600" dirty="0"/>
              <a:t>CREATE TABLE painter (                         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/>
              <a:t>  </a:t>
            </a:r>
            <a:r>
              <a:rPr lang="en-US" altLang="en-US" sz="2600" dirty="0" err="1"/>
              <a:t>p_num</a:t>
            </a:r>
            <a:r>
              <a:rPr lang="en-US" altLang="en-US" sz="2600" dirty="0"/>
              <a:t>       </a:t>
            </a:r>
            <a:r>
              <a:rPr lang="en-US" altLang="en-US" sz="2600" dirty="0" smtClean="0"/>
              <a:t> char </a:t>
            </a:r>
            <a:r>
              <a:rPr lang="en-US" altLang="en-US" sz="2600" dirty="0"/>
              <a:t>(4) not null with default,  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/>
              <a:t>  </a:t>
            </a:r>
            <a:r>
              <a:rPr lang="en-US" altLang="en-US" sz="2600" dirty="0" err="1"/>
              <a:t>p_lname</a:t>
            </a:r>
            <a:r>
              <a:rPr lang="en-US" altLang="en-US" sz="2600" dirty="0"/>
              <a:t>     </a:t>
            </a:r>
            <a:r>
              <a:rPr lang="en-US" altLang="en-US" sz="2600" dirty="0" smtClean="0"/>
              <a:t>char </a:t>
            </a:r>
            <a:r>
              <a:rPr lang="en-US" altLang="en-US" sz="2600" dirty="0"/>
              <a:t>(15) not null with default,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/>
              <a:t>  </a:t>
            </a:r>
            <a:r>
              <a:rPr lang="en-US" altLang="en-US" sz="2600" dirty="0" err="1"/>
              <a:t>p_fname</a:t>
            </a:r>
            <a:r>
              <a:rPr lang="en-US" altLang="en-US" sz="2600" dirty="0"/>
              <a:t>     </a:t>
            </a:r>
            <a:r>
              <a:rPr lang="en-US" altLang="en-US" sz="2600" dirty="0" smtClean="0"/>
              <a:t>char </a:t>
            </a:r>
            <a:r>
              <a:rPr lang="en-US" altLang="en-US" sz="2600" dirty="0"/>
              <a:t>(15) not null with default,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/>
              <a:t>  </a:t>
            </a:r>
            <a:r>
              <a:rPr lang="en-US" altLang="en-US" sz="2600" dirty="0" err="1" smtClean="0"/>
              <a:t>p_city</a:t>
            </a:r>
            <a:r>
              <a:rPr lang="en-US" altLang="en-US" sz="2600" dirty="0" smtClean="0"/>
              <a:t>         char (20),                                </a:t>
            </a:r>
            <a:endParaRPr lang="en-US" altLang="en-US" sz="26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/>
              <a:t>  </a:t>
            </a:r>
            <a:r>
              <a:rPr lang="en-US" altLang="en-US" sz="2600" dirty="0" err="1"/>
              <a:t>p_phone</a:t>
            </a:r>
            <a:r>
              <a:rPr lang="en-US" altLang="en-US" sz="2600" dirty="0"/>
              <a:t>     </a:t>
            </a:r>
            <a:r>
              <a:rPr lang="en-US" altLang="en-US" sz="2600" dirty="0" err="1" smtClean="0"/>
              <a:t>dec</a:t>
            </a:r>
            <a:r>
              <a:rPr lang="en-US" altLang="en-US" sz="2600" dirty="0" smtClean="0"/>
              <a:t> </a:t>
            </a:r>
            <a:r>
              <a:rPr lang="en-US" altLang="en-US" sz="2600" dirty="0"/>
              <a:t>(10),                      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/>
              <a:t>Constraint </a:t>
            </a:r>
            <a:r>
              <a:rPr lang="en-US" altLang="en-US" sz="2600" dirty="0" smtClean="0"/>
              <a:t>    </a:t>
            </a:r>
            <a:r>
              <a:rPr lang="en-US" altLang="en-US" sz="2600" dirty="0" err="1" smtClean="0"/>
              <a:t>Painter_P_num_PK</a:t>
            </a:r>
            <a:r>
              <a:rPr lang="en-US" altLang="en-US" sz="2600" dirty="0" smtClean="0"/>
              <a:t>                             </a:t>
            </a:r>
            <a:endParaRPr lang="en-US" altLang="en-US" sz="26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/>
              <a:t>primary key (</a:t>
            </a:r>
            <a:r>
              <a:rPr lang="en-US" altLang="en-US" sz="2600" dirty="0" err="1"/>
              <a:t>p_num</a:t>
            </a:r>
            <a:r>
              <a:rPr lang="en-US" altLang="en-US" sz="2600" dirty="0"/>
              <a:t>) )                          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/>
              <a:t>Table PAINTER in </a:t>
            </a:r>
            <a:r>
              <a:rPr lang="en-US" altLang="en-US" sz="2600" dirty="0" err="1"/>
              <a:t>DR201C40</a:t>
            </a:r>
            <a:r>
              <a:rPr lang="en-US" altLang="en-US" sz="2600" dirty="0"/>
              <a:t> created but was not </a:t>
            </a:r>
            <a:r>
              <a:rPr lang="en-US" altLang="en-US" sz="2600" dirty="0" err="1"/>
              <a:t>journaled</a:t>
            </a:r>
            <a:r>
              <a:rPr lang="en-US" altLang="en-US" sz="2600" dirty="0"/>
              <a:t>.</a:t>
            </a:r>
            <a:r>
              <a:rPr lang="en-US" altLang="en-US" sz="26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E4B47E-1AC4-4714-8582-DFB13378D5E1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Is different than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3C5631-C422-426F-9650-F86439F23F96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 </a:t>
            </a:r>
            <a:r>
              <a:rPr lang="en-US" altLang="en-US" sz="2600" dirty="0"/>
              <a:t>CREATE TABLE painter (                         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/>
              <a:t>  </a:t>
            </a:r>
            <a:r>
              <a:rPr lang="en-US" altLang="en-US" sz="2600" dirty="0" err="1"/>
              <a:t>p_num</a:t>
            </a:r>
            <a:r>
              <a:rPr lang="en-US" altLang="en-US" sz="2600" dirty="0"/>
              <a:t>       </a:t>
            </a:r>
            <a:r>
              <a:rPr lang="en-US" altLang="en-US" sz="2600" dirty="0" smtClean="0"/>
              <a:t> char </a:t>
            </a:r>
            <a:r>
              <a:rPr lang="en-US" altLang="en-US" sz="2600" dirty="0"/>
              <a:t>(4) not null with default,  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/>
              <a:t>  </a:t>
            </a:r>
            <a:r>
              <a:rPr lang="en-US" altLang="en-US" sz="2600" dirty="0" err="1"/>
              <a:t>p_lname</a:t>
            </a:r>
            <a:r>
              <a:rPr lang="en-US" altLang="en-US" sz="2600" dirty="0"/>
              <a:t>     </a:t>
            </a:r>
            <a:r>
              <a:rPr lang="en-US" altLang="en-US" sz="2600" dirty="0" smtClean="0"/>
              <a:t>char </a:t>
            </a:r>
            <a:r>
              <a:rPr lang="en-US" altLang="en-US" sz="2600" dirty="0"/>
              <a:t>(15) not null with default,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/>
              <a:t>  </a:t>
            </a:r>
            <a:r>
              <a:rPr lang="en-US" altLang="en-US" sz="2600" dirty="0" err="1"/>
              <a:t>p_fname</a:t>
            </a:r>
            <a:r>
              <a:rPr lang="en-US" altLang="en-US" sz="2600" dirty="0"/>
              <a:t>     </a:t>
            </a:r>
            <a:r>
              <a:rPr lang="en-US" altLang="en-US" sz="2600" dirty="0" smtClean="0"/>
              <a:t>char </a:t>
            </a:r>
            <a:r>
              <a:rPr lang="en-US" altLang="en-US" sz="2600" dirty="0"/>
              <a:t>(15) not null with default,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/>
              <a:t>  </a:t>
            </a:r>
            <a:r>
              <a:rPr lang="en-US" altLang="en-US" sz="2600" dirty="0" err="1" smtClean="0"/>
              <a:t>p_city</a:t>
            </a:r>
            <a:r>
              <a:rPr lang="en-US" altLang="en-US" sz="2600" dirty="0" smtClean="0"/>
              <a:t>          </a:t>
            </a:r>
            <a:r>
              <a:rPr lang="en-US" altLang="en-US" sz="2600" dirty="0"/>
              <a:t>char </a:t>
            </a:r>
            <a:r>
              <a:rPr lang="en-US" altLang="en-US" sz="2600" dirty="0" smtClean="0"/>
              <a:t>(20),                                </a:t>
            </a:r>
            <a:endParaRPr lang="en-US" altLang="en-US" sz="26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/>
              <a:t>  </a:t>
            </a:r>
            <a:r>
              <a:rPr lang="en-US" altLang="en-US" sz="2600" dirty="0" err="1"/>
              <a:t>p_phone</a:t>
            </a:r>
            <a:r>
              <a:rPr lang="en-US" altLang="en-US" sz="2600" dirty="0"/>
              <a:t>     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dec</a:t>
            </a:r>
            <a:r>
              <a:rPr lang="en-US" altLang="en-US" sz="2600" dirty="0" smtClean="0"/>
              <a:t> </a:t>
            </a:r>
            <a:r>
              <a:rPr lang="en-US" altLang="en-US" sz="2600" dirty="0"/>
              <a:t>(10),                      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 smtClean="0"/>
              <a:t>Constraint     </a:t>
            </a:r>
            <a:r>
              <a:rPr lang="en-US" altLang="en-US" sz="2600" dirty="0" err="1"/>
              <a:t>Painter_P_num_PK</a:t>
            </a:r>
            <a:r>
              <a:rPr lang="en-US" altLang="en-US" sz="2600" dirty="0"/>
              <a:t>                    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/>
              <a:t>primary key (</a:t>
            </a:r>
            <a:r>
              <a:rPr lang="en-US" altLang="en-US" sz="2600" dirty="0" err="1"/>
              <a:t>p_num</a:t>
            </a:r>
            <a:r>
              <a:rPr lang="en-US" altLang="en-US" sz="2600" dirty="0"/>
              <a:t>) )                          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/>
              <a:t>Table PAINTER </a:t>
            </a:r>
            <a:r>
              <a:rPr lang="en-US" altLang="en-US" sz="2600" dirty="0" smtClean="0"/>
              <a:t>created in </a:t>
            </a:r>
            <a:r>
              <a:rPr lang="en-US" altLang="en-US" sz="2600" dirty="0" err="1" smtClean="0"/>
              <a:t>PAINTRUS</a:t>
            </a:r>
            <a:endParaRPr lang="en-US" alt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767593-D73B-4095-9FF3-D93EA0344143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 lvl="1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 smtClean="0">
                <a:latin typeface="Courier New" pitchFamily="49" charset="0"/>
              </a:rPr>
              <a:t>Constraints are used to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b="1" dirty="0" smtClean="0">
                <a:latin typeface="Courier New" pitchFamily="49" charset="0"/>
              </a:rPr>
              <a:t>ensure that the database receives “good” data</a:t>
            </a:r>
          </a:p>
          <a:p>
            <a:pPr marL="342900" lvl="1" indent="-342900" eaLnBrk="1" hangingPunct="1">
              <a:spcBef>
                <a:spcPct val="0"/>
              </a:spcBef>
              <a:buClr>
                <a:schemeClr val="hlink"/>
              </a:buClr>
              <a:buSzPct val="80000"/>
              <a:defRPr/>
            </a:pPr>
            <a:r>
              <a:rPr lang="en-US" altLang="en-US" sz="2000" b="1" dirty="0" smtClean="0">
                <a:latin typeface="Courier New" pitchFamily="49" charset="0"/>
              </a:rPr>
              <a:t>PRIMARY KEY </a:t>
            </a:r>
            <a:r>
              <a:rPr lang="en-US" altLang="en-US" sz="2000" b="1" dirty="0" smtClean="0">
                <a:latin typeface="Courier New" pitchFamily="49" charset="0"/>
                <a:sym typeface="Wingdings" pitchFamily="2" charset="2"/>
              </a:rPr>
              <a:t></a:t>
            </a:r>
            <a:r>
              <a:rPr lang="en-US" altLang="en-US" sz="2000" b="1" dirty="0" smtClean="0">
                <a:latin typeface="Courier New" pitchFamily="49" charset="0"/>
              </a:rPr>
              <a:t> unique and not null.</a:t>
            </a:r>
          </a:p>
          <a:p>
            <a:pPr marL="342900" lvl="2" indent="-342900" eaLnBrk="1" hangingPunct="1">
              <a:spcBef>
                <a:spcPct val="0"/>
              </a:spcBef>
              <a:buClr>
                <a:schemeClr val="hlink"/>
              </a:buClr>
              <a:buSzPct val="80000"/>
              <a:defRPr/>
            </a:pPr>
            <a:r>
              <a:rPr lang="en-US" altLang="en-US" sz="2000" b="1" dirty="0" smtClean="0">
                <a:latin typeface="Courier New" pitchFamily="49" charset="0"/>
              </a:rPr>
              <a:t>NOT NULL </a:t>
            </a:r>
            <a:r>
              <a:rPr lang="en-US" altLang="en-US" sz="2000" b="1" dirty="0" smtClean="0">
                <a:latin typeface="Courier New" pitchFamily="49" charset="0"/>
                <a:sym typeface="Wingdings" pitchFamily="2" charset="2"/>
              </a:rPr>
              <a:t> a value must exist.</a:t>
            </a:r>
          </a:p>
          <a:p>
            <a:pPr marL="342900" lvl="2" indent="-342900" eaLnBrk="1" hangingPunct="1">
              <a:spcBef>
                <a:spcPct val="0"/>
              </a:spcBef>
              <a:buClr>
                <a:schemeClr val="hlink"/>
              </a:buClr>
              <a:buSzPct val="80000"/>
              <a:defRPr/>
            </a:pPr>
            <a:r>
              <a:rPr lang="en-US" altLang="en-US" sz="2000" b="1" dirty="0" smtClean="0">
                <a:latin typeface="Courier New" pitchFamily="49" charset="0"/>
                <a:sym typeface="Wingdings" pitchFamily="2" charset="2"/>
              </a:rPr>
              <a:t>UNIQUE  value exists only once in a column.</a:t>
            </a:r>
            <a:endParaRPr lang="en-US" altLang="en-US" sz="2800" dirty="0" smtClean="0"/>
          </a:p>
          <a:p>
            <a:pPr marL="342900" lvl="2" indent="-342900" eaLnBrk="1" hangingPunct="1">
              <a:spcBef>
                <a:spcPct val="0"/>
              </a:spcBef>
              <a:buClr>
                <a:schemeClr val="hlink"/>
              </a:buClr>
              <a:buSzPct val="80000"/>
              <a:defRPr/>
            </a:pPr>
            <a:r>
              <a:rPr lang="en-US" altLang="en-US" sz="2000" b="1" dirty="0" smtClean="0">
                <a:latin typeface="Courier New" pitchFamily="49" charset="0"/>
                <a:sym typeface="Wingdings" pitchFamily="2" charset="2"/>
              </a:rPr>
              <a:t>CHECK  value must pass validation criteria</a:t>
            </a:r>
            <a:endParaRPr lang="en-US" alt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sz="2400" b="1" dirty="0" smtClean="0">
                <a:latin typeface="Courier New" pitchFamily="49" charset="0"/>
                <a:sym typeface="Wingdings" pitchFamily="2" charset="2"/>
              </a:rPr>
              <a:t>FOREIGN KEY  used to enforce Relational Integrity between two tables</a:t>
            </a:r>
            <a:endParaRPr lang="en-US" altLang="en-US" sz="2400" dirty="0" smtClean="0"/>
          </a:p>
          <a:p>
            <a:pPr lvl="1" eaLnBrk="1" hangingPunct="1">
              <a:spcBef>
                <a:spcPct val="0"/>
              </a:spcBef>
              <a:defRPr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85715E-109E-45FA-8A3F-D5C688E5BDEA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Constraints – Primary Key	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800" b="1" u="sng" smtClean="0">
                <a:latin typeface="Courier New" panose="02070309020205020404" pitchFamily="49" charset="0"/>
              </a:rPr>
              <a:t>PRIMARY KEY</a:t>
            </a:r>
          </a:p>
          <a:p>
            <a:pPr eaLnBrk="1" hangingPunct="1"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>
                <a:latin typeface="Courier New" panose="02070309020205020404" pitchFamily="49" charset="0"/>
              </a:rPr>
              <a:t>Provides rapid access to a row on a table</a:t>
            </a:r>
            <a:r>
              <a:rPr lang="en-US" altLang="en-US" sz="2000" b="1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>
                <a:latin typeface="Courier New" panose="02070309020205020404" pitchFamily="49" charset="0"/>
              </a:rPr>
              <a:t>Guarantees uniqueness of the PK field (there can be only one Doctor # D5524 in Ontario)</a:t>
            </a:r>
          </a:p>
          <a:p>
            <a:pPr eaLnBrk="1" hangingPunct="1"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>
                <a:latin typeface="Courier New" panose="02070309020205020404" pitchFamily="49" charset="0"/>
              </a:rPr>
              <a:t>Insists that a primary key value be specified by the user for every row on the table.</a:t>
            </a:r>
          </a:p>
          <a:p>
            <a:pPr eaLnBrk="1" hangingPunct="1">
              <a:spcBef>
                <a:spcPct val="30000"/>
              </a:spcBef>
              <a:buClr>
                <a:srgbClr val="660066"/>
              </a:buClr>
              <a:buFont typeface="Wingdings" panose="05000000000000000000" pitchFamily="2" charset="2"/>
              <a:buChar char="Ø"/>
            </a:pPr>
            <a:endParaRPr lang="en-US" altLang="en-US" sz="24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2544</TotalTime>
  <Words>1349</Words>
  <Application>Microsoft Office PowerPoint</Application>
  <PresentationFormat>On-screen Show (4:3)</PresentationFormat>
  <Paragraphs>272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Wingdings</vt:lpstr>
      <vt:lpstr>Times New Roman</vt:lpstr>
      <vt:lpstr>Arial Black</vt:lpstr>
      <vt:lpstr>Monotype Sorts</vt:lpstr>
      <vt:lpstr>Courier New</vt:lpstr>
      <vt:lpstr>Radial</vt:lpstr>
      <vt:lpstr>DBS201: More  on SQL</vt:lpstr>
      <vt:lpstr>Agenda</vt:lpstr>
      <vt:lpstr>Review</vt:lpstr>
      <vt:lpstr>Review</vt:lpstr>
      <vt:lpstr>Review</vt:lpstr>
      <vt:lpstr>Review</vt:lpstr>
      <vt:lpstr>Review</vt:lpstr>
      <vt:lpstr>Constraints</vt:lpstr>
      <vt:lpstr>Constraints – Primary Key </vt:lpstr>
      <vt:lpstr>Constraints – Not Null </vt:lpstr>
      <vt:lpstr>Constraints – Unique </vt:lpstr>
      <vt:lpstr>Constraints – Check </vt:lpstr>
      <vt:lpstr>Constraints – Check </vt:lpstr>
      <vt:lpstr>Constraints – Foreign Key </vt:lpstr>
      <vt:lpstr>Constraints - Examples </vt:lpstr>
      <vt:lpstr>Foreign Key Constraint</vt:lpstr>
      <vt:lpstr>Foreign Key Constraint</vt:lpstr>
      <vt:lpstr>Agenda</vt:lpstr>
      <vt:lpstr>Changing a Table Definition</vt:lpstr>
      <vt:lpstr>Changing a Table Definition</vt:lpstr>
      <vt:lpstr>Changing a Table Definition</vt:lpstr>
      <vt:lpstr>Changing a Table Definition</vt:lpstr>
      <vt:lpstr>Changing a Table Definition</vt:lpstr>
      <vt:lpstr>Updating a Table Definition - DDL</vt:lpstr>
      <vt:lpstr>Updating Data in a Table</vt:lpstr>
      <vt:lpstr>How to Delete Rows in Tables-DML</vt:lpstr>
      <vt:lpstr>Updating a Table Definition - DDL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Patti Wolf</dc:creator>
  <cp:lastModifiedBy>Parul</cp:lastModifiedBy>
  <cp:revision>260</cp:revision>
  <cp:lastPrinted>2014-09-19T12:54:04Z</cp:lastPrinted>
  <dcterms:created xsi:type="dcterms:W3CDTF">2003-10-31T14:41:22Z</dcterms:created>
  <dcterms:modified xsi:type="dcterms:W3CDTF">2016-01-29T16:17:58Z</dcterms:modified>
</cp:coreProperties>
</file>