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2" r:id="rId3"/>
    <p:sldId id="263" r:id="rId4"/>
    <p:sldId id="275" r:id="rId5"/>
    <p:sldId id="274" r:id="rId6"/>
    <p:sldId id="271" r:id="rId7"/>
    <p:sldId id="264" r:id="rId8"/>
    <p:sldId id="266" r:id="rId9"/>
    <p:sldId id="269" r:id="rId10"/>
    <p:sldId id="267" r:id="rId11"/>
    <p:sldId id="273"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1/11/2016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1/11/2016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1/11/2016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zenit.senecac.on.ca/~emile.ohan/int222/weekly/week0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enecac.on.ca/policies/itau.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enecac.on.ca/policies/itau.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s.senecac.on.ca/~emile.ohan/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validator.w3.org/checklink" TargetMode="External"/><Relationship Id="rId7" Type="http://schemas.openxmlformats.org/officeDocument/2006/relationships/hyperlink" Target="https://zenit.senecac.on.ca/~emile.ohan/int222/tryit.html"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6" Type="http://schemas.openxmlformats.org/officeDocument/2006/relationships/hyperlink" Target="http://csstypeset.com/" TargetMode="External"/><Relationship Id="rId5" Type="http://schemas.openxmlformats.org/officeDocument/2006/relationships/hyperlink" Target="http://www.javascriptlint.com/online_lint.php" TargetMode="External"/><Relationship Id="rId4" Type="http://schemas.openxmlformats.org/officeDocument/2006/relationships/hyperlink" Target="http://validator.nu/"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filezilla-project.org/" TargetMode="External"/><Relationship Id="rId2" Type="http://schemas.openxmlformats.org/officeDocument/2006/relationships/hyperlink" Target="https://notepad-plus-plus.org/" TargetMode="External"/><Relationship Id="rId1" Type="http://schemas.openxmlformats.org/officeDocument/2006/relationships/slideLayout" Target="../slideLayouts/slideLayout2.xml"/><Relationship Id="rId4" Type="http://schemas.openxmlformats.org/officeDocument/2006/relationships/hyperlink" Target="https://zenit.senecac.on.ca/~emile.ohan/int222/labs/lab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enit.senecac.on.ca/~emile.ohan/int222/standards.html" TargetMode="External"/><Relationship Id="rId2" Type="http://schemas.openxmlformats.org/officeDocument/2006/relationships/hyperlink" Target="https://zenit.senecac.on.ca/~emile.ohan/int222/" TargetMode="External"/><Relationship Id="rId1" Type="http://schemas.openxmlformats.org/officeDocument/2006/relationships/slideLayout" Target="../slideLayouts/slideLayout2.xml"/><Relationship Id="rId4" Type="http://schemas.openxmlformats.org/officeDocument/2006/relationships/hyperlink" Target="https://zenit.senecac.on.ca/~emile.ohan/int222/weekly.ph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zenit.senecac.on.ca/~emile.ohan/int222/resources.html" TargetMode="External"/><Relationship Id="rId2" Type="http://schemas.openxmlformats.org/officeDocument/2006/relationships/hyperlink" Target="https://zenit.senecac.on.ca/~emile.ohan/int222/weekly.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enit.senecac.on.ca/~emile.ohan/int222/standards.html" TargetMode="External"/><Relationship Id="rId2" Type="http://schemas.openxmlformats.org/officeDocument/2006/relationships/hyperlink" Target="https://zenit.senecac.on.ca/~emile.ohan/int222/assignmen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zenit.senecac.on.ca/~emile.ohan/int222/standards.html" TargetMode="External"/><Relationship Id="rId2" Type="http://schemas.openxmlformats.org/officeDocument/2006/relationships/hyperlink" Target="https://zenit.senecac.on.ca/~emile.ohan/int222/tes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ibrary.senecacollege.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lstStyle/>
          <a:p>
            <a:pPr algn="ctr" eaLnBrk="1" hangingPunct="1"/>
            <a:r>
              <a:rPr lang="en-US" altLang="en-US" dirty="0" smtClean="0"/>
              <a:t>INT222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eaLnBrk="1" fontAlgn="auto" hangingPunct="1">
              <a:spcAft>
                <a:spcPts val="0"/>
              </a:spcAft>
              <a:defRPr/>
            </a:pPr>
            <a:r>
              <a:rPr lang="en-US" dirty="0" smtClean="0"/>
              <a:t>COURSE INFORMATION, INTERNET </a:t>
            </a:r>
            <a:r>
              <a:rPr lang="en-US" dirty="0" smtClean="0"/>
              <a:t>ARCHITECTURE, Web </a:t>
            </a:r>
            <a:r>
              <a:rPr lang="en-US" dirty="0" smtClean="0"/>
              <a:t>Client Programming </a:t>
            </a:r>
            <a:r>
              <a:rPr lang="en-US" dirty="0" smtClean="0"/>
              <a:t>Introduction &amp; Lab 1 Demo</a:t>
            </a:r>
            <a:endParaRPr lang="en-US" dirty="0" smtClean="0"/>
          </a:p>
        </p:txBody>
      </p:sp>
      <p:sp>
        <p:nvSpPr>
          <p:cNvPr id="2" name="Rectangle 1"/>
          <p:cNvSpPr/>
          <p:nvPr/>
        </p:nvSpPr>
        <p:spPr>
          <a:xfrm>
            <a:off x="2529769" y="4637108"/>
            <a:ext cx="7407965" cy="923330"/>
          </a:xfrm>
          <a:prstGeom prst="rect">
            <a:avLst/>
          </a:prstGeom>
        </p:spPr>
        <p:txBody>
          <a:bodyPr wrap="square">
            <a:spAutoFit/>
          </a:bodyPr>
          <a:lstStyle/>
          <a:p>
            <a:pPr algn="ctr"/>
            <a:r>
              <a:rPr lang="en-US" b="1" dirty="0"/>
              <a:t>Please Note: </a:t>
            </a:r>
            <a:r>
              <a:rPr lang="en-US" dirty="0"/>
              <a:t>The slides are not a substitute for the readings</a:t>
            </a:r>
          </a:p>
          <a:p>
            <a:pPr algn="ctr"/>
            <a:endParaRPr lang="en-US" dirty="0"/>
          </a:p>
          <a:p>
            <a:pPr algn="ctr"/>
            <a:r>
              <a:rPr lang="en-US" dirty="0">
                <a:hlinkClick r:id="rId2"/>
              </a:rPr>
              <a:t>https://zenit.senecac.on.ca/~emile.ohan/int222/weekly/week01</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to Pass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To </a:t>
            </a:r>
            <a:r>
              <a:rPr lang="en-US" dirty="0"/>
              <a:t>obtain a credit in this subject, you must</a:t>
            </a:r>
            <a:r>
              <a:rPr lang="en-US" dirty="0" smtClean="0"/>
              <a:t>:</a:t>
            </a:r>
            <a:br>
              <a:rPr lang="en-US" dirty="0" smtClean="0"/>
            </a:br>
            <a:endParaRPr lang="en-US" dirty="0"/>
          </a:p>
          <a:p>
            <a:pPr lvl="1" fontAlgn="base">
              <a:buFont typeface="Arial" panose="020B0604020202020204" pitchFamily="34" charset="0"/>
              <a:buChar char="•"/>
            </a:pPr>
            <a:r>
              <a:rPr lang="en-US" dirty="0"/>
              <a:t>Achieve a grade of 50% or better on the final exam</a:t>
            </a:r>
          </a:p>
          <a:p>
            <a:pPr lvl="1" fontAlgn="base">
              <a:buFont typeface="Arial" panose="020B0604020202020204" pitchFamily="34" charset="0"/>
              <a:buChar char="•"/>
            </a:pPr>
            <a:r>
              <a:rPr lang="en-US" dirty="0"/>
              <a:t>Satisfactorily complete all assignments</a:t>
            </a:r>
          </a:p>
          <a:p>
            <a:pPr lvl="1" fontAlgn="base">
              <a:buFont typeface="Arial" panose="020B0604020202020204" pitchFamily="34" charset="0"/>
              <a:buChar char="•"/>
            </a:pPr>
            <a:r>
              <a:rPr lang="en-US" dirty="0"/>
              <a:t>Achieve a weighted average of 50% or better for the tests and final exam</a:t>
            </a:r>
          </a:p>
          <a:p>
            <a:pPr lvl="1" fontAlgn="base">
              <a:buFont typeface="Arial" panose="020B0604020202020204" pitchFamily="34" charset="0"/>
              <a:buChar char="•"/>
            </a:pPr>
            <a:r>
              <a:rPr lang="en-US" dirty="0"/>
              <a:t>Achieve a grade of 50% or better on the overall course</a:t>
            </a:r>
            <a:br>
              <a:rPr lang="en-US" dirty="0"/>
            </a:br>
            <a:endParaRPr lang="en-US" dirty="0"/>
          </a:p>
        </p:txBody>
      </p:sp>
    </p:spTree>
    <p:extLst>
      <p:ext uri="{BB962C8B-B14F-4D97-AF65-F5344CB8AC3E}">
        <p14:creationId xmlns:p14="http://schemas.microsoft.com/office/powerpoint/2010/main" val="250169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INT222 </a:t>
            </a:r>
            <a:r>
              <a:rPr lang="en-US" dirty="0" err="1" smtClean="0"/>
              <a:t>Zenit</a:t>
            </a:r>
            <a:r>
              <a:rPr lang="en-US" dirty="0" smtClean="0"/>
              <a:t> Account – Login </a:t>
            </a:r>
            <a:r>
              <a:rPr lang="en-US" dirty="0"/>
              <a:t>/</a:t>
            </a:r>
            <a:r>
              <a:rPr lang="en-US" dirty="0" smtClean="0"/>
              <a:t> Password</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Each student </a:t>
            </a:r>
            <a:r>
              <a:rPr lang="en-US" dirty="0"/>
              <a:t>registered in the INT222 course </a:t>
            </a:r>
            <a:r>
              <a:rPr lang="en-US" dirty="0" smtClean="0"/>
              <a:t>has an </a:t>
            </a:r>
            <a:r>
              <a:rPr lang="en-US" dirty="0"/>
              <a:t>account/password on </a:t>
            </a:r>
            <a:r>
              <a:rPr lang="en-US" dirty="0" smtClean="0"/>
              <a:t>zenit.senecac.on.ca (a </a:t>
            </a:r>
            <a:r>
              <a:rPr lang="en-US" dirty="0"/>
              <a:t>secure Linux server running an Apache web </a:t>
            </a:r>
            <a:r>
              <a:rPr lang="en-US" dirty="0" smtClean="0"/>
              <a:t>server).</a:t>
            </a:r>
            <a:endParaRPr lang="en-US" dirty="0"/>
          </a:p>
          <a:p>
            <a:pPr fontAlgn="base">
              <a:buFont typeface="Arial" panose="020B0604020202020204" pitchFamily="34" charset="0"/>
              <a:buChar char="•"/>
            </a:pPr>
            <a:r>
              <a:rPr lang="en-US" dirty="0"/>
              <a:t> </a:t>
            </a:r>
            <a:r>
              <a:rPr lang="en-US" dirty="0" smtClean="0"/>
              <a:t> Your </a:t>
            </a:r>
            <a:r>
              <a:rPr lang="en-US" dirty="0"/>
              <a:t>account on zenit.senecac.on.ca is to be used strictly for the INT222 course and all "</a:t>
            </a:r>
            <a:r>
              <a:rPr lang="en-US" dirty="0">
                <a:hlinkClick r:id="rId2"/>
              </a:rPr>
              <a:t>Seneca College Acceptable Account Use Policy</a:t>
            </a:r>
            <a:r>
              <a:rPr lang="en-US" dirty="0"/>
              <a:t>" </a:t>
            </a:r>
            <a:r>
              <a:rPr lang="en-US" dirty="0" smtClean="0"/>
              <a:t>apply.</a:t>
            </a:r>
          </a:p>
          <a:p>
            <a:pPr fontAlgn="base">
              <a:buFont typeface="Arial" panose="020B0604020202020204" pitchFamily="34" charset="0"/>
              <a:buChar char="•"/>
            </a:pPr>
            <a:r>
              <a:rPr lang="en-US" dirty="0"/>
              <a:t> </a:t>
            </a:r>
            <a:r>
              <a:rPr lang="en-US" dirty="0" smtClean="0"/>
              <a:t> Your </a:t>
            </a:r>
            <a:r>
              <a:rPr lang="en-US" dirty="0"/>
              <a:t>account on </a:t>
            </a:r>
            <a:r>
              <a:rPr lang="en-US" dirty="0" err="1" smtClean="0"/>
              <a:t>Zenit</a:t>
            </a:r>
            <a:r>
              <a:rPr lang="en-US" dirty="0" smtClean="0"/>
              <a:t> </a:t>
            </a:r>
            <a:r>
              <a:rPr lang="en-US" dirty="0"/>
              <a:t>has </a:t>
            </a:r>
            <a:r>
              <a:rPr lang="en-US" dirty="0" err="1"/>
              <a:t>sftp</a:t>
            </a:r>
            <a:r>
              <a:rPr lang="en-US" dirty="0"/>
              <a:t> and SSH </a:t>
            </a:r>
            <a:r>
              <a:rPr lang="en-US" dirty="0" smtClean="0"/>
              <a:t>access.</a:t>
            </a:r>
          </a:p>
          <a:p>
            <a:pPr fontAlgn="base">
              <a:buFont typeface="Arial" panose="020B0604020202020204" pitchFamily="34" charset="0"/>
              <a:buChar char="•"/>
            </a:pPr>
            <a:r>
              <a:rPr lang="en-US" dirty="0"/>
              <a:t> </a:t>
            </a:r>
            <a:r>
              <a:rPr lang="en-US" dirty="0" smtClean="0"/>
              <a:t> The </a:t>
            </a:r>
            <a:r>
              <a:rPr lang="en-US" dirty="0"/>
              <a:t>login on zenit.senecac.on.ca has the following format - </a:t>
            </a:r>
            <a:r>
              <a:rPr lang="en-US" dirty="0" err="1"/>
              <a:t>e.g</a:t>
            </a:r>
            <a:r>
              <a:rPr lang="en-US" dirty="0"/>
              <a:t> - </a:t>
            </a:r>
            <a:r>
              <a:rPr lang="en-US" dirty="0" smtClean="0"/>
              <a:t>int222_141a01</a:t>
            </a:r>
            <a:r>
              <a:rPr lang="en-US" dirty="0"/>
              <a:t/>
            </a:r>
            <a:br>
              <a:rPr lang="en-US" dirty="0"/>
            </a:br>
            <a:endParaRPr lang="en-US" dirty="0" smtClean="0"/>
          </a:p>
        </p:txBody>
      </p:sp>
    </p:spTree>
    <p:extLst>
      <p:ext uri="{BB962C8B-B14F-4D97-AF65-F5344CB8AC3E}">
        <p14:creationId xmlns:p14="http://schemas.microsoft.com/office/powerpoint/2010/main" val="209884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INT222 </a:t>
            </a:r>
            <a:r>
              <a:rPr lang="en-US" dirty="0" err="1" smtClean="0"/>
              <a:t>Zenit</a:t>
            </a:r>
            <a:r>
              <a:rPr lang="en-US" dirty="0" smtClean="0"/>
              <a:t> Account – Passwords </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Should </a:t>
            </a:r>
            <a:r>
              <a:rPr lang="en-US" dirty="0"/>
              <a:t>you forget your password, you will need to send an email to your </a:t>
            </a:r>
            <a:r>
              <a:rPr lang="en-US" dirty="0" smtClean="0"/>
              <a:t>me using </a:t>
            </a:r>
            <a:r>
              <a:rPr lang="en-US" dirty="0"/>
              <a:t>your </a:t>
            </a:r>
            <a:r>
              <a:rPr lang="en-US" dirty="0" err="1"/>
              <a:t>MySeneca</a:t>
            </a:r>
            <a:r>
              <a:rPr lang="en-US" dirty="0"/>
              <a:t> email account. Make sure to include the following</a:t>
            </a:r>
            <a:r>
              <a:rPr lang="en-US" dirty="0" smtClean="0"/>
              <a:t>:</a:t>
            </a:r>
            <a:br>
              <a:rPr lang="en-US" dirty="0" smtClean="0"/>
            </a:br>
            <a:endParaRPr lang="en-US" dirty="0"/>
          </a:p>
          <a:p>
            <a:pPr lvl="1" fontAlgn="base">
              <a:buFont typeface="Arial" panose="020B0604020202020204" pitchFamily="34" charset="0"/>
              <a:buChar char="•"/>
            </a:pPr>
            <a:r>
              <a:rPr lang="en-US" dirty="0"/>
              <a:t>"INT222 - password" in the subject area</a:t>
            </a:r>
          </a:p>
          <a:p>
            <a:pPr lvl="1" fontAlgn="base">
              <a:buFont typeface="Arial" panose="020B0604020202020204" pitchFamily="34" charset="0"/>
              <a:buChar char="•"/>
            </a:pPr>
            <a:r>
              <a:rPr lang="en-US" dirty="0"/>
              <a:t>your surname followed by you first name</a:t>
            </a:r>
          </a:p>
          <a:p>
            <a:pPr lvl="1" fontAlgn="base">
              <a:buFont typeface="Arial" panose="020B0604020202020204" pitchFamily="34" charset="0"/>
              <a:buChar char="•"/>
            </a:pPr>
            <a:r>
              <a:rPr lang="en-US" dirty="0"/>
              <a:t>your student number</a:t>
            </a:r>
          </a:p>
          <a:p>
            <a:pPr lvl="1" fontAlgn="base">
              <a:buFont typeface="Arial" panose="020B0604020202020204" pitchFamily="34" charset="0"/>
              <a:buChar char="•"/>
            </a:pPr>
            <a:r>
              <a:rPr lang="en-US" dirty="0"/>
              <a:t>a brief note</a:t>
            </a:r>
          </a:p>
          <a:p>
            <a:endParaRPr lang="en-US" dirty="0"/>
          </a:p>
        </p:txBody>
      </p:sp>
    </p:spTree>
    <p:extLst>
      <p:ext uri="{BB962C8B-B14F-4D97-AF65-F5344CB8AC3E}">
        <p14:creationId xmlns:p14="http://schemas.microsoft.com/office/powerpoint/2010/main" val="361747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INT222 </a:t>
            </a:r>
            <a:r>
              <a:rPr lang="en-US" dirty="0" err="1" smtClean="0"/>
              <a:t>Zenit</a:t>
            </a:r>
            <a:r>
              <a:rPr lang="en-US" dirty="0" smtClean="0"/>
              <a:t> Account – Security </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All </a:t>
            </a:r>
            <a:r>
              <a:rPr lang="en-US" dirty="0"/>
              <a:t>of the web content that you create in your </a:t>
            </a:r>
            <a:r>
              <a:rPr lang="en-US" dirty="0" err="1" smtClean="0"/>
              <a:t>Zenit</a:t>
            </a:r>
            <a:r>
              <a:rPr lang="en-US" dirty="0" smtClean="0"/>
              <a:t> </a:t>
            </a:r>
            <a:r>
              <a:rPr lang="en-US" dirty="0"/>
              <a:t>account will be protected by a username / password. (username / password are the same as the username / password for your </a:t>
            </a:r>
            <a:r>
              <a:rPr lang="en-US" dirty="0" err="1"/>
              <a:t>Z</a:t>
            </a:r>
            <a:r>
              <a:rPr lang="en-US" dirty="0" err="1" smtClean="0"/>
              <a:t>enit</a:t>
            </a:r>
            <a:r>
              <a:rPr lang="en-US" dirty="0" smtClean="0"/>
              <a:t> </a:t>
            </a:r>
            <a:r>
              <a:rPr lang="en-US" dirty="0"/>
              <a:t>account)</a:t>
            </a:r>
          </a:p>
          <a:p>
            <a:pPr fontAlgn="base">
              <a:buFont typeface="Arial" panose="020B0604020202020204" pitchFamily="34" charset="0"/>
              <a:buChar char="•"/>
            </a:pPr>
            <a:r>
              <a:rPr lang="en-US" dirty="0" smtClean="0"/>
              <a:t>  This </a:t>
            </a:r>
            <a:r>
              <a:rPr lang="en-US" dirty="0"/>
              <a:t>web server feature is implemented so that only you and </a:t>
            </a:r>
            <a:r>
              <a:rPr lang="en-US" dirty="0" smtClean="0"/>
              <a:t>myself </a:t>
            </a:r>
            <a:r>
              <a:rPr lang="en-US" dirty="0"/>
              <a:t>will be able to view your work.</a:t>
            </a:r>
          </a:p>
          <a:p>
            <a:pPr fontAlgn="base">
              <a:buFont typeface="Arial" panose="020B0604020202020204" pitchFamily="34" charset="0"/>
              <a:buChar char="•"/>
            </a:pPr>
            <a:r>
              <a:rPr lang="en-US" dirty="0" smtClean="0"/>
              <a:t>  Test </a:t>
            </a:r>
            <a:r>
              <a:rPr lang="en-US" dirty="0"/>
              <a:t>this feature using your browser by typing your URL </a:t>
            </a:r>
            <a:r>
              <a:rPr lang="en-US" dirty="0" smtClean="0"/>
              <a:t>- https</a:t>
            </a:r>
            <a:r>
              <a:rPr lang="en-US" dirty="0"/>
              <a:t>://zenit.senecac.on.ca/~yourlogin/</a:t>
            </a:r>
          </a:p>
          <a:p>
            <a:pPr fontAlgn="base">
              <a:buFont typeface="Arial" panose="020B0604020202020204" pitchFamily="34" charset="0"/>
              <a:buChar char="•"/>
            </a:pPr>
            <a:r>
              <a:rPr lang="en-US" dirty="0" smtClean="0"/>
              <a:t>  You </a:t>
            </a:r>
            <a:r>
              <a:rPr lang="en-US" dirty="0"/>
              <a:t>will be prompted for a username and a password. Type your username and password.</a:t>
            </a:r>
          </a:p>
          <a:p>
            <a:pPr fontAlgn="base">
              <a:buFont typeface="Arial" panose="020B0604020202020204" pitchFamily="34" charset="0"/>
              <a:buChar char="•"/>
            </a:pPr>
            <a:r>
              <a:rPr lang="en-US" dirty="0" smtClean="0"/>
              <a:t>  Your </a:t>
            </a:r>
            <a:r>
              <a:rPr lang="en-US" dirty="0"/>
              <a:t>username / password will stay in effect until you exit the browser session.</a:t>
            </a:r>
          </a:p>
          <a:p>
            <a:pPr fontAlgn="base">
              <a:buFont typeface="Arial" panose="020B0604020202020204" pitchFamily="34" charset="0"/>
              <a:buChar char="•"/>
            </a:pPr>
            <a:r>
              <a:rPr lang="en-US" dirty="0" smtClean="0"/>
              <a:t>  Sharing </a:t>
            </a:r>
            <a:r>
              <a:rPr lang="en-US" dirty="0"/>
              <a:t>your username/password with others or attempting to disable the security set for your account will be considered an act of cheating and will be treated accordingly.</a:t>
            </a:r>
          </a:p>
          <a:p>
            <a:endParaRPr lang="en-US" dirty="0"/>
          </a:p>
        </p:txBody>
      </p:sp>
    </p:spTree>
    <p:extLst>
      <p:ext uri="{BB962C8B-B14F-4D97-AF65-F5344CB8AC3E}">
        <p14:creationId xmlns:p14="http://schemas.microsoft.com/office/powerpoint/2010/main" val="25695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INT222 </a:t>
            </a:r>
            <a:r>
              <a:rPr lang="en-US" dirty="0" err="1" smtClean="0"/>
              <a:t>Zenit</a:t>
            </a:r>
            <a:r>
              <a:rPr lang="en-US" dirty="0" smtClean="0"/>
              <a:t> Account – Rules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School </a:t>
            </a:r>
            <a:r>
              <a:rPr lang="en-US" dirty="0"/>
              <a:t>of ICT policies include but are NOT limited to the following:</a:t>
            </a:r>
          </a:p>
          <a:p>
            <a:pPr fontAlgn="base">
              <a:buFont typeface="Arial" panose="020B0604020202020204" pitchFamily="34" charset="0"/>
              <a:buChar char="•"/>
            </a:pPr>
            <a:r>
              <a:rPr lang="en-US" b="1" dirty="0" smtClean="0"/>
              <a:t>  I WILL</a:t>
            </a:r>
            <a:endParaRPr lang="en-US" b="1" dirty="0"/>
          </a:p>
          <a:p>
            <a:pPr lvl="1" fontAlgn="base">
              <a:buFont typeface="Arial" panose="020B0604020202020204" pitchFamily="34" charset="0"/>
              <a:buChar char="•"/>
            </a:pPr>
            <a:r>
              <a:rPr lang="en-US" dirty="0"/>
              <a:t>A</a:t>
            </a:r>
            <a:r>
              <a:rPr lang="en-US" dirty="0" smtClean="0"/>
              <a:t>bide </a:t>
            </a:r>
            <a:r>
              <a:rPr lang="en-US" dirty="0"/>
              <a:t>by all the rules and regulations set forth in the "</a:t>
            </a:r>
            <a:r>
              <a:rPr lang="en-US" dirty="0">
                <a:hlinkClick r:id="rId2"/>
              </a:rPr>
              <a:t>Seneca College Acceptable Account Use Policy</a:t>
            </a:r>
            <a:r>
              <a:rPr lang="en-US" dirty="0"/>
              <a:t>".</a:t>
            </a:r>
          </a:p>
          <a:p>
            <a:pPr lvl="1" fontAlgn="base">
              <a:buFont typeface="Arial" panose="020B0604020202020204" pitchFamily="34" charset="0"/>
              <a:buChar char="•"/>
            </a:pPr>
            <a:r>
              <a:rPr lang="en-US" dirty="0"/>
              <a:t>P</a:t>
            </a:r>
            <a:r>
              <a:rPr lang="en-US" dirty="0" smtClean="0"/>
              <a:t>ractice </a:t>
            </a:r>
            <a:r>
              <a:rPr lang="en-US" dirty="0"/>
              <a:t>behavior that is responsible, ethical and legal.</a:t>
            </a:r>
          </a:p>
          <a:p>
            <a:pPr lvl="1" fontAlgn="base">
              <a:buFont typeface="Arial" panose="020B0604020202020204" pitchFamily="34" charset="0"/>
              <a:buChar char="•"/>
            </a:pPr>
            <a:r>
              <a:rPr lang="en-US" dirty="0"/>
              <a:t>L</a:t>
            </a:r>
            <a:r>
              <a:rPr lang="en-US" dirty="0" smtClean="0"/>
              <a:t>imit </a:t>
            </a:r>
            <a:r>
              <a:rPr lang="en-US" dirty="0" err="1"/>
              <a:t>sftp</a:t>
            </a:r>
            <a:r>
              <a:rPr lang="en-US" dirty="0"/>
              <a:t> &amp; SSH usage to a reasonable time so that others can access the server.</a:t>
            </a:r>
          </a:p>
          <a:p>
            <a:endParaRPr lang="en-US" dirty="0"/>
          </a:p>
        </p:txBody>
      </p:sp>
    </p:spTree>
    <p:extLst>
      <p:ext uri="{BB962C8B-B14F-4D97-AF65-F5344CB8AC3E}">
        <p14:creationId xmlns:p14="http://schemas.microsoft.com/office/powerpoint/2010/main" val="332608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INT222 </a:t>
            </a:r>
            <a:r>
              <a:rPr lang="en-US" dirty="0" err="1"/>
              <a:t>Zenit</a:t>
            </a:r>
            <a:r>
              <a:rPr lang="en-US" dirty="0"/>
              <a:t> Account – </a:t>
            </a:r>
            <a:r>
              <a:rPr lang="en-US" dirty="0" smtClean="0"/>
              <a:t>Rules cont’d</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b="1" dirty="0" smtClean="0"/>
              <a:t>  I WILL </a:t>
            </a:r>
            <a:r>
              <a:rPr lang="en-US" b="1" dirty="0"/>
              <a:t>NOT</a:t>
            </a:r>
          </a:p>
          <a:p>
            <a:pPr lvl="1" fontAlgn="base">
              <a:buFont typeface="Arial" panose="020B0604020202020204" pitchFamily="34" charset="0"/>
              <a:buChar char="•"/>
            </a:pPr>
            <a:r>
              <a:rPr lang="en-US" dirty="0"/>
              <a:t>I</a:t>
            </a:r>
            <a:r>
              <a:rPr lang="en-US" dirty="0" smtClean="0"/>
              <a:t>nspect</a:t>
            </a:r>
            <a:r>
              <a:rPr lang="en-US" dirty="0"/>
              <a:t>, modify or copy programs or data without proper consent and respect for copyright laws.</a:t>
            </a:r>
          </a:p>
          <a:p>
            <a:pPr lvl="1" fontAlgn="base">
              <a:buFont typeface="Arial" panose="020B0604020202020204" pitchFamily="34" charset="0"/>
              <a:buChar char="•"/>
            </a:pPr>
            <a:r>
              <a:rPr lang="en-US" dirty="0"/>
              <a:t>D</a:t>
            </a:r>
            <a:r>
              <a:rPr lang="en-US" dirty="0" smtClean="0"/>
              <a:t>istribute </a:t>
            </a:r>
            <a:r>
              <a:rPr lang="en-US" dirty="0"/>
              <a:t>information not intended for distribution by its owner without direct consent.</a:t>
            </a:r>
          </a:p>
          <a:p>
            <a:pPr lvl="1" fontAlgn="base">
              <a:buFont typeface="Arial" panose="020B0604020202020204" pitchFamily="34" charset="0"/>
              <a:buChar char="•"/>
            </a:pPr>
            <a:r>
              <a:rPr lang="en-US" dirty="0"/>
              <a:t>A</a:t>
            </a:r>
            <a:r>
              <a:rPr lang="en-US" dirty="0" smtClean="0"/>
              <a:t>ccess </a:t>
            </a:r>
            <a:r>
              <a:rPr lang="en-US" dirty="0"/>
              <a:t>or read files belonging to any account other than my own without direct consent.</a:t>
            </a:r>
          </a:p>
          <a:p>
            <a:pPr lvl="1" fontAlgn="base">
              <a:buFont typeface="Arial" panose="020B0604020202020204" pitchFamily="34" charset="0"/>
              <a:buChar char="•"/>
            </a:pPr>
            <a:r>
              <a:rPr lang="en-US" dirty="0"/>
              <a:t>U</a:t>
            </a:r>
            <a:r>
              <a:rPr lang="en-US" dirty="0" smtClean="0"/>
              <a:t>se </a:t>
            </a:r>
            <a:r>
              <a:rPr lang="en-US" dirty="0"/>
              <a:t>my account to place obscene or harassing materials.</a:t>
            </a:r>
          </a:p>
          <a:p>
            <a:pPr lvl="1" fontAlgn="base">
              <a:buFont typeface="Arial" panose="020B0604020202020204" pitchFamily="34" charset="0"/>
              <a:buChar char="•"/>
            </a:pPr>
            <a:r>
              <a:rPr lang="en-US" dirty="0"/>
              <a:t>U</a:t>
            </a:r>
            <a:r>
              <a:rPr lang="en-US" dirty="0" smtClean="0"/>
              <a:t>se </a:t>
            </a:r>
            <a:r>
              <a:rPr lang="en-US" dirty="0"/>
              <a:t>my account to transmit or propagate chain letters or pyramid schemes; or flood user(s) with email.</a:t>
            </a:r>
          </a:p>
          <a:p>
            <a:pPr lvl="1" fontAlgn="base">
              <a:buFont typeface="Arial" panose="020B0604020202020204" pitchFamily="34" charset="0"/>
              <a:buChar char="•"/>
            </a:pPr>
            <a:r>
              <a:rPr lang="en-US" dirty="0"/>
              <a:t>U</a:t>
            </a:r>
            <a:r>
              <a:rPr lang="en-US" dirty="0" smtClean="0"/>
              <a:t>se </a:t>
            </a:r>
            <a:r>
              <a:rPr lang="en-US" dirty="0"/>
              <a:t>my account to threaten, harass, or intimidate other students, faculty, or any person associated or not associated with the college.</a:t>
            </a:r>
          </a:p>
          <a:p>
            <a:pPr lvl="1" fontAlgn="base">
              <a:buFont typeface="Arial" panose="020B0604020202020204" pitchFamily="34" charset="0"/>
              <a:buChar char="•"/>
            </a:pPr>
            <a:r>
              <a:rPr lang="en-US" dirty="0"/>
              <a:t>U</a:t>
            </a:r>
            <a:r>
              <a:rPr lang="en-US" dirty="0" smtClean="0"/>
              <a:t>se </a:t>
            </a:r>
            <a:r>
              <a:rPr lang="en-US" dirty="0"/>
              <a:t>my account to do network port scanning, sniffing, or other computer/network vulnerability scanning.</a:t>
            </a:r>
          </a:p>
          <a:p>
            <a:endParaRPr lang="en-US" dirty="0"/>
          </a:p>
        </p:txBody>
      </p:sp>
    </p:spTree>
    <p:extLst>
      <p:ext uri="{BB962C8B-B14F-4D97-AF65-F5344CB8AC3E}">
        <p14:creationId xmlns:p14="http://schemas.microsoft.com/office/powerpoint/2010/main" val="185539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t>
            </a:r>
            <a:r>
              <a:rPr lang="en-US" dirty="0" err="1" smtClean="0"/>
              <a:t>Zenit</a:t>
            </a:r>
            <a:r>
              <a:rPr lang="en-US" dirty="0" smtClean="0"/>
              <a:t> Account - Template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Quick walkthrough of the links on the “demo account”</a:t>
            </a:r>
            <a:endParaRPr lang="en-US" dirty="0"/>
          </a:p>
        </p:txBody>
      </p:sp>
    </p:spTree>
    <p:extLst>
      <p:ext uri="{BB962C8B-B14F-4D97-AF65-F5344CB8AC3E}">
        <p14:creationId xmlns:p14="http://schemas.microsoft.com/office/powerpoint/2010/main" val="349621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Architecture</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No </a:t>
            </a:r>
            <a:r>
              <a:rPr lang="en-US" dirty="0"/>
              <a:t>one or organization owns the internet. The internet is a collection of networks connected to each other. The networks are connected together to form the single entity that we know as the </a:t>
            </a:r>
            <a:r>
              <a:rPr lang="en-US" dirty="0" smtClean="0"/>
              <a:t>Internet.</a:t>
            </a:r>
          </a:p>
          <a:p>
            <a:pPr fontAlgn="base">
              <a:buFont typeface="Arial" panose="020B0604020202020204" pitchFamily="34" charset="0"/>
              <a:buChar char="•"/>
            </a:pPr>
            <a:r>
              <a:rPr lang="en-US" dirty="0"/>
              <a:t> </a:t>
            </a:r>
            <a:r>
              <a:rPr lang="en-US" dirty="0" smtClean="0"/>
              <a:t> The </a:t>
            </a:r>
            <a:r>
              <a:rPr lang="en-US" dirty="0"/>
              <a:t>name "INTERNET" comes from the two the words that describe the internet - interconnected networks.</a:t>
            </a:r>
          </a:p>
          <a:p>
            <a:endParaRPr lang="en-US" dirty="0"/>
          </a:p>
        </p:txBody>
      </p:sp>
    </p:spTree>
    <p:extLst>
      <p:ext uri="{BB962C8B-B14F-4D97-AF65-F5344CB8AC3E}">
        <p14:creationId xmlns:p14="http://schemas.microsoft.com/office/powerpoint/2010/main" val="247382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Architecture – cont’d</a:t>
            </a:r>
            <a:endParaRPr lang="en-US" dirty="0"/>
          </a:p>
        </p:txBody>
      </p:sp>
      <p:sp>
        <p:nvSpPr>
          <p:cNvPr id="3" name="Content Placeholder 2"/>
          <p:cNvSpPr>
            <a:spLocks noGrp="1"/>
          </p:cNvSpPr>
          <p:nvPr>
            <p:ph idx="1"/>
          </p:nvPr>
        </p:nvSpPr>
        <p:spPr>
          <a:xfrm>
            <a:off x="5003320" y="1845734"/>
            <a:ext cx="6152359" cy="4023360"/>
          </a:xfrm>
        </p:spPr>
        <p:txBody>
          <a:bodyPr/>
          <a:lstStyle/>
          <a:p>
            <a:pPr>
              <a:buFont typeface="Arial" panose="020B0604020202020204" pitchFamily="34" charset="0"/>
              <a:buChar char="•"/>
            </a:pPr>
            <a:r>
              <a:rPr lang="en-US" dirty="0" smtClean="0"/>
              <a:t>  local </a:t>
            </a:r>
            <a:r>
              <a:rPr lang="en-US" dirty="0"/>
              <a:t>area network (</a:t>
            </a:r>
            <a:r>
              <a:rPr lang="en-US" dirty="0" smtClean="0"/>
              <a:t>LAN)</a:t>
            </a:r>
          </a:p>
          <a:p>
            <a:pPr>
              <a:buFont typeface="Arial" panose="020B0604020202020204" pitchFamily="34" charset="0"/>
              <a:buChar char="•"/>
            </a:pPr>
            <a:r>
              <a:rPr lang="en-US" dirty="0" smtClean="0"/>
              <a:t>  Internet </a:t>
            </a:r>
            <a:r>
              <a:rPr lang="en-US" dirty="0"/>
              <a:t>Service Provider (</a:t>
            </a:r>
            <a:r>
              <a:rPr lang="en-US" dirty="0" smtClean="0"/>
              <a:t>ISP)</a:t>
            </a:r>
          </a:p>
          <a:p>
            <a:pPr>
              <a:buFont typeface="Arial" panose="020B0604020202020204" pitchFamily="34" charset="0"/>
              <a:buChar char="•"/>
            </a:pPr>
            <a:r>
              <a:rPr lang="en-US" dirty="0" smtClean="0"/>
              <a:t>  Point </a:t>
            </a:r>
            <a:r>
              <a:rPr lang="en-US" dirty="0"/>
              <a:t>of Presence (</a:t>
            </a:r>
            <a:r>
              <a:rPr lang="en-US" dirty="0" smtClean="0"/>
              <a:t>POP)</a:t>
            </a:r>
          </a:p>
          <a:p>
            <a:pPr>
              <a:buFont typeface="Arial" panose="020B0604020202020204" pitchFamily="34" charset="0"/>
              <a:buChar char="•"/>
            </a:pPr>
            <a:r>
              <a:rPr lang="en-US" dirty="0" smtClean="0"/>
              <a:t>  Network </a:t>
            </a:r>
            <a:r>
              <a:rPr lang="en-US" dirty="0"/>
              <a:t>Access Points (NAP</a:t>
            </a:r>
            <a:r>
              <a:rPr lang="en-US" dirty="0" smtClean="0"/>
              <a:t>)</a:t>
            </a:r>
            <a:endParaRPr lang="en-US" dirty="0"/>
          </a:p>
        </p:txBody>
      </p:sp>
      <p:pic>
        <p:nvPicPr>
          <p:cNvPr id="4" name="Picture 2" descr="Interne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3755219" cy="273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76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Architecture - Router</a:t>
            </a:r>
            <a:endParaRPr lang="en-US" dirty="0"/>
          </a:p>
        </p:txBody>
      </p:sp>
      <p:sp>
        <p:nvSpPr>
          <p:cNvPr id="3" name="Content Placeholder 2"/>
          <p:cNvSpPr>
            <a:spLocks noGrp="1"/>
          </p:cNvSpPr>
          <p:nvPr>
            <p:ph idx="1"/>
          </p:nvPr>
        </p:nvSpPr>
        <p:spPr>
          <a:xfrm>
            <a:off x="5348376" y="1845734"/>
            <a:ext cx="5807303" cy="4023360"/>
          </a:xfrm>
        </p:spPr>
        <p:txBody>
          <a:bodyPr/>
          <a:lstStyle/>
          <a:p>
            <a:pPr fontAlgn="base">
              <a:buFont typeface="Arial" panose="020B0604020202020204" pitchFamily="34" charset="0"/>
              <a:buChar char="•"/>
            </a:pPr>
            <a:r>
              <a:rPr lang="en-US" dirty="0" smtClean="0"/>
              <a:t>  A </a:t>
            </a:r>
            <a:r>
              <a:rPr lang="en-US" dirty="0"/>
              <a:t>router has two separate, but related, </a:t>
            </a:r>
            <a:r>
              <a:rPr lang="en-US" dirty="0" smtClean="0"/>
              <a:t>jobs</a:t>
            </a:r>
            <a:br>
              <a:rPr lang="en-US" dirty="0" smtClean="0"/>
            </a:br>
            <a:endParaRPr lang="en-US" dirty="0"/>
          </a:p>
          <a:p>
            <a:pPr lvl="1" fontAlgn="base">
              <a:buFont typeface="Arial" panose="020B0604020202020204" pitchFamily="34" charset="0"/>
              <a:buChar char="•"/>
            </a:pPr>
            <a:r>
              <a:rPr lang="en-US" dirty="0"/>
              <a:t>It ensures that information does not go where it is not needed - this is crucial for keeping large volumes of data from clogging the connections of "innocent bystanders"</a:t>
            </a:r>
          </a:p>
          <a:p>
            <a:pPr lvl="1" fontAlgn="base">
              <a:buFont typeface="Arial" panose="020B0604020202020204" pitchFamily="34" charset="0"/>
              <a:buChar char="•"/>
            </a:pPr>
            <a:r>
              <a:rPr lang="en-US" dirty="0"/>
              <a:t>It makes sure that information does make it to the intended destination.</a:t>
            </a:r>
          </a:p>
          <a:p>
            <a:endParaRPr lang="en-US" dirty="0"/>
          </a:p>
        </p:txBody>
      </p:sp>
    </p:spTree>
    <p:controls>
      <mc:AlternateContent xmlns:mc="http://schemas.openxmlformats.org/markup-compatibility/2006">
        <mc:Choice xmlns:v="urn:schemas-microsoft-com:vml" Requires="v">
          <p:control spid="2057" name="ShockwaveFlash1" r:id="rId2" imgW="3809880" imgH="2857680"/>
        </mc:Choice>
        <mc:Fallback>
          <p:control name="ShockwaveFlash1" r:id="rId2" imgW="3809880" imgH="2857680">
            <p:pic>
              <p:nvPicPr>
                <p:cNvPr id="4" name="ShockwaveFlash1"/>
                <p:cNvPicPr>
                  <a:picLocks noChangeAspect="1"/>
                </p:cNvPicPr>
                <p:nvPr>
                  <p:custDataLst>
                    <p:tags r:id="rId3"/>
                  </p:custDataLst>
                </p:nvPr>
              </p:nvPicPr>
              <p:blipFill>
                <a:blip r:embed="rId5"/>
                <a:stretch>
                  <a:fillRect/>
                </a:stretch>
              </p:blipFill>
              <p:spPr>
                <a:xfrm>
                  <a:off x="1097280" y="1845734"/>
                  <a:ext cx="3810000" cy="2857500"/>
                </a:xfrm>
                <a:prstGeom prst="rect">
                  <a:avLst/>
                </a:prstGeom>
              </p:spPr>
            </p:pic>
          </p:control>
        </mc:Fallback>
      </mc:AlternateContent>
    </p:controls>
    <p:extLst>
      <p:ext uri="{BB962C8B-B14F-4D97-AF65-F5344CB8AC3E}">
        <p14:creationId xmlns:p14="http://schemas.microsoft.com/office/powerpoint/2010/main" val="2432079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 Course Information </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From </a:t>
            </a:r>
            <a:r>
              <a:rPr lang="en-US" dirty="0"/>
              <a:t>the course outline: </a:t>
            </a:r>
          </a:p>
          <a:p>
            <a:pPr marL="201168" lvl="1" indent="0">
              <a:buNone/>
            </a:pPr>
            <a:r>
              <a:rPr lang="en-US" i="1" dirty="0">
                <a:solidFill>
                  <a:schemeClr val="bg1">
                    <a:lumMod val="50000"/>
                  </a:schemeClr>
                </a:solidFill>
              </a:rPr>
              <a:t>     This subject introduces students to Internet architecture and software development principles, using the World Wide Web as the system example. After successfully completing the subject, a student will be able to design and create web pages for web browsers, while applying knowledge of HTML5 technologies.</a:t>
            </a:r>
          </a:p>
          <a:p>
            <a:pPr marL="201168" lvl="1" indent="0">
              <a:buNone/>
            </a:pPr>
            <a:r>
              <a:rPr lang="en-US" i="1" dirty="0">
                <a:solidFill>
                  <a:schemeClr val="bg1">
                    <a:lumMod val="50000"/>
                  </a:schemeClr>
                </a:solidFill>
              </a:rPr>
              <a:t>Students begin by learning JavaScript, the programming language of the Web. Then, the Document Object Model (DOM) is studied, and with it, documents that use the Hypertext Markup Language (HTML) to define its structure and content. To affect and modify the appearance and formatting of a document, students learn and apply the foundations of the Cascading Style Sheet (CSS) language. Throughout this progression of topics, JavaScript is continually used to access and modify the content and appearance of documents through the DOM interface.</a:t>
            </a:r>
          </a:p>
          <a:p>
            <a:pPr marL="0" indent="0">
              <a:buNone/>
            </a:pPr>
            <a:endParaRPr lang="en-US" i="1" dirty="0">
              <a:solidFill>
                <a:schemeClr val="bg1">
                  <a:lumMod val="50000"/>
                </a:schemeClr>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991942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the Web – “Internet”</a:t>
            </a:r>
            <a:endParaRPr lang="en-US" dirty="0"/>
          </a:p>
        </p:txBody>
      </p:sp>
      <p:sp>
        <p:nvSpPr>
          <p:cNvPr id="3" name="Content Placeholder 2"/>
          <p:cNvSpPr>
            <a:spLocks noGrp="1"/>
          </p:cNvSpPr>
          <p:nvPr>
            <p:ph idx="1"/>
          </p:nvPr>
        </p:nvSpPr>
        <p:spPr>
          <a:xfrm>
            <a:off x="1097280" y="1845734"/>
            <a:ext cx="4855112" cy="4023360"/>
          </a:xfrm>
        </p:spPr>
        <p:txBody>
          <a:bodyPr>
            <a:noAutofit/>
          </a:bodyPr>
          <a:lstStyle/>
          <a:p>
            <a:pPr fontAlgn="base">
              <a:spcAft>
                <a:spcPts val="400"/>
              </a:spcAft>
              <a:buFont typeface="Arial" panose="020B0604020202020204" pitchFamily="34" charset="0"/>
              <a:buChar char="•"/>
            </a:pPr>
            <a:r>
              <a:rPr lang="en-US" sz="1100" b="1" dirty="0"/>
              <a:t>1960</a:t>
            </a:r>
            <a:r>
              <a:rPr lang="en-US" sz="1100" dirty="0"/>
              <a:t> - computers were stand-alone</a:t>
            </a:r>
          </a:p>
          <a:p>
            <a:pPr fontAlgn="base">
              <a:spcAft>
                <a:spcPts val="400"/>
              </a:spcAft>
              <a:buFont typeface="Arial" panose="020B0604020202020204" pitchFamily="34" charset="0"/>
              <a:buChar char="•"/>
            </a:pPr>
            <a:r>
              <a:rPr lang="en-US" sz="1100" b="1" dirty="0"/>
              <a:t>1957</a:t>
            </a:r>
            <a:r>
              <a:rPr lang="en-US" sz="1100" dirty="0"/>
              <a:t> - Soviet Union began launching Sputnik satellites</a:t>
            </a:r>
          </a:p>
          <a:p>
            <a:pPr fontAlgn="base">
              <a:spcAft>
                <a:spcPts val="400"/>
              </a:spcAft>
              <a:buFont typeface="Arial" panose="020B0604020202020204" pitchFamily="34" charset="0"/>
              <a:buChar char="•"/>
            </a:pPr>
            <a:r>
              <a:rPr lang="en-US" sz="1100" b="1" dirty="0"/>
              <a:t>1958</a:t>
            </a:r>
            <a:r>
              <a:rPr lang="en-US" sz="1100" dirty="0"/>
              <a:t> - U.S. created two agencies to keep up with technology:</a:t>
            </a:r>
            <a:br>
              <a:rPr lang="en-US" sz="1100" dirty="0"/>
            </a:br>
            <a:r>
              <a:rPr lang="en-US" sz="1100" dirty="0"/>
              <a:t>NASA - National Aeronautics and Space Administration</a:t>
            </a:r>
            <a:br>
              <a:rPr lang="en-US" sz="1100" dirty="0"/>
            </a:br>
            <a:r>
              <a:rPr lang="en-US" sz="1100" dirty="0"/>
              <a:t>ARPA - Advanced Research Projects Agency</a:t>
            </a:r>
          </a:p>
          <a:p>
            <a:pPr fontAlgn="base">
              <a:lnSpc>
                <a:spcPct val="110000"/>
              </a:lnSpc>
              <a:spcAft>
                <a:spcPts val="400"/>
              </a:spcAft>
              <a:buFont typeface="Arial" panose="020B0604020202020204" pitchFamily="34" charset="0"/>
              <a:buChar char="•"/>
            </a:pPr>
            <a:r>
              <a:rPr lang="en-US" sz="1100" b="1" dirty="0"/>
              <a:t>1960's</a:t>
            </a:r>
            <a:r>
              <a:rPr lang="en-US" sz="1100" dirty="0"/>
              <a:t> - </a:t>
            </a:r>
            <a:r>
              <a:rPr lang="en-US" sz="1100" dirty="0" err="1"/>
              <a:t>ARPANet</a:t>
            </a:r>
            <a:r>
              <a:rPr lang="en-US" sz="1100" dirty="0"/>
              <a:t> created in late 1960's</a:t>
            </a:r>
            <a:br>
              <a:rPr lang="en-US" sz="1100" dirty="0"/>
            </a:br>
            <a:r>
              <a:rPr lang="en-US" sz="1100" dirty="0"/>
              <a:t>connected networks at universities and government agencies</a:t>
            </a:r>
            <a:br>
              <a:rPr lang="en-US" sz="1100" dirty="0"/>
            </a:br>
            <a:r>
              <a:rPr lang="en-US" sz="1100" dirty="0"/>
              <a:t>distributed network model had benefit that there were no central hubs that could cripple the </a:t>
            </a:r>
            <a:r>
              <a:rPr lang="en-US" sz="1100" dirty="0" err="1"/>
              <a:t>etwork</a:t>
            </a:r>
            <a:r>
              <a:rPr lang="en-US" sz="1100" dirty="0"/>
              <a:t> in case of nuclear attack</a:t>
            </a:r>
          </a:p>
          <a:p>
            <a:pPr fontAlgn="base">
              <a:spcAft>
                <a:spcPts val="400"/>
              </a:spcAft>
              <a:buFont typeface="Arial" panose="020B0604020202020204" pitchFamily="34" charset="0"/>
              <a:buChar char="•"/>
            </a:pPr>
            <a:r>
              <a:rPr lang="en-US" sz="1100" b="1" dirty="0"/>
              <a:t>1970</a:t>
            </a:r>
            <a:r>
              <a:rPr lang="en-US" sz="1100" dirty="0"/>
              <a:t> - Telnet - </a:t>
            </a:r>
            <a:r>
              <a:rPr lang="en-US" sz="1100" dirty="0" err="1"/>
              <a:t>TELecommunications</a:t>
            </a:r>
            <a:r>
              <a:rPr lang="en-US" sz="1100" dirty="0"/>
              <a:t> </a:t>
            </a:r>
            <a:r>
              <a:rPr lang="en-US" sz="1100" dirty="0" err="1"/>
              <a:t>NETwork</a:t>
            </a:r>
            <a:r>
              <a:rPr lang="en-US" sz="1100" dirty="0"/>
              <a:t> - developed</a:t>
            </a:r>
          </a:p>
          <a:p>
            <a:pPr fontAlgn="base">
              <a:spcAft>
                <a:spcPts val="400"/>
              </a:spcAft>
              <a:buFont typeface="Arial" panose="020B0604020202020204" pitchFamily="34" charset="0"/>
              <a:buChar char="•"/>
            </a:pPr>
            <a:r>
              <a:rPr lang="en-US" sz="1100" b="1" dirty="0"/>
              <a:t>1972</a:t>
            </a:r>
            <a:r>
              <a:rPr lang="en-US" sz="1100" dirty="0"/>
              <a:t> - FTP - File Transfer Protocol - developed</a:t>
            </a:r>
          </a:p>
          <a:p>
            <a:pPr fontAlgn="base">
              <a:spcAft>
                <a:spcPts val="400"/>
              </a:spcAft>
              <a:buFont typeface="Arial" panose="020B0604020202020204" pitchFamily="34" charset="0"/>
              <a:buChar char="•"/>
            </a:pPr>
            <a:r>
              <a:rPr lang="en-US" sz="1100" b="1" dirty="0"/>
              <a:t>1973</a:t>
            </a:r>
            <a:r>
              <a:rPr lang="en-US" sz="1100" dirty="0"/>
              <a:t> - Email "@" standard developed</a:t>
            </a:r>
          </a:p>
          <a:p>
            <a:pPr fontAlgn="base">
              <a:spcAft>
                <a:spcPts val="400"/>
              </a:spcAft>
              <a:buFont typeface="Arial" panose="020B0604020202020204" pitchFamily="34" charset="0"/>
              <a:buChar char="•"/>
            </a:pPr>
            <a:r>
              <a:rPr lang="en-US" sz="1100" b="1" dirty="0"/>
              <a:t>1977</a:t>
            </a:r>
            <a:r>
              <a:rPr lang="en-US" sz="1100" dirty="0"/>
              <a:t> - TCP/IP - Transmission Control Protocol / Internet Protocol - </a:t>
            </a:r>
            <a:r>
              <a:rPr lang="en-US" sz="1100" dirty="0" smtClean="0"/>
              <a:t>developed</a:t>
            </a:r>
            <a:endParaRPr lang="en-US" sz="1100" dirty="0"/>
          </a:p>
        </p:txBody>
      </p:sp>
      <p:sp>
        <p:nvSpPr>
          <p:cNvPr id="4" name="Content Placeholder 2"/>
          <p:cNvSpPr txBox="1">
            <a:spLocks/>
          </p:cNvSpPr>
          <p:nvPr/>
        </p:nvSpPr>
        <p:spPr>
          <a:xfrm>
            <a:off x="6452735" y="1845734"/>
            <a:ext cx="4783834"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Aft>
                <a:spcPts val="400"/>
              </a:spcAft>
              <a:buFont typeface="Arial" panose="020B0604020202020204" pitchFamily="34" charset="0"/>
              <a:buChar char="•"/>
            </a:pPr>
            <a:r>
              <a:rPr lang="en-US" sz="1100" b="1" dirty="0" smtClean="0"/>
              <a:t>1980's</a:t>
            </a:r>
            <a:r>
              <a:rPr lang="en-US" sz="1100" dirty="0" smtClean="0"/>
              <a:t> - </a:t>
            </a:r>
            <a:r>
              <a:rPr lang="en-US" sz="1100" dirty="0" err="1" smtClean="0"/>
              <a:t>NSFNet</a:t>
            </a:r>
            <a:r>
              <a:rPr lang="en-US" sz="1100" dirty="0" smtClean="0"/>
              <a:t> - National Science Foundation network created</a:t>
            </a:r>
            <a:br>
              <a:rPr lang="en-US" sz="1100" dirty="0" smtClean="0"/>
            </a:br>
            <a:r>
              <a:rPr lang="en-US" sz="1100" dirty="0" smtClean="0"/>
              <a:t>5 supercomputers to be used for research in various parts of the U.S.</a:t>
            </a:r>
            <a:br>
              <a:rPr lang="en-US" sz="1100" dirty="0" smtClean="0"/>
            </a:br>
            <a:r>
              <a:rPr lang="en-US" sz="1100" dirty="0" err="1" smtClean="0"/>
              <a:t>NSFNet</a:t>
            </a:r>
            <a:r>
              <a:rPr lang="en-US" sz="1100" dirty="0" smtClean="0"/>
              <a:t> linked these computers to allow access to others</a:t>
            </a:r>
            <a:br>
              <a:rPr lang="en-US" sz="1100" dirty="0" smtClean="0"/>
            </a:br>
            <a:r>
              <a:rPr lang="en-US" sz="1100" dirty="0" smtClean="0"/>
              <a:t>this network became the first internet backbone</a:t>
            </a:r>
          </a:p>
          <a:p>
            <a:pPr fontAlgn="base">
              <a:spcAft>
                <a:spcPts val="400"/>
              </a:spcAft>
              <a:buFont typeface="Arial" panose="020B0604020202020204" pitchFamily="34" charset="0"/>
              <a:buChar char="•"/>
            </a:pPr>
            <a:r>
              <a:rPr lang="en-US" sz="1100" b="1" dirty="0" smtClean="0"/>
              <a:t>Late 1980's </a:t>
            </a:r>
            <a:r>
              <a:rPr lang="en-US" sz="1100" dirty="0" smtClean="0"/>
              <a:t>- Internet opened up to non-military organizations in late 1980's</a:t>
            </a:r>
          </a:p>
          <a:p>
            <a:endParaRPr lang="en-US" sz="1100" dirty="0"/>
          </a:p>
        </p:txBody>
      </p:sp>
    </p:spTree>
    <p:extLst>
      <p:ext uri="{BB962C8B-B14F-4D97-AF65-F5344CB8AC3E}">
        <p14:creationId xmlns:p14="http://schemas.microsoft.com/office/powerpoint/2010/main" val="924878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the Web – “WWW (World Wide Web)”</a:t>
            </a:r>
          </a:p>
        </p:txBody>
      </p:sp>
      <p:sp>
        <p:nvSpPr>
          <p:cNvPr id="3" name="Content Placeholder 2"/>
          <p:cNvSpPr>
            <a:spLocks noGrp="1"/>
          </p:cNvSpPr>
          <p:nvPr>
            <p:ph idx="1"/>
          </p:nvPr>
        </p:nvSpPr>
        <p:spPr>
          <a:xfrm>
            <a:off x="1200797" y="1845734"/>
            <a:ext cx="5346652" cy="4023360"/>
          </a:xfrm>
        </p:spPr>
        <p:txBody>
          <a:bodyPr>
            <a:noAutofit/>
          </a:bodyPr>
          <a:lstStyle/>
          <a:p>
            <a:pPr fontAlgn="base">
              <a:spcAft>
                <a:spcPts val="400"/>
              </a:spcAft>
              <a:buFont typeface="Arial" panose="020B0604020202020204" pitchFamily="34" charset="0"/>
              <a:buChar char="•"/>
            </a:pPr>
            <a:r>
              <a:rPr lang="en-US" sz="1100" b="1" dirty="0"/>
              <a:t>Late 1980's </a:t>
            </a:r>
            <a:r>
              <a:rPr lang="en-US" sz="1100" dirty="0"/>
              <a:t>- invented at CERN - European Council for Nuclear Research - Tim Berners-Lee</a:t>
            </a:r>
            <a:br>
              <a:rPr lang="en-US" sz="1100" dirty="0"/>
            </a:br>
            <a:r>
              <a:rPr lang="en-US" sz="1100" dirty="0"/>
              <a:t>document formats varied, and were difficult to find</a:t>
            </a:r>
            <a:br>
              <a:rPr lang="en-US" sz="1100" dirty="0"/>
            </a:br>
            <a:r>
              <a:rPr lang="en-US" sz="1100" dirty="0"/>
              <a:t>used hypertext, hyperlinks</a:t>
            </a:r>
          </a:p>
          <a:p>
            <a:pPr fontAlgn="base">
              <a:spcAft>
                <a:spcPts val="400"/>
              </a:spcAft>
              <a:buFont typeface="Arial" panose="020B0604020202020204" pitchFamily="34" charset="0"/>
              <a:buChar char="•"/>
            </a:pPr>
            <a:r>
              <a:rPr lang="en-US" sz="1100" b="1" dirty="0"/>
              <a:t>Late 1980's - 1990 </a:t>
            </a:r>
            <a:r>
              <a:rPr lang="en-US" sz="1100" dirty="0"/>
              <a:t>- HTTP - </a:t>
            </a:r>
            <a:r>
              <a:rPr lang="en-US" sz="1100" dirty="0" err="1"/>
              <a:t>HyperText</a:t>
            </a:r>
            <a:r>
              <a:rPr lang="en-US" sz="1100" dirty="0"/>
              <a:t> Transfer Protocol</a:t>
            </a:r>
          </a:p>
          <a:p>
            <a:pPr fontAlgn="base">
              <a:spcAft>
                <a:spcPts val="400"/>
              </a:spcAft>
              <a:buFont typeface="Arial" panose="020B0604020202020204" pitchFamily="34" charset="0"/>
              <a:buChar char="•"/>
            </a:pPr>
            <a:r>
              <a:rPr lang="en-US" sz="1100" b="1" dirty="0"/>
              <a:t>1991</a:t>
            </a:r>
            <a:r>
              <a:rPr lang="en-US" sz="1100" dirty="0"/>
              <a:t> HTML - </a:t>
            </a:r>
            <a:r>
              <a:rPr lang="en-US" sz="1100" dirty="0" err="1"/>
              <a:t>HyperText</a:t>
            </a:r>
            <a:r>
              <a:rPr lang="en-US" sz="1100" dirty="0"/>
              <a:t> Markup Language</a:t>
            </a:r>
            <a:br>
              <a:rPr lang="en-US" sz="1100" dirty="0"/>
            </a:br>
            <a:r>
              <a:rPr lang="en-US" sz="1100" dirty="0"/>
              <a:t>created a document formatting or "markup" language, html (hypertext markup language)</a:t>
            </a:r>
            <a:br>
              <a:rPr lang="en-US" sz="1100" dirty="0"/>
            </a:br>
            <a:r>
              <a:rPr lang="en-US" sz="1100" dirty="0"/>
              <a:t>html was derived from SGML - Standard Generalized Markup Language (SGML) created http (hypertext transfer protocol) to transfer html documents</a:t>
            </a:r>
            <a:br>
              <a:rPr lang="en-US" sz="1100" dirty="0"/>
            </a:br>
            <a:r>
              <a:rPr lang="en-US" sz="1100" dirty="0"/>
              <a:t>created browser software to display html documents - all text-based</a:t>
            </a:r>
          </a:p>
          <a:p>
            <a:pPr fontAlgn="base">
              <a:spcAft>
                <a:spcPts val="400"/>
              </a:spcAft>
              <a:buFont typeface="Arial" panose="020B0604020202020204" pitchFamily="34" charset="0"/>
              <a:buChar char="•"/>
            </a:pPr>
            <a:r>
              <a:rPr lang="en-US" sz="1100" b="1" dirty="0"/>
              <a:t>1993</a:t>
            </a:r>
            <a:r>
              <a:rPr lang="en-US" sz="1100" dirty="0"/>
              <a:t> - Marc Andreessen and team created Mosaic browser</a:t>
            </a:r>
          </a:p>
          <a:p>
            <a:pPr fontAlgn="base">
              <a:spcAft>
                <a:spcPts val="400"/>
              </a:spcAft>
              <a:buFont typeface="Arial" panose="020B0604020202020204" pitchFamily="34" charset="0"/>
              <a:buChar char="•"/>
            </a:pPr>
            <a:r>
              <a:rPr lang="en-US" sz="1100" b="1" dirty="0"/>
              <a:t>1994</a:t>
            </a:r>
            <a:r>
              <a:rPr lang="en-US" sz="1100" dirty="0"/>
              <a:t> - HTML2 - Netscape Navigator was created - an offshoot of Mosaic</a:t>
            </a:r>
          </a:p>
          <a:p>
            <a:pPr fontAlgn="base">
              <a:spcAft>
                <a:spcPts val="400"/>
              </a:spcAft>
              <a:buFont typeface="Arial" panose="020B0604020202020204" pitchFamily="34" charset="0"/>
              <a:buChar char="•"/>
            </a:pPr>
            <a:r>
              <a:rPr lang="en-US" sz="1100" b="1" dirty="0"/>
              <a:t>1994</a:t>
            </a:r>
            <a:r>
              <a:rPr lang="en-US" sz="1100" dirty="0"/>
              <a:t> - Microsoft Internet Explorer was developed</a:t>
            </a:r>
          </a:p>
          <a:p>
            <a:pPr fontAlgn="base">
              <a:spcAft>
                <a:spcPts val="400"/>
              </a:spcAft>
              <a:buFont typeface="Arial" panose="020B0604020202020204" pitchFamily="34" charset="0"/>
              <a:buChar char="•"/>
            </a:pPr>
            <a:r>
              <a:rPr lang="en-US" sz="1100" b="1" dirty="0" smtClean="0"/>
              <a:t>1996</a:t>
            </a:r>
            <a:r>
              <a:rPr lang="en-US" sz="1100" dirty="0" smtClean="0"/>
              <a:t> </a:t>
            </a:r>
            <a:r>
              <a:rPr lang="en-US" sz="1100" dirty="0"/>
              <a:t>CSS1 - Cascading Style Sheets</a:t>
            </a:r>
          </a:p>
          <a:p>
            <a:pPr fontAlgn="base">
              <a:spcAft>
                <a:spcPts val="400"/>
              </a:spcAft>
              <a:buFont typeface="Arial" panose="020B0604020202020204" pitchFamily="34" charset="0"/>
              <a:buChar char="•"/>
            </a:pPr>
            <a:r>
              <a:rPr lang="en-US" sz="1100" b="1" dirty="0"/>
              <a:t>1996</a:t>
            </a:r>
            <a:r>
              <a:rPr lang="en-US" sz="1100" dirty="0"/>
              <a:t> </a:t>
            </a:r>
            <a:r>
              <a:rPr lang="en-US" sz="1100" dirty="0" smtClean="0"/>
              <a:t>JavaScript</a:t>
            </a:r>
            <a:endParaRPr lang="en-US" sz="1100" dirty="0"/>
          </a:p>
        </p:txBody>
      </p:sp>
      <p:sp>
        <p:nvSpPr>
          <p:cNvPr id="4" name="Content Placeholder 2"/>
          <p:cNvSpPr txBox="1">
            <a:spLocks/>
          </p:cNvSpPr>
          <p:nvPr/>
        </p:nvSpPr>
        <p:spPr>
          <a:xfrm>
            <a:off x="7372057" y="1845734"/>
            <a:ext cx="3878514"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Aft>
                <a:spcPts val="400"/>
              </a:spcAft>
              <a:buFont typeface="Arial" panose="020B0604020202020204" pitchFamily="34" charset="0"/>
              <a:buChar char="•"/>
            </a:pPr>
            <a:r>
              <a:rPr lang="en-US" sz="1100" b="1" dirty="0" smtClean="0"/>
              <a:t>1997</a:t>
            </a:r>
            <a:r>
              <a:rPr lang="en-US" sz="1100" dirty="0" smtClean="0"/>
              <a:t> HTML4</a:t>
            </a:r>
          </a:p>
          <a:p>
            <a:pPr fontAlgn="base">
              <a:spcAft>
                <a:spcPts val="400"/>
              </a:spcAft>
              <a:buFont typeface="Arial" panose="020B0604020202020204" pitchFamily="34" charset="0"/>
              <a:buChar char="•"/>
            </a:pPr>
            <a:r>
              <a:rPr lang="en-US" sz="1100" b="1" dirty="0" smtClean="0"/>
              <a:t>1998</a:t>
            </a:r>
            <a:r>
              <a:rPr lang="en-US" sz="1100" dirty="0" smtClean="0"/>
              <a:t> CSS2 - Cascading Style Sheets</a:t>
            </a:r>
          </a:p>
          <a:p>
            <a:pPr fontAlgn="base">
              <a:spcAft>
                <a:spcPts val="400"/>
              </a:spcAft>
              <a:buFont typeface="Arial" panose="020B0604020202020204" pitchFamily="34" charset="0"/>
              <a:buChar char="•"/>
            </a:pPr>
            <a:r>
              <a:rPr lang="en-US" sz="1100" b="1" dirty="0" smtClean="0"/>
              <a:t>2000</a:t>
            </a:r>
            <a:r>
              <a:rPr lang="en-US" sz="1100" dirty="0" smtClean="0"/>
              <a:t> XHTML1 - Extensible </a:t>
            </a:r>
            <a:r>
              <a:rPr lang="en-US" sz="1100" dirty="0" err="1" smtClean="0"/>
              <a:t>HyperText</a:t>
            </a:r>
            <a:r>
              <a:rPr lang="en-US" sz="1100" dirty="0" smtClean="0"/>
              <a:t> Markup Language</a:t>
            </a:r>
          </a:p>
          <a:p>
            <a:pPr fontAlgn="base">
              <a:spcAft>
                <a:spcPts val="400"/>
              </a:spcAft>
              <a:buFont typeface="Arial" panose="020B0604020202020204" pitchFamily="34" charset="0"/>
              <a:buChar char="•"/>
            </a:pPr>
            <a:r>
              <a:rPr lang="en-US" sz="1100" b="1" dirty="0" smtClean="0"/>
              <a:t>2005</a:t>
            </a:r>
            <a:r>
              <a:rPr lang="en-US" sz="1100" dirty="0" smtClean="0"/>
              <a:t> AJAX - Asynchronous JavaScript and Xml</a:t>
            </a:r>
          </a:p>
          <a:p>
            <a:pPr fontAlgn="base">
              <a:spcAft>
                <a:spcPts val="400"/>
              </a:spcAft>
              <a:buFont typeface="Arial" panose="020B0604020202020204" pitchFamily="34" charset="0"/>
              <a:buChar char="•"/>
            </a:pPr>
            <a:r>
              <a:rPr lang="en-US" sz="1100" b="1" dirty="0" smtClean="0"/>
              <a:t>2009</a:t>
            </a:r>
            <a:r>
              <a:rPr lang="en-US" sz="1100" dirty="0" smtClean="0"/>
              <a:t> HTML5</a:t>
            </a:r>
          </a:p>
          <a:p>
            <a:pPr fontAlgn="base">
              <a:spcAft>
                <a:spcPts val="400"/>
              </a:spcAft>
              <a:buFont typeface="Arial" panose="020B0604020202020204" pitchFamily="34" charset="0"/>
              <a:buChar char="•"/>
            </a:pPr>
            <a:r>
              <a:rPr lang="en-US" sz="1100" b="1" dirty="0" smtClean="0"/>
              <a:t>2009</a:t>
            </a:r>
            <a:r>
              <a:rPr lang="en-US" sz="1100" dirty="0" smtClean="0"/>
              <a:t> CSS3 - Cascading Style Sheets</a:t>
            </a:r>
          </a:p>
        </p:txBody>
      </p:sp>
    </p:spTree>
    <p:extLst>
      <p:ext uri="{BB962C8B-B14F-4D97-AF65-F5344CB8AC3E}">
        <p14:creationId xmlns:p14="http://schemas.microsoft.com/office/powerpoint/2010/main" val="381742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Request &amp; Delivery</a:t>
            </a:r>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A </a:t>
            </a:r>
            <a:r>
              <a:rPr lang="en-US" dirty="0"/>
              <a:t>"message" can be one of many </a:t>
            </a:r>
            <a:r>
              <a:rPr lang="en-US" dirty="0" smtClean="0"/>
              <a:t>things</a:t>
            </a:r>
          </a:p>
          <a:p>
            <a:pPr lvl="1" fontAlgn="base">
              <a:buFont typeface="Arial" panose="020B0604020202020204" pitchFamily="34" charset="0"/>
              <a:buChar char="•"/>
            </a:pPr>
            <a:r>
              <a:rPr lang="en-US" dirty="0" smtClean="0"/>
              <a:t>Email</a:t>
            </a:r>
            <a:endParaRPr lang="en-US" dirty="0"/>
          </a:p>
          <a:p>
            <a:pPr lvl="1" fontAlgn="base">
              <a:buFont typeface="Arial" panose="020B0604020202020204" pitchFamily="34" charset="0"/>
              <a:buChar char="•"/>
            </a:pPr>
            <a:r>
              <a:rPr lang="en-US" dirty="0"/>
              <a:t>F</a:t>
            </a:r>
            <a:r>
              <a:rPr lang="en-US" dirty="0" smtClean="0"/>
              <a:t>tp </a:t>
            </a:r>
            <a:r>
              <a:rPr lang="en-US" dirty="0"/>
              <a:t>request</a:t>
            </a:r>
          </a:p>
          <a:p>
            <a:pPr lvl="1" fontAlgn="base">
              <a:buFont typeface="Arial" panose="020B0604020202020204" pitchFamily="34" charset="0"/>
              <a:buChar char="•"/>
            </a:pPr>
            <a:r>
              <a:rPr lang="en-US" dirty="0" smtClean="0"/>
              <a:t>Request </a:t>
            </a:r>
            <a:r>
              <a:rPr lang="en-US" dirty="0"/>
              <a:t>for an html page</a:t>
            </a:r>
          </a:p>
          <a:p>
            <a:pPr lvl="1" fontAlgn="base">
              <a:buFont typeface="Arial" panose="020B0604020202020204" pitchFamily="34" charset="0"/>
              <a:buChar char="•"/>
            </a:pPr>
            <a:r>
              <a:rPr lang="en-US" dirty="0" smtClean="0"/>
              <a:t>Response </a:t>
            </a:r>
            <a:r>
              <a:rPr lang="en-US" dirty="0"/>
              <a:t>to a request, such as an mp3 file</a:t>
            </a:r>
          </a:p>
          <a:p>
            <a:pPr lvl="1" fontAlgn="base">
              <a:buFont typeface="Arial" panose="020B0604020202020204" pitchFamily="34" charset="0"/>
              <a:buChar char="•"/>
            </a:pPr>
            <a:r>
              <a:rPr lang="en-US" dirty="0"/>
              <a:t>etc., etc., etc</a:t>
            </a:r>
            <a:r>
              <a:rPr lang="en-US" dirty="0" smtClean="0"/>
              <a:t>.</a:t>
            </a:r>
            <a:endParaRPr lang="en-US" dirty="0"/>
          </a:p>
          <a:p>
            <a:pPr fontAlgn="base">
              <a:buFont typeface="Arial" panose="020B0604020202020204" pitchFamily="34" charset="0"/>
              <a:buChar char="•"/>
            </a:pPr>
            <a:r>
              <a:rPr lang="en-US" dirty="0" smtClean="0"/>
              <a:t>  Messages are </a:t>
            </a:r>
            <a:r>
              <a:rPr lang="en-US" dirty="0"/>
              <a:t>delivered using a method called </a:t>
            </a:r>
            <a:r>
              <a:rPr lang="en-US" dirty="0" smtClean="0"/>
              <a:t>packet-switching:</a:t>
            </a:r>
          </a:p>
          <a:p>
            <a:pPr lvl="1" fontAlgn="base">
              <a:buFont typeface="Arial" panose="020B0604020202020204" pitchFamily="34" charset="0"/>
              <a:buChar char="•"/>
            </a:pPr>
            <a:r>
              <a:rPr lang="en-US" dirty="0" smtClean="0"/>
              <a:t> Breaking up messages into “packets” using TCP (Transmission Control Protocol) and sent over a network using a destination IP address.</a:t>
            </a:r>
          </a:p>
          <a:p>
            <a:pPr lvl="1" fontAlgn="base">
              <a:buFont typeface="Arial" panose="020B0604020202020204" pitchFamily="34" charset="0"/>
              <a:buChar char="•"/>
            </a:pPr>
            <a:r>
              <a:rPr lang="en-US" dirty="0" smtClean="0"/>
              <a:t>When received, TCP </a:t>
            </a:r>
            <a:r>
              <a:rPr lang="en-US" dirty="0"/>
              <a:t>reassembles the message and ensures all packets received, otherwise requests a re-send</a:t>
            </a:r>
          </a:p>
          <a:p>
            <a:pPr fontAlgn="base">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74740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(Domain Name System or Server)</a:t>
            </a:r>
          </a:p>
        </p:txBody>
      </p:sp>
      <p:sp>
        <p:nvSpPr>
          <p:cNvPr id="3" name="Content Placeholder 2"/>
          <p:cNvSpPr>
            <a:spLocks noGrp="1"/>
          </p:cNvSpPr>
          <p:nvPr>
            <p:ph idx="1"/>
          </p:nvPr>
        </p:nvSpPr>
        <p:spPr/>
        <p:txBody>
          <a:bodyPr>
            <a:normAutofit fontScale="77500" lnSpcReduction="20000"/>
          </a:bodyPr>
          <a:lstStyle/>
          <a:p>
            <a:pPr>
              <a:lnSpc>
                <a:spcPct val="110000"/>
              </a:lnSpc>
              <a:spcAft>
                <a:spcPts val="400"/>
              </a:spcAft>
              <a:buFont typeface="Arial" panose="020B0604020202020204" pitchFamily="34" charset="0"/>
              <a:buChar char="•"/>
            </a:pPr>
            <a:r>
              <a:rPr lang="en-US" dirty="0" smtClean="0"/>
              <a:t>  DNS </a:t>
            </a:r>
            <a:r>
              <a:rPr lang="en-US" dirty="0"/>
              <a:t>is used to give names to IP </a:t>
            </a:r>
            <a:r>
              <a:rPr lang="en-US" dirty="0" smtClean="0"/>
              <a:t>addresses</a:t>
            </a:r>
            <a:endParaRPr lang="en-US" dirty="0"/>
          </a:p>
          <a:p>
            <a:pPr>
              <a:lnSpc>
                <a:spcPct val="110000"/>
              </a:lnSpc>
              <a:spcAft>
                <a:spcPts val="400"/>
              </a:spcAft>
              <a:buFont typeface="Arial" panose="020B0604020202020204" pitchFamily="34" charset="0"/>
              <a:buChar char="•"/>
            </a:pPr>
            <a:r>
              <a:rPr lang="en-US" dirty="0" smtClean="0"/>
              <a:t>  Zenit.senecac.on.ca </a:t>
            </a:r>
            <a:r>
              <a:rPr lang="en-US" dirty="0"/>
              <a:t>is used to identify </a:t>
            </a:r>
            <a:r>
              <a:rPr lang="en-US" dirty="0" smtClean="0"/>
              <a:t>142.204.140.203 (name </a:t>
            </a:r>
            <a:r>
              <a:rPr lang="en-US" dirty="0"/>
              <a:t>gets less localized to the </a:t>
            </a:r>
            <a:r>
              <a:rPr lang="en-US" dirty="0" smtClean="0"/>
              <a:t>right – </a:t>
            </a:r>
            <a:r>
              <a:rPr lang="en-US" dirty="0" err="1" smtClean="0"/>
              <a:t>ie</a:t>
            </a:r>
            <a:r>
              <a:rPr lang="en-US" dirty="0" smtClean="0"/>
              <a:t>: hostname </a:t>
            </a:r>
            <a:r>
              <a:rPr lang="en-US" dirty="0" err="1"/>
              <a:t>zenit</a:t>
            </a:r>
            <a:r>
              <a:rPr lang="en-US" dirty="0"/>
              <a:t>, at Seneca, in Ontario, in </a:t>
            </a:r>
            <a:r>
              <a:rPr lang="en-US" dirty="0" smtClean="0"/>
              <a:t>Canada)</a:t>
            </a:r>
            <a:endParaRPr lang="en-US" dirty="0"/>
          </a:p>
          <a:p>
            <a:pPr>
              <a:lnSpc>
                <a:spcPct val="110000"/>
              </a:lnSpc>
              <a:spcAft>
                <a:spcPts val="400"/>
              </a:spcAft>
              <a:buFont typeface="Arial" panose="020B0604020202020204" pitchFamily="34" charset="0"/>
              <a:buChar char="•"/>
            </a:pPr>
            <a:r>
              <a:rPr lang="en-US" dirty="0" smtClean="0"/>
              <a:t>  In </a:t>
            </a:r>
            <a:r>
              <a:rPr lang="en-US" dirty="0"/>
              <a:t>addition to ".ca", other common domains include</a:t>
            </a:r>
          </a:p>
          <a:p>
            <a:pPr lvl="1">
              <a:lnSpc>
                <a:spcPct val="110000"/>
              </a:lnSpc>
              <a:buFont typeface="Arial" panose="020B0604020202020204" pitchFamily="34" charset="0"/>
              <a:buChar char="•"/>
            </a:pPr>
            <a:r>
              <a:rPr lang="en-US" dirty="0"/>
              <a:t>.</a:t>
            </a:r>
            <a:r>
              <a:rPr lang="en-US" b="1" dirty="0"/>
              <a:t>com</a:t>
            </a:r>
            <a:r>
              <a:rPr lang="en-US" dirty="0"/>
              <a:t> - commercial</a:t>
            </a:r>
          </a:p>
          <a:p>
            <a:pPr lvl="1">
              <a:lnSpc>
                <a:spcPct val="110000"/>
              </a:lnSpc>
              <a:buFont typeface="Arial" panose="020B0604020202020204" pitchFamily="34" charset="0"/>
              <a:buChar char="•"/>
            </a:pPr>
            <a:r>
              <a:rPr lang="en-US" dirty="0"/>
              <a:t>.</a:t>
            </a:r>
            <a:r>
              <a:rPr lang="en-US" b="1" dirty="0" err="1"/>
              <a:t>edu</a:t>
            </a:r>
            <a:r>
              <a:rPr lang="en-US" dirty="0"/>
              <a:t> - educational</a:t>
            </a:r>
          </a:p>
          <a:p>
            <a:pPr lvl="1">
              <a:lnSpc>
                <a:spcPct val="110000"/>
              </a:lnSpc>
              <a:buFont typeface="Arial" panose="020B0604020202020204" pitchFamily="34" charset="0"/>
              <a:buChar char="•"/>
            </a:pPr>
            <a:r>
              <a:rPr lang="en-US" dirty="0"/>
              <a:t>.</a:t>
            </a:r>
            <a:r>
              <a:rPr lang="en-US" b="1" dirty="0" err="1"/>
              <a:t>gov</a:t>
            </a:r>
            <a:r>
              <a:rPr lang="en-US" dirty="0"/>
              <a:t> - governmental</a:t>
            </a:r>
          </a:p>
          <a:p>
            <a:pPr lvl="1">
              <a:lnSpc>
                <a:spcPct val="110000"/>
              </a:lnSpc>
              <a:buFont typeface="Arial" panose="020B0604020202020204" pitchFamily="34" charset="0"/>
              <a:buChar char="•"/>
            </a:pPr>
            <a:r>
              <a:rPr lang="en-US" dirty="0" err="1"/>
              <a:t>.</a:t>
            </a:r>
            <a:r>
              <a:rPr lang="en-US" b="1" dirty="0" err="1"/>
              <a:t>net</a:t>
            </a:r>
            <a:r>
              <a:rPr lang="en-US" dirty="0"/>
              <a:t> - </a:t>
            </a:r>
            <a:r>
              <a:rPr lang="en-US" dirty="0" err="1"/>
              <a:t>isp</a:t>
            </a:r>
            <a:endParaRPr lang="en-US" dirty="0"/>
          </a:p>
          <a:p>
            <a:pPr lvl="1">
              <a:lnSpc>
                <a:spcPct val="110000"/>
              </a:lnSpc>
              <a:buFont typeface="Arial" panose="020B0604020202020204" pitchFamily="34" charset="0"/>
              <a:buChar char="•"/>
            </a:pPr>
            <a:r>
              <a:rPr lang="en-US" dirty="0"/>
              <a:t>.</a:t>
            </a:r>
            <a:r>
              <a:rPr lang="en-US" b="1" dirty="0"/>
              <a:t>org</a:t>
            </a:r>
            <a:r>
              <a:rPr lang="en-US" dirty="0"/>
              <a:t> - non-profit</a:t>
            </a:r>
          </a:p>
          <a:p>
            <a:pPr lvl="1">
              <a:lnSpc>
                <a:spcPct val="110000"/>
              </a:lnSpc>
              <a:buFont typeface="Arial" panose="020B0604020202020204" pitchFamily="34" charset="0"/>
              <a:buChar char="•"/>
            </a:pPr>
            <a:r>
              <a:rPr lang="en-US" b="1" dirty="0"/>
              <a:t>and</a:t>
            </a:r>
            <a:r>
              <a:rPr lang="en-US" dirty="0"/>
              <a:t> many more</a:t>
            </a:r>
          </a:p>
          <a:p>
            <a:pPr>
              <a:lnSpc>
                <a:spcPct val="110000"/>
              </a:lnSpc>
              <a:spcAft>
                <a:spcPts val="400"/>
              </a:spcAft>
              <a:buFont typeface="Arial" panose="020B0604020202020204" pitchFamily="34" charset="0"/>
              <a:buChar char="•"/>
            </a:pPr>
            <a:r>
              <a:rPr lang="en-US" dirty="0" smtClean="0"/>
              <a:t>  </a:t>
            </a:r>
            <a:r>
              <a:rPr lang="en-US" b="1" dirty="0" smtClean="0"/>
              <a:t>ICANN</a:t>
            </a:r>
            <a:r>
              <a:rPr lang="en-US" dirty="0" smtClean="0"/>
              <a:t> </a:t>
            </a:r>
            <a:r>
              <a:rPr lang="en-US" dirty="0"/>
              <a:t>- Internet Corporation for Assigned Names and Numbers- oversees assignment of names and IP addresses and certifies domain name registrars to manage the process. DNS servers (name servers) associate the domain names with the IP address</a:t>
            </a:r>
          </a:p>
        </p:txBody>
      </p:sp>
    </p:spTree>
    <p:extLst>
      <p:ext uri="{BB962C8B-B14F-4D97-AF65-F5344CB8AC3E}">
        <p14:creationId xmlns:p14="http://schemas.microsoft.com/office/powerpoint/2010/main" val="6767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(Uniform Resource Locator)</a:t>
            </a:r>
          </a:p>
        </p:txBody>
      </p:sp>
      <p:sp>
        <p:nvSpPr>
          <p:cNvPr id="3" name="Content Placeholder 2"/>
          <p:cNvSpPr>
            <a:spLocks noGrp="1"/>
          </p:cNvSpPr>
          <p:nvPr>
            <p:ph idx="1"/>
          </p:nvPr>
        </p:nvSpPr>
        <p:spPr/>
        <p:txBody>
          <a:bodyPr/>
          <a:lstStyle/>
          <a:p>
            <a:pPr fontAlgn="base">
              <a:spcAft>
                <a:spcPts val="400"/>
              </a:spcAft>
              <a:buFont typeface="Arial" panose="020B0604020202020204" pitchFamily="34" charset="0"/>
              <a:buChar char="•"/>
            </a:pPr>
            <a:r>
              <a:rPr lang="en-US" dirty="0" smtClean="0"/>
              <a:t>  URL </a:t>
            </a:r>
            <a:r>
              <a:rPr lang="en-US" dirty="0"/>
              <a:t>is used to specify the protocol and the exact location of a desired document</a:t>
            </a:r>
            <a:r>
              <a:rPr lang="en-US" dirty="0"/>
              <a:t/>
            </a:r>
            <a:br>
              <a:rPr lang="en-US" dirty="0"/>
            </a:br>
            <a:r>
              <a:rPr lang="en-US" dirty="0" err="1"/>
              <a:t>eg</a:t>
            </a:r>
            <a:r>
              <a:rPr lang="en-US" dirty="0"/>
              <a:t>. </a:t>
            </a:r>
            <a:r>
              <a:rPr lang="en-US" dirty="0">
                <a:hlinkClick r:id="rId2"/>
              </a:rPr>
              <a:t>https://scs.senecac.on.ca/~</a:t>
            </a:r>
            <a:r>
              <a:rPr lang="en-US" dirty="0" smtClean="0">
                <a:hlinkClick r:id="rId2"/>
              </a:rPr>
              <a:t>emile.ohan/index.html</a:t>
            </a:r>
            <a:endParaRPr lang="en-US" dirty="0"/>
          </a:p>
          <a:p>
            <a:pPr lvl="1" fontAlgn="base">
              <a:buFont typeface="Arial" panose="020B0604020202020204" pitchFamily="34" charset="0"/>
              <a:buChar char="•"/>
            </a:pPr>
            <a:r>
              <a:rPr lang="en-US" dirty="0" smtClean="0"/>
              <a:t>  Protocol </a:t>
            </a:r>
            <a:r>
              <a:rPr lang="en-US" dirty="0"/>
              <a:t>= https://</a:t>
            </a:r>
          </a:p>
          <a:p>
            <a:pPr lvl="1" fontAlgn="base">
              <a:buFont typeface="Arial" panose="020B0604020202020204" pitchFamily="34" charset="0"/>
              <a:buChar char="•"/>
            </a:pPr>
            <a:r>
              <a:rPr lang="en-US" dirty="0" smtClean="0"/>
              <a:t>  Domain </a:t>
            </a:r>
            <a:r>
              <a:rPr lang="en-US" dirty="0"/>
              <a:t>name = scs.senecac.on.ca</a:t>
            </a:r>
          </a:p>
          <a:p>
            <a:pPr lvl="1" fontAlgn="base">
              <a:buFont typeface="Arial" panose="020B0604020202020204" pitchFamily="34" charset="0"/>
              <a:buChar char="•"/>
            </a:pPr>
            <a:r>
              <a:rPr lang="en-US" dirty="0" smtClean="0"/>
              <a:t>  Path </a:t>
            </a:r>
            <a:r>
              <a:rPr lang="en-US" dirty="0"/>
              <a:t>or URI - uniform resource indicator = ~</a:t>
            </a:r>
            <a:r>
              <a:rPr lang="en-US" dirty="0" err="1"/>
              <a:t>emile.ohan</a:t>
            </a:r>
            <a:r>
              <a:rPr lang="en-US" dirty="0"/>
              <a:t>/index.html</a:t>
            </a:r>
          </a:p>
          <a:p>
            <a:pPr>
              <a:spcAft>
                <a:spcPts val="400"/>
              </a:spcAft>
            </a:pPr>
            <a:endParaRPr lang="en-US" dirty="0"/>
          </a:p>
        </p:txBody>
      </p:sp>
    </p:spTree>
    <p:extLst>
      <p:ext uri="{BB962C8B-B14F-4D97-AF65-F5344CB8AC3E}">
        <p14:creationId xmlns:p14="http://schemas.microsoft.com/office/powerpoint/2010/main" val="129107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model</a:t>
            </a:r>
          </a:p>
        </p:txBody>
      </p:sp>
      <p:sp>
        <p:nvSpPr>
          <p:cNvPr id="3" name="Content Placeholder 2"/>
          <p:cNvSpPr>
            <a:spLocks noGrp="1"/>
          </p:cNvSpPr>
          <p:nvPr>
            <p:ph idx="1"/>
          </p:nvPr>
        </p:nvSpPr>
        <p:spPr>
          <a:xfrm>
            <a:off x="1097280" y="1845734"/>
            <a:ext cx="4397746" cy="4023360"/>
          </a:xfrm>
        </p:spPr>
        <p:txBody>
          <a:bodyPr>
            <a:normAutofit fontScale="77500" lnSpcReduction="20000"/>
          </a:bodyPr>
          <a:lstStyle/>
          <a:p>
            <a:pPr>
              <a:lnSpc>
                <a:spcPct val="110000"/>
              </a:lnSpc>
              <a:spcAft>
                <a:spcPts val="400"/>
              </a:spcAft>
              <a:buFont typeface="Arial" panose="020B0604020202020204" pitchFamily="34" charset="0"/>
              <a:buChar char="•"/>
            </a:pPr>
            <a:r>
              <a:rPr lang="en-US" dirty="0" smtClean="0"/>
              <a:t>  The </a:t>
            </a:r>
            <a:r>
              <a:rPr lang="en-US" dirty="0"/>
              <a:t>www uses a client-server </a:t>
            </a:r>
            <a:r>
              <a:rPr lang="en-US" dirty="0" smtClean="0"/>
              <a:t>model</a:t>
            </a:r>
            <a:endParaRPr lang="en-US" dirty="0"/>
          </a:p>
          <a:p>
            <a:pPr lvl="1">
              <a:lnSpc>
                <a:spcPct val="110000"/>
              </a:lnSpc>
              <a:buFont typeface="Arial" panose="020B0604020202020204" pitchFamily="34" charset="0"/>
              <a:buChar char="•"/>
            </a:pPr>
            <a:r>
              <a:rPr lang="en-US" dirty="0"/>
              <a:t>client software (web browser) requests an html page</a:t>
            </a:r>
          </a:p>
          <a:p>
            <a:pPr lvl="1">
              <a:lnSpc>
                <a:spcPct val="110000"/>
              </a:lnSpc>
              <a:buFont typeface="Arial" panose="020B0604020202020204" pitchFamily="34" charset="0"/>
              <a:buChar char="•"/>
            </a:pPr>
            <a:r>
              <a:rPr lang="en-US" dirty="0" smtClean="0"/>
              <a:t>the request is sent as a message to the particular web server</a:t>
            </a:r>
          </a:p>
          <a:p>
            <a:pPr lvl="1">
              <a:lnSpc>
                <a:spcPct val="110000"/>
              </a:lnSpc>
              <a:buFont typeface="Arial" panose="020B0604020202020204" pitchFamily="34" charset="0"/>
              <a:buChar char="•"/>
            </a:pPr>
            <a:r>
              <a:rPr lang="en-US" dirty="0" smtClean="0"/>
              <a:t>requested </a:t>
            </a:r>
            <a:r>
              <a:rPr lang="en-US" dirty="0"/>
              <a:t>page is sent as a message from the server to the client</a:t>
            </a:r>
          </a:p>
          <a:p>
            <a:pPr lvl="1">
              <a:lnSpc>
                <a:spcPct val="110000"/>
              </a:lnSpc>
              <a:buFont typeface="Arial" panose="020B0604020202020204" pitchFamily="34" charset="0"/>
              <a:buChar char="•"/>
            </a:pPr>
            <a:r>
              <a:rPr lang="en-US" dirty="0"/>
              <a:t>the client software interprets and displays the html page</a:t>
            </a:r>
          </a:p>
          <a:p>
            <a:pPr>
              <a:lnSpc>
                <a:spcPct val="110000"/>
              </a:lnSpc>
              <a:spcAft>
                <a:spcPts val="400"/>
              </a:spcAft>
              <a:buFont typeface="Arial" panose="020B0604020202020204" pitchFamily="34" charset="0"/>
              <a:buChar char="•"/>
            </a:pPr>
            <a:r>
              <a:rPr lang="en-US" dirty="0" smtClean="0"/>
              <a:t>  Other </a:t>
            </a:r>
            <a:r>
              <a:rPr lang="en-US" dirty="0"/>
              <a:t>available </a:t>
            </a:r>
            <a:r>
              <a:rPr lang="en-US" dirty="0" smtClean="0"/>
              <a:t>services</a:t>
            </a:r>
            <a:endParaRPr lang="en-US" dirty="0"/>
          </a:p>
          <a:p>
            <a:pPr lvl="1">
              <a:lnSpc>
                <a:spcPct val="110000"/>
              </a:lnSpc>
              <a:buFont typeface="Arial" panose="020B0604020202020204" pitchFamily="34" charset="0"/>
              <a:buChar char="•"/>
            </a:pPr>
            <a:r>
              <a:rPr lang="en-US" dirty="0"/>
              <a:t>FTP (file transfer protocol) - transfer files</a:t>
            </a:r>
          </a:p>
          <a:p>
            <a:pPr lvl="1">
              <a:lnSpc>
                <a:spcPct val="110000"/>
              </a:lnSpc>
              <a:buFont typeface="Arial" panose="020B0604020202020204" pitchFamily="34" charset="0"/>
              <a:buChar char="•"/>
            </a:pPr>
            <a:r>
              <a:rPr lang="en-US" dirty="0"/>
              <a:t>SFTP (Secure file transfer protocol) - transfer files</a:t>
            </a:r>
          </a:p>
          <a:p>
            <a:pPr lvl="1">
              <a:lnSpc>
                <a:spcPct val="110000"/>
              </a:lnSpc>
              <a:buFont typeface="Arial" panose="020B0604020202020204" pitchFamily="34" charset="0"/>
              <a:buChar char="•"/>
            </a:pPr>
            <a:r>
              <a:rPr lang="en-US" dirty="0"/>
              <a:t>telnet - logins to remote computers</a:t>
            </a:r>
          </a:p>
          <a:p>
            <a:pPr lvl="1">
              <a:lnSpc>
                <a:spcPct val="110000"/>
              </a:lnSpc>
              <a:buFont typeface="Arial" panose="020B0604020202020204" pitchFamily="34" charset="0"/>
              <a:buChar char="•"/>
            </a:pPr>
            <a:r>
              <a:rPr lang="en-US" dirty="0"/>
              <a:t>SSH - Secure Shell - used for secure logins to remote computers</a:t>
            </a:r>
          </a:p>
          <a:p>
            <a:pPr lvl="1">
              <a:lnSpc>
                <a:spcPct val="110000"/>
              </a:lnSpc>
              <a:buFont typeface="Arial" panose="020B0604020202020204" pitchFamily="34" charset="0"/>
              <a:buChar char="•"/>
            </a:pPr>
            <a:r>
              <a:rPr lang="en-US" dirty="0" smtClean="0"/>
              <a:t>email</a:t>
            </a:r>
            <a:endParaRPr lang="en-US" dirty="0"/>
          </a:p>
        </p:txBody>
      </p:sp>
      <p:sp>
        <p:nvSpPr>
          <p:cNvPr id="4" name="Content Placeholder 2"/>
          <p:cNvSpPr txBox="1">
            <a:spLocks/>
          </p:cNvSpPr>
          <p:nvPr/>
        </p:nvSpPr>
        <p:spPr>
          <a:xfrm>
            <a:off x="6054593" y="1845734"/>
            <a:ext cx="510108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spcAft>
                <a:spcPts val="400"/>
              </a:spcAft>
              <a:buFont typeface="Arial" panose="020B0604020202020204" pitchFamily="34" charset="0"/>
              <a:buChar char="•"/>
            </a:pPr>
            <a:r>
              <a:rPr lang="en-US" sz="1600" dirty="0" smtClean="0"/>
              <a:t>  A port number is reserved for each the services on a server</a:t>
            </a:r>
          </a:p>
          <a:p>
            <a:pPr lvl="1">
              <a:lnSpc>
                <a:spcPct val="110000"/>
              </a:lnSpc>
              <a:buFont typeface="Arial" panose="020B0604020202020204" pitchFamily="34" charset="0"/>
              <a:buChar char="•"/>
            </a:pPr>
            <a:r>
              <a:rPr lang="en-US" sz="1400" dirty="0" smtClean="0"/>
              <a:t>FTP (file transfer protocol) - usually on port 21</a:t>
            </a:r>
          </a:p>
          <a:p>
            <a:pPr lvl="1">
              <a:lnSpc>
                <a:spcPct val="110000"/>
              </a:lnSpc>
              <a:buFont typeface="Arial" panose="020B0604020202020204" pitchFamily="34" charset="0"/>
              <a:buChar char="•"/>
            </a:pPr>
            <a:r>
              <a:rPr lang="en-US" sz="1400" dirty="0" smtClean="0"/>
              <a:t>SFTP (Secure file transfer protocol) - usually on port 22</a:t>
            </a:r>
          </a:p>
          <a:p>
            <a:pPr lvl="1">
              <a:lnSpc>
                <a:spcPct val="110000"/>
              </a:lnSpc>
              <a:buFont typeface="Arial" panose="020B0604020202020204" pitchFamily="34" charset="0"/>
              <a:buChar char="•"/>
            </a:pPr>
            <a:r>
              <a:rPr lang="en-US" sz="1400" dirty="0" smtClean="0"/>
              <a:t>SSH (Secure Shell) - used for secure logins - usually on port 22</a:t>
            </a:r>
          </a:p>
          <a:p>
            <a:pPr lvl="1">
              <a:lnSpc>
                <a:spcPct val="110000"/>
              </a:lnSpc>
              <a:buFont typeface="Arial" panose="020B0604020202020204" pitchFamily="34" charset="0"/>
              <a:buChar char="•"/>
            </a:pPr>
            <a:r>
              <a:rPr lang="en-US" sz="1400" dirty="0" smtClean="0"/>
              <a:t>telnet - usually on port 23</a:t>
            </a:r>
          </a:p>
          <a:p>
            <a:pPr lvl="1">
              <a:lnSpc>
                <a:spcPct val="110000"/>
              </a:lnSpc>
              <a:buFont typeface="Arial" panose="020B0604020202020204" pitchFamily="34" charset="0"/>
              <a:buChar char="•"/>
            </a:pPr>
            <a:r>
              <a:rPr lang="en-US" sz="1400" dirty="0" smtClean="0"/>
              <a:t>http - usually on port 80</a:t>
            </a:r>
            <a:endParaRPr lang="en-US" sz="1400" dirty="0"/>
          </a:p>
        </p:txBody>
      </p:sp>
    </p:spTree>
    <p:extLst>
      <p:ext uri="{BB962C8B-B14F-4D97-AF65-F5344CB8AC3E}">
        <p14:creationId xmlns:p14="http://schemas.microsoft.com/office/powerpoint/2010/main" val="251838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 Programming</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Web </a:t>
            </a:r>
            <a:r>
              <a:rPr lang="en-US" dirty="0"/>
              <a:t>development is a broad term for the work involved in developing a web site for the World Wide Web. The INT222 course deals strictly with the client side of the web development.</a:t>
            </a:r>
          </a:p>
          <a:p>
            <a:pPr fontAlgn="base">
              <a:buFont typeface="Arial" panose="020B0604020202020204" pitchFamily="34" charset="0"/>
              <a:buChar char="•"/>
            </a:pPr>
            <a:r>
              <a:rPr lang="en-US" dirty="0" smtClean="0"/>
              <a:t>  The </a:t>
            </a:r>
            <a:r>
              <a:rPr lang="en-US" dirty="0"/>
              <a:t>INT222 covers three parts of this development</a:t>
            </a:r>
          </a:p>
          <a:p>
            <a:pPr lvl="1" fontAlgn="base">
              <a:buFont typeface="Arial" panose="020B0604020202020204" pitchFamily="34" charset="0"/>
              <a:buChar char="•"/>
            </a:pPr>
            <a:r>
              <a:rPr lang="en-US" i="1" dirty="0" err="1">
                <a:solidFill>
                  <a:schemeClr val="bg1">
                    <a:lumMod val="50000"/>
                  </a:schemeClr>
                </a:solidFill>
              </a:rPr>
              <a:t>HyperText</a:t>
            </a:r>
            <a:r>
              <a:rPr lang="en-US" i="1" dirty="0">
                <a:solidFill>
                  <a:schemeClr val="bg1">
                    <a:lumMod val="50000"/>
                  </a:schemeClr>
                </a:solidFill>
              </a:rPr>
              <a:t> Markup Language (</a:t>
            </a:r>
            <a:r>
              <a:rPr lang="en-US" b="1" i="1" dirty="0">
                <a:solidFill>
                  <a:schemeClr val="bg1">
                    <a:lumMod val="50000"/>
                  </a:schemeClr>
                </a:solidFill>
              </a:rPr>
              <a:t>HTML5</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The main language for creating web pages</a:t>
            </a:r>
          </a:p>
          <a:p>
            <a:pPr lvl="1" fontAlgn="base">
              <a:buFont typeface="Arial" panose="020B0604020202020204" pitchFamily="34" charset="0"/>
              <a:buChar char="•"/>
            </a:pPr>
            <a:r>
              <a:rPr lang="en-US" i="1" dirty="0">
                <a:solidFill>
                  <a:schemeClr val="bg1">
                    <a:lumMod val="50000"/>
                  </a:schemeClr>
                </a:solidFill>
              </a:rPr>
              <a:t>Cascading Style Sheets (</a:t>
            </a:r>
            <a:r>
              <a:rPr lang="en-US" b="1" i="1" dirty="0">
                <a:solidFill>
                  <a:schemeClr val="bg1">
                    <a:lumMod val="50000"/>
                  </a:schemeClr>
                </a:solidFill>
              </a:rPr>
              <a:t>CSS</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Used for describing the look and formatting of a web page</a:t>
            </a:r>
          </a:p>
          <a:p>
            <a:pPr lvl="1" fontAlgn="base">
              <a:buFont typeface="Arial" panose="020B0604020202020204" pitchFamily="34" charset="0"/>
              <a:buChar char="•"/>
            </a:pPr>
            <a:r>
              <a:rPr lang="en-US" i="1" dirty="0">
                <a:solidFill>
                  <a:schemeClr val="bg1">
                    <a:lumMod val="50000"/>
                  </a:schemeClr>
                </a:solidFill>
              </a:rPr>
              <a:t>JavaScript (</a:t>
            </a:r>
            <a:r>
              <a:rPr lang="en-US" b="1" i="1" dirty="0">
                <a:solidFill>
                  <a:schemeClr val="bg1">
                    <a:lumMod val="50000"/>
                  </a:schemeClr>
                </a:solidFill>
              </a:rPr>
              <a:t>JS</a:t>
            </a:r>
            <a:r>
              <a:rPr lang="en-US" i="1" dirty="0">
                <a:solidFill>
                  <a:schemeClr val="bg1">
                    <a:lumMod val="50000"/>
                  </a:schemeClr>
                </a:solidFill>
              </a:rPr>
              <a:t>)</a:t>
            </a:r>
            <a:br>
              <a:rPr lang="en-US" i="1" dirty="0">
                <a:solidFill>
                  <a:schemeClr val="bg1">
                    <a:lumMod val="50000"/>
                  </a:schemeClr>
                </a:solidFill>
              </a:rPr>
            </a:br>
            <a:r>
              <a:rPr lang="en-US" i="1" dirty="0">
                <a:solidFill>
                  <a:schemeClr val="bg1">
                    <a:lumMod val="50000"/>
                  </a:schemeClr>
                </a:solidFill>
              </a:rPr>
              <a:t>Allows client-side scripts to interact with the user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4651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 Programming – Tools </a:t>
            </a:r>
            <a:endParaRPr lang="en-US" dirty="0"/>
          </a:p>
        </p:txBody>
      </p:sp>
      <p:sp>
        <p:nvSpPr>
          <p:cNvPr id="3" name="Content Placeholder 2"/>
          <p:cNvSpPr>
            <a:spLocks noGrp="1"/>
          </p:cNvSpPr>
          <p:nvPr>
            <p:ph idx="1"/>
          </p:nvPr>
        </p:nvSpPr>
        <p:spPr/>
        <p:txBody>
          <a:bodyPr>
            <a:normAutofit fontScale="85000" lnSpcReduction="20000"/>
          </a:bodyPr>
          <a:lstStyle/>
          <a:p>
            <a:pPr fontAlgn="base">
              <a:lnSpc>
                <a:spcPct val="110000"/>
              </a:lnSpc>
              <a:spcAft>
                <a:spcPts val="400"/>
              </a:spcAft>
              <a:buFont typeface="Arial" panose="020B0604020202020204" pitchFamily="34" charset="0"/>
              <a:buChar char="•"/>
            </a:pPr>
            <a:r>
              <a:rPr lang="en-US" dirty="0" smtClean="0"/>
              <a:t>  Developer tools</a:t>
            </a:r>
          </a:p>
          <a:p>
            <a:pPr lvl="1" fontAlgn="base">
              <a:lnSpc>
                <a:spcPct val="110000"/>
              </a:lnSpc>
              <a:buFont typeface="Arial" panose="020B0604020202020204" pitchFamily="34" charset="0"/>
              <a:buChar char="•"/>
            </a:pPr>
            <a:r>
              <a:rPr lang="en-US" dirty="0" smtClean="0"/>
              <a:t>All modern web browsers come with built in development tools – these can be accessed by pressing “F12”</a:t>
            </a:r>
          </a:p>
          <a:p>
            <a:pPr fontAlgn="base">
              <a:lnSpc>
                <a:spcPct val="110000"/>
              </a:lnSpc>
              <a:buFont typeface="Arial" panose="020B0604020202020204" pitchFamily="34" charset="0"/>
              <a:buChar char="•"/>
            </a:pPr>
            <a:r>
              <a:rPr lang="en-US" dirty="0" smtClean="0"/>
              <a:t>  HTML </a:t>
            </a:r>
            <a:r>
              <a:rPr lang="en-US" dirty="0"/>
              <a:t>Validation</a:t>
            </a:r>
          </a:p>
          <a:p>
            <a:pPr lvl="1" fontAlgn="base">
              <a:lnSpc>
                <a:spcPct val="110000"/>
              </a:lnSpc>
              <a:buFont typeface="Arial" panose="020B0604020202020204" pitchFamily="34" charset="0"/>
              <a:buChar char="•"/>
            </a:pPr>
            <a:r>
              <a:rPr lang="en-US" dirty="0">
                <a:hlinkClick r:id="rId2"/>
              </a:rPr>
              <a:t>W3C HTML Validation Service</a:t>
            </a:r>
            <a:r>
              <a:rPr lang="en-US" dirty="0"/>
              <a:t> Check the HTML, HTML5, .. of Web documents</a:t>
            </a:r>
          </a:p>
          <a:p>
            <a:pPr lvl="1" fontAlgn="base">
              <a:lnSpc>
                <a:spcPct val="110000"/>
              </a:lnSpc>
              <a:buFont typeface="Arial" panose="020B0604020202020204" pitchFamily="34" charset="0"/>
              <a:buChar char="•"/>
            </a:pPr>
            <a:r>
              <a:rPr lang="en-US" dirty="0">
                <a:hlinkClick r:id="rId3"/>
              </a:rPr>
              <a:t>Link Checker</a:t>
            </a:r>
            <a:r>
              <a:rPr lang="en-US" dirty="0"/>
              <a:t> Check links and anchors in Web pages or full Web sites</a:t>
            </a:r>
          </a:p>
          <a:p>
            <a:pPr lvl="1" fontAlgn="base">
              <a:lnSpc>
                <a:spcPct val="110000"/>
              </a:lnSpc>
              <a:buFont typeface="Arial" panose="020B0604020202020204" pitchFamily="34" charset="0"/>
              <a:buChar char="•"/>
            </a:pPr>
            <a:r>
              <a:rPr lang="en-US" dirty="0">
                <a:hlinkClick r:id="rId4"/>
              </a:rPr>
              <a:t>Living Validator</a:t>
            </a:r>
            <a:r>
              <a:rPr lang="en-US" dirty="0"/>
              <a:t> Check the html5 of Web </a:t>
            </a:r>
            <a:r>
              <a:rPr lang="en-US" dirty="0" smtClean="0"/>
              <a:t>documents</a:t>
            </a:r>
          </a:p>
          <a:p>
            <a:pPr fontAlgn="base">
              <a:lnSpc>
                <a:spcPct val="110000"/>
              </a:lnSpc>
              <a:buFont typeface="Arial" panose="020B0604020202020204" pitchFamily="34" charset="0"/>
              <a:buChar char="•"/>
            </a:pPr>
            <a:r>
              <a:rPr lang="en-US" dirty="0" smtClean="0"/>
              <a:t>  JavaScript </a:t>
            </a:r>
            <a:r>
              <a:rPr lang="en-US" dirty="0"/>
              <a:t>Scratchpad - part of Firefox (Tools - Web Developer)</a:t>
            </a:r>
            <a:br>
              <a:rPr lang="en-US" dirty="0"/>
            </a:br>
            <a:r>
              <a:rPr lang="en-US" dirty="0"/>
              <a:t>To activate - Shift + F4 To Run - Ctrl + </a:t>
            </a:r>
            <a:r>
              <a:rPr lang="en-US" dirty="0" smtClean="0"/>
              <a:t>R</a:t>
            </a:r>
            <a:endParaRPr lang="en-US" dirty="0"/>
          </a:p>
          <a:p>
            <a:pPr fontAlgn="base">
              <a:lnSpc>
                <a:spcPct val="110000"/>
              </a:lnSpc>
              <a:spcAft>
                <a:spcPts val="400"/>
              </a:spcAft>
              <a:buFont typeface="Arial" panose="020B0604020202020204" pitchFamily="34" charset="0"/>
              <a:buChar char="•"/>
            </a:pPr>
            <a:r>
              <a:rPr lang="en-US" dirty="0" smtClean="0"/>
              <a:t>  Online </a:t>
            </a:r>
            <a:r>
              <a:rPr lang="en-US" dirty="0"/>
              <a:t>JavaScript Lint (</a:t>
            </a:r>
            <a:r>
              <a:rPr lang="en-US" dirty="0">
                <a:hlinkClick r:id="rId5"/>
              </a:rPr>
              <a:t>http://</a:t>
            </a:r>
            <a:r>
              <a:rPr lang="en-US" dirty="0" smtClean="0">
                <a:hlinkClick r:id="rId5"/>
              </a:rPr>
              <a:t>www.javascriptlint.com/online_lint.php</a:t>
            </a:r>
            <a:r>
              <a:rPr lang="en-US" dirty="0" smtClean="0"/>
              <a:t>)</a:t>
            </a:r>
            <a:endParaRPr lang="en-US" dirty="0"/>
          </a:p>
          <a:p>
            <a:pPr fontAlgn="base">
              <a:lnSpc>
                <a:spcPct val="110000"/>
              </a:lnSpc>
              <a:spcAft>
                <a:spcPts val="400"/>
              </a:spcAft>
              <a:buFont typeface="Arial" panose="020B0604020202020204" pitchFamily="34" charset="0"/>
              <a:buChar char="•"/>
            </a:pPr>
            <a:r>
              <a:rPr lang="en-US" dirty="0" smtClean="0"/>
              <a:t>  CSS </a:t>
            </a:r>
            <a:r>
              <a:rPr lang="en-US" dirty="0"/>
              <a:t>Basics (</a:t>
            </a:r>
            <a:r>
              <a:rPr lang="en-US" dirty="0">
                <a:hlinkClick r:id="rId6"/>
              </a:rPr>
              <a:t>http://csstypeset.com</a:t>
            </a:r>
            <a:r>
              <a:rPr lang="en-US" dirty="0" smtClean="0">
                <a:hlinkClick r:id="rId6"/>
              </a:rPr>
              <a:t>/</a:t>
            </a:r>
            <a:r>
              <a:rPr lang="en-US" dirty="0" smtClean="0"/>
              <a:t>)</a:t>
            </a:r>
            <a:endParaRPr lang="en-US" dirty="0"/>
          </a:p>
          <a:p>
            <a:pPr fontAlgn="base">
              <a:lnSpc>
                <a:spcPct val="110000"/>
              </a:lnSpc>
              <a:spcAft>
                <a:spcPts val="400"/>
              </a:spcAft>
              <a:buFont typeface="Arial" panose="020B0604020202020204" pitchFamily="34" charset="0"/>
              <a:buChar char="•"/>
            </a:pPr>
            <a:r>
              <a:rPr lang="en-US" dirty="0" smtClean="0"/>
              <a:t>  HTML </a:t>
            </a:r>
            <a:r>
              <a:rPr lang="en-US" dirty="0"/>
              <a:t>(</a:t>
            </a:r>
            <a:r>
              <a:rPr lang="en-US" dirty="0" err="1"/>
              <a:t>tryit</a:t>
            </a:r>
            <a:r>
              <a:rPr lang="en-US" dirty="0"/>
              <a:t>) </a:t>
            </a:r>
            <a:r>
              <a:rPr lang="en-US" dirty="0">
                <a:hlinkClick r:id="rId7"/>
              </a:rPr>
              <a:t>See INT222 web site</a:t>
            </a:r>
            <a:endParaRPr lang="en-US" dirty="0"/>
          </a:p>
          <a:p>
            <a:pPr>
              <a:lnSpc>
                <a:spcPct val="110000"/>
              </a:lnSpc>
              <a:spcAft>
                <a:spcPts val="400"/>
              </a:spcAft>
              <a:buFont typeface="Arial" panose="020B0604020202020204" pitchFamily="34" charset="0"/>
              <a:buChar char="•"/>
            </a:pPr>
            <a:endParaRPr lang="en-US" dirty="0"/>
          </a:p>
        </p:txBody>
      </p:sp>
    </p:spTree>
    <p:extLst>
      <p:ext uri="{BB962C8B-B14F-4D97-AF65-F5344CB8AC3E}">
        <p14:creationId xmlns:p14="http://schemas.microsoft.com/office/powerpoint/2010/main" val="426581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 Run Through</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Before we begin: We need to download some software:</a:t>
            </a:r>
          </a:p>
          <a:p>
            <a:pPr lvl="1">
              <a:buFont typeface="Arial" panose="020B0604020202020204" pitchFamily="34" charset="0"/>
              <a:buChar char="•"/>
            </a:pPr>
            <a:r>
              <a:rPr lang="en-US" dirty="0"/>
              <a:t>Notepad++ </a:t>
            </a:r>
            <a:r>
              <a:rPr lang="en-US" dirty="0">
                <a:hlinkClick r:id="rId2"/>
              </a:rPr>
              <a:t>https://notepad-plus-plus.org</a:t>
            </a:r>
            <a:r>
              <a:rPr lang="en-US" dirty="0" smtClean="0">
                <a:hlinkClick r:id="rId2"/>
              </a:rPr>
              <a:t>/</a:t>
            </a:r>
            <a:endParaRPr lang="en-US" dirty="0" smtClean="0"/>
          </a:p>
          <a:p>
            <a:pPr lvl="1">
              <a:buFont typeface="Arial" panose="020B0604020202020204" pitchFamily="34" charset="0"/>
              <a:buChar char="•"/>
            </a:pPr>
            <a:r>
              <a:rPr lang="en-US" dirty="0" err="1" smtClean="0"/>
              <a:t>Filezilla</a:t>
            </a:r>
            <a:r>
              <a:rPr lang="en-US" dirty="0" smtClean="0"/>
              <a:t> </a:t>
            </a:r>
            <a:r>
              <a:rPr lang="en-US" dirty="0" smtClean="0">
                <a:hlinkClick r:id="rId3"/>
              </a:rPr>
              <a:t>https</a:t>
            </a:r>
            <a:r>
              <a:rPr lang="en-US" dirty="0">
                <a:hlinkClick r:id="rId3"/>
              </a:rPr>
              <a:t>://filezilla-project.org</a:t>
            </a:r>
            <a:r>
              <a:rPr lang="en-US" dirty="0" smtClean="0">
                <a:hlinkClick r:id="rId3"/>
              </a:rPr>
              <a:t>/</a:t>
            </a:r>
            <a:r>
              <a:rPr lang="en-US" dirty="0" smtClean="0"/>
              <a:t>   </a:t>
            </a:r>
            <a:endParaRPr lang="en-US" dirty="0"/>
          </a:p>
          <a:p>
            <a:pPr>
              <a:buFont typeface="Arial" panose="020B0604020202020204" pitchFamily="34" charset="0"/>
              <a:buChar char="•"/>
            </a:pPr>
            <a:r>
              <a:rPr lang="en-US" dirty="0" smtClean="0"/>
              <a:t>  Quick demonstration of how </a:t>
            </a:r>
            <a:r>
              <a:rPr lang="en-US" dirty="0"/>
              <a:t>to complete “lab 1” - </a:t>
            </a:r>
            <a:r>
              <a:rPr lang="en-US" dirty="0">
                <a:hlinkClick r:id="rId4"/>
              </a:rPr>
              <a:t>https://zenit.senecac.on.ca/~emile.ohan/int222/labs/lab01</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273835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 – Format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4 </a:t>
            </a:r>
            <a:r>
              <a:rPr lang="en-US" dirty="0"/>
              <a:t>hours / week (2 hours lecture, 2 hours workshop [lab</a:t>
            </a:r>
            <a:r>
              <a:rPr lang="en-US" dirty="0" smtClean="0"/>
              <a:t>]</a:t>
            </a:r>
          </a:p>
          <a:p>
            <a:pPr lvl="1">
              <a:buFont typeface="Arial" panose="020B0604020202020204" pitchFamily="34" charset="0"/>
              <a:buChar char="•"/>
            </a:pPr>
            <a:r>
              <a:rPr lang="en-US" dirty="0" smtClean="0"/>
              <a:t>NOTE: You are encouraged to attend all workshops periods as they may contain additional lecture material, help with assignments, labs, etc.</a:t>
            </a:r>
            <a:endParaRPr lang="en-US" dirty="0"/>
          </a:p>
          <a:p>
            <a:pPr marL="0" indent="0">
              <a:buNone/>
            </a:pPr>
            <a:r>
              <a:rPr lang="en-US" u="sng" dirty="0"/>
              <a:t>Grading</a:t>
            </a:r>
            <a:endParaRPr lang="en-US" dirty="0"/>
          </a:p>
          <a:p>
            <a:pPr>
              <a:buFont typeface="Arial" panose="020B0604020202020204" pitchFamily="34" charset="0"/>
              <a:buChar char="•"/>
            </a:pPr>
            <a:r>
              <a:rPr lang="en-US" dirty="0"/>
              <a:t>    3 Assignments </a:t>
            </a:r>
            <a:r>
              <a:rPr lang="en-US" dirty="0" smtClean="0"/>
              <a:t>(6%, 6%, 8% respectively - 20% total)</a:t>
            </a:r>
            <a:endParaRPr lang="en-US" dirty="0"/>
          </a:p>
          <a:p>
            <a:pPr>
              <a:buFont typeface="Arial" panose="020B0604020202020204" pitchFamily="34" charset="0"/>
              <a:buChar char="•"/>
            </a:pPr>
            <a:r>
              <a:rPr lang="en-US" dirty="0"/>
              <a:t>    </a:t>
            </a:r>
            <a:r>
              <a:rPr lang="en-US" dirty="0" smtClean="0"/>
              <a:t>2 Tests (17%, 18% respectively - 35% total)</a:t>
            </a:r>
            <a:endParaRPr lang="en-US" dirty="0"/>
          </a:p>
          <a:p>
            <a:pPr>
              <a:buFont typeface="Arial" panose="020B0604020202020204" pitchFamily="34" charset="0"/>
              <a:buChar char="•"/>
            </a:pPr>
            <a:r>
              <a:rPr lang="en-US" dirty="0"/>
              <a:t>    1</a:t>
            </a:r>
            <a:r>
              <a:rPr lang="en-US" dirty="0" smtClean="0"/>
              <a:t> Final Exam (30</a:t>
            </a:r>
            <a:r>
              <a:rPr lang="en-US" dirty="0"/>
              <a:t>%)</a:t>
            </a:r>
          </a:p>
          <a:p>
            <a:pPr>
              <a:buFont typeface="Arial" panose="020B0604020202020204" pitchFamily="34" charset="0"/>
              <a:buChar char="•"/>
            </a:pPr>
            <a:r>
              <a:rPr lang="en-US" dirty="0"/>
              <a:t>    </a:t>
            </a:r>
            <a:r>
              <a:rPr lang="en-US" dirty="0" smtClean="0"/>
              <a:t>6 workshops (labs) (10</a:t>
            </a:r>
            <a:r>
              <a:rPr lang="en-US" dirty="0"/>
              <a:t>% total)</a:t>
            </a:r>
          </a:p>
          <a:p>
            <a:pPr>
              <a:buFont typeface="Arial" panose="020B0604020202020204" pitchFamily="34" charset="0"/>
              <a:buChar char="•"/>
            </a:pPr>
            <a:r>
              <a:rPr lang="en-US" dirty="0"/>
              <a:t>    2</a:t>
            </a:r>
            <a:r>
              <a:rPr lang="en-US" dirty="0" smtClean="0"/>
              <a:t> Quizzes (Unannounced) (5</a:t>
            </a:r>
            <a:r>
              <a:rPr lang="en-US" dirty="0"/>
              <a:t>% total )</a:t>
            </a:r>
          </a:p>
          <a:p>
            <a:endParaRPr lang="en-US" dirty="0"/>
          </a:p>
        </p:txBody>
      </p:sp>
    </p:spTree>
    <p:extLst>
      <p:ext uri="{BB962C8B-B14F-4D97-AF65-F5344CB8AC3E}">
        <p14:creationId xmlns:p14="http://schemas.microsoft.com/office/powerpoint/2010/main" val="255149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INT222 </a:t>
            </a:r>
            <a:r>
              <a:rPr lang="en-US" dirty="0" smtClean="0">
                <a:hlinkClick r:id="rId2"/>
              </a:rPr>
              <a:t>Website</a:t>
            </a:r>
            <a:r>
              <a:rPr lang="en-US" dirty="0" smtClean="0"/>
              <a:t> walkthrough covering:</a:t>
            </a:r>
          </a:p>
          <a:p>
            <a:pPr lvl="1">
              <a:buFont typeface="Arial" panose="020B0604020202020204" pitchFamily="34" charset="0"/>
              <a:buChar char="•"/>
            </a:pPr>
            <a:r>
              <a:rPr lang="en-US" dirty="0" smtClean="0">
                <a:hlinkClick r:id="rId3"/>
              </a:rPr>
              <a:t>Course Standards</a:t>
            </a:r>
            <a:endParaRPr lang="en-US" dirty="0" smtClean="0"/>
          </a:p>
          <a:p>
            <a:pPr lvl="1">
              <a:buFont typeface="Arial" panose="020B0604020202020204" pitchFamily="34" charset="0"/>
              <a:buChar char="•"/>
            </a:pPr>
            <a:r>
              <a:rPr lang="en-US" dirty="0" smtClean="0">
                <a:hlinkClick r:id="rId4"/>
              </a:rPr>
              <a:t>Course Timeline and Weekly </a:t>
            </a:r>
            <a:r>
              <a:rPr lang="en-US" dirty="0" smtClean="0">
                <a:hlinkClick r:id="rId4"/>
              </a:rPr>
              <a:t>Objectives</a:t>
            </a:r>
            <a:endParaRPr lang="en-US" dirty="0" smtClean="0"/>
          </a:p>
          <a:p>
            <a:pPr>
              <a:buFont typeface="Arial" panose="020B0604020202020204" pitchFamily="34" charset="0"/>
              <a:buChar char="•"/>
            </a:pPr>
            <a:r>
              <a:rPr lang="en-US" dirty="0"/>
              <a:t> </a:t>
            </a:r>
            <a:r>
              <a:rPr lang="en-US" dirty="0" smtClean="0"/>
              <a:t> </a:t>
            </a:r>
            <a:r>
              <a:rPr lang="en-US" dirty="0" err="1" smtClean="0"/>
              <a:t>My.Seneca</a:t>
            </a:r>
            <a:r>
              <a:rPr lang="en-US" dirty="0" smtClean="0"/>
              <a:t> walkthrough covering:</a:t>
            </a:r>
          </a:p>
          <a:p>
            <a:pPr lvl="1">
              <a:buFont typeface="Arial" panose="020B0604020202020204" pitchFamily="34" charset="0"/>
              <a:buChar char="•"/>
            </a:pPr>
            <a:r>
              <a:rPr lang="en-US" dirty="0" smtClean="0"/>
              <a:t>Faculty Information</a:t>
            </a:r>
          </a:p>
          <a:p>
            <a:pPr lvl="1">
              <a:buFont typeface="Arial" panose="020B0604020202020204" pitchFamily="34" charset="0"/>
              <a:buChar char="•"/>
            </a:pPr>
            <a:r>
              <a:rPr lang="en-US" dirty="0" smtClean="0"/>
              <a:t>Announcements</a:t>
            </a:r>
          </a:p>
          <a:p>
            <a:pPr lvl="1">
              <a:buFont typeface="Arial" panose="020B0604020202020204" pitchFamily="34" charset="0"/>
              <a:buChar char="•"/>
            </a:pPr>
            <a:r>
              <a:rPr lang="en-US" dirty="0" smtClean="0"/>
              <a:t>Grades</a:t>
            </a:r>
            <a:endParaRPr lang="en-US" dirty="0" smtClean="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24735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 / Textbook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No text book. </a:t>
            </a:r>
            <a:endParaRPr lang="en-US" dirty="0" smtClean="0"/>
          </a:p>
          <a:p>
            <a:pPr lvl="1">
              <a:buFont typeface="Arial" panose="020B0604020202020204" pitchFamily="34" charset="0"/>
              <a:buChar char="•"/>
            </a:pPr>
            <a:r>
              <a:rPr lang="en-US" dirty="0" smtClean="0"/>
              <a:t>We will be using the “Weekly Notes</a:t>
            </a:r>
            <a:r>
              <a:rPr lang="en-US" dirty="0"/>
              <a:t>” available on the website: </a:t>
            </a:r>
            <a:r>
              <a:rPr lang="en-US" dirty="0">
                <a:hlinkClick r:id="rId2"/>
              </a:rPr>
              <a:t>https://zenit.senecac.on.ca/~</a:t>
            </a:r>
            <a:r>
              <a:rPr lang="en-US" dirty="0" smtClean="0">
                <a:hlinkClick r:id="rId2"/>
              </a:rPr>
              <a:t>emile.ohan/int222/weekly.php</a:t>
            </a:r>
            <a:r>
              <a:rPr lang="en-US" dirty="0" smtClean="0"/>
              <a:t> </a:t>
            </a:r>
            <a:endParaRPr lang="en-US" dirty="0"/>
          </a:p>
          <a:p>
            <a:pPr>
              <a:buFont typeface="Arial" panose="020B0604020202020204" pitchFamily="34" charset="0"/>
              <a:buChar char="•"/>
            </a:pPr>
            <a:r>
              <a:rPr lang="en-US" dirty="0"/>
              <a:t>  Reference material:</a:t>
            </a:r>
          </a:p>
          <a:p>
            <a:pPr lvl="1">
              <a:buFont typeface="Arial" panose="020B0604020202020204" pitchFamily="34" charset="0"/>
              <a:buChar char="•"/>
            </a:pPr>
            <a:r>
              <a:rPr lang="en-US" dirty="0"/>
              <a:t>  </a:t>
            </a:r>
            <a:r>
              <a:rPr lang="en-US" dirty="0" smtClean="0"/>
              <a:t>Links available on the course website under </a:t>
            </a:r>
            <a:r>
              <a:rPr lang="en-US" dirty="0"/>
              <a:t>“Resources”: </a:t>
            </a:r>
            <a:r>
              <a:rPr lang="en-US" dirty="0">
                <a:hlinkClick r:id="rId3"/>
              </a:rPr>
              <a:t>https://zenit.senecac.on.ca/~</a:t>
            </a:r>
            <a:r>
              <a:rPr lang="en-US" dirty="0" smtClean="0">
                <a:hlinkClick r:id="rId3"/>
              </a:rPr>
              <a:t>emile.ohan/int222/resources.html</a:t>
            </a:r>
            <a:r>
              <a:rPr lang="en-US" dirty="0" smtClean="0"/>
              <a:t>  </a:t>
            </a:r>
            <a:endParaRPr lang="en-US" dirty="0"/>
          </a:p>
        </p:txBody>
      </p:sp>
    </p:spTree>
    <p:extLst>
      <p:ext uri="{BB962C8B-B14F-4D97-AF65-F5344CB8AC3E}">
        <p14:creationId xmlns:p14="http://schemas.microsoft.com/office/powerpoint/2010/main" val="303379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 Labs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Labs </a:t>
            </a:r>
            <a:r>
              <a:rPr lang="en-US" dirty="0"/>
              <a:t>will usually cover material from the weekly lectures</a:t>
            </a:r>
          </a:p>
          <a:p>
            <a:pPr fontAlgn="base">
              <a:buFont typeface="Arial" panose="020B0604020202020204" pitchFamily="34" charset="0"/>
              <a:buChar char="•"/>
            </a:pPr>
            <a:r>
              <a:rPr lang="en-US" dirty="0" smtClean="0"/>
              <a:t>  Labs </a:t>
            </a:r>
            <a:r>
              <a:rPr lang="en-US" dirty="0"/>
              <a:t>are meant to reinforce the lecture material, though new material may be introduced</a:t>
            </a:r>
          </a:p>
          <a:p>
            <a:pPr fontAlgn="base">
              <a:buFont typeface="Arial" panose="020B0604020202020204" pitchFamily="34" charset="0"/>
              <a:buChar char="•"/>
            </a:pPr>
            <a:r>
              <a:rPr lang="en-US" dirty="0" smtClean="0"/>
              <a:t>  The </a:t>
            </a:r>
            <a:r>
              <a:rPr lang="en-US" dirty="0"/>
              <a:t>tests and exam will cover lab material as well as lecture material</a:t>
            </a:r>
          </a:p>
          <a:p>
            <a:endParaRPr lang="en-US" dirty="0"/>
          </a:p>
        </p:txBody>
      </p:sp>
    </p:spTree>
    <p:extLst>
      <p:ext uri="{BB962C8B-B14F-4D97-AF65-F5344CB8AC3E}">
        <p14:creationId xmlns:p14="http://schemas.microsoft.com/office/powerpoint/2010/main" val="183788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 Assignment Completion</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Assignments </a:t>
            </a:r>
            <a:r>
              <a:rPr lang="en-US" dirty="0"/>
              <a:t>are due no later than 23:59 on the due date - See "</a:t>
            </a:r>
            <a:r>
              <a:rPr lang="en-US" dirty="0">
                <a:hlinkClick r:id="rId2"/>
              </a:rPr>
              <a:t>Assignments section</a:t>
            </a:r>
            <a:r>
              <a:rPr lang="en-US" dirty="0" smtClean="0"/>
              <a:t>".</a:t>
            </a:r>
          </a:p>
          <a:p>
            <a:pPr fontAlgn="base">
              <a:buFont typeface="Arial" panose="020B0604020202020204" pitchFamily="34" charset="0"/>
              <a:buChar char="•"/>
            </a:pPr>
            <a:r>
              <a:rPr lang="en-US" dirty="0"/>
              <a:t> </a:t>
            </a:r>
            <a:r>
              <a:rPr lang="en-US" dirty="0" smtClean="0"/>
              <a:t> Assignments </a:t>
            </a:r>
            <a:r>
              <a:rPr lang="en-US" dirty="0"/>
              <a:t>not submitted by the due date will be assessed a late penalty - See "</a:t>
            </a:r>
            <a:r>
              <a:rPr lang="en-US" dirty="0">
                <a:hlinkClick r:id="rId3"/>
              </a:rPr>
              <a:t>Course Standards - Assignments Standards section</a:t>
            </a:r>
            <a:r>
              <a:rPr lang="en-US" dirty="0" smtClean="0"/>
              <a:t>". </a:t>
            </a:r>
          </a:p>
          <a:p>
            <a:pPr fontAlgn="base">
              <a:buFont typeface="Arial" panose="020B0604020202020204" pitchFamily="34" charset="0"/>
              <a:buChar char="•"/>
            </a:pPr>
            <a:r>
              <a:rPr lang="en-US" dirty="0"/>
              <a:t> </a:t>
            </a:r>
            <a:r>
              <a:rPr lang="en-US" dirty="0" smtClean="0"/>
              <a:t> All </a:t>
            </a:r>
            <a:r>
              <a:rPr lang="en-US" dirty="0"/>
              <a:t>assignments must be submitted by the last scheduled day of classes (April </a:t>
            </a:r>
            <a:r>
              <a:rPr lang="en-US" dirty="0" smtClean="0"/>
              <a:t>15, 2016) </a:t>
            </a:r>
            <a:r>
              <a:rPr lang="en-US" dirty="0"/>
              <a:t>in order to pass this course</a:t>
            </a:r>
          </a:p>
          <a:p>
            <a:endParaRPr lang="en-US" dirty="0"/>
          </a:p>
        </p:txBody>
      </p:sp>
    </p:spTree>
    <p:extLst>
      <p:ext uri="{BB962C8B-B14F-4D97-AF65-F5344CB8AC3E}">
        <p14:creationId xmlns:p14="http://schemas.microsoft.com/office/powerpoint/2010/main" val="246097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 Tests</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There </a:t>
            </a:r>
            <a:r>
              <a:rPr lang="en-US" dirty="0"/>
              <a:t>will be </a:t>
            </a:r>
            <a:r>
              <a:rPr lang="en-US" dirty="0" smtClean="0"/>
              <a:t>two (</a:t>
            </a:r>
            <a:r>
              <a:rPr lang="en-US" dirty="0"/>
              <a:t>2) term </a:t>
            </a:r>
            <a:r>
              <a:rPr lang="en-US" dirty="0" smtClean="0"/>
              <a:t>tests </a:t>
            </a:r>
            <a:r>
              <a:rPr lang="en-US" dirty="0"/>
              <a:t>- worth </a:t>
            </a:r>
            <a:r>
              <a:rPr lang="en-US" dirty="0" smtClean="0"/>
              <a:t>35%</a:t>
            </a:r>
          </a:p>
          <a:p>
            <a:pPr fontAlgn="base">
              <a:buFont typeface="Arial" panose="020B0604020202020204" pitchFamily="34" charset="0"/>
              <a:buChar char="•"/>
            </a:pPr>
            <a:r>
              <a:rPr lang="en-US" dirty="0"/>
              <a:t> </a:t>
            </a:r>
            <a:r>
              <a:rPr lang="en-US" dirty="0" smtClean="0"/>
              <a:t> Tests </a:t>
            </a:r>
            <a:r>
              <a:rPr lang="en-US" dirty="0"/>
              <a:t>will be held on the dates shown in the "</a:t>
            </a:r>
            <a:r>
              <a:rPr lang="en-US" dirty="0">
                <a:hlinkClick r:id="rId2"/>
              </a:rPr>
              <a:t>Tests section</a:t>
            </a:r>
            <a:r>
              <a:rPr lang="en-US" dirty="0" smtClean="0"/>
              <a:t>".</a:t>
            </a:r>
          </a:p>
          <a:p>
            <a:pPr fontAlgn="base">
              <a:buFont typeface="Arial" panose="020B0604020202020204" pitchFamily="34" charset="0"/>
              <a:buChar char="•"/>
            </a:pPr>
            <a:r>
              <a:rPr lang="en-US" dirty="0"/>
              <a:t> </a:t>
            </a:r>
            <a:r>
              <a:rPr lang="en-US" dirty="0" smtClean="0"/>
              <a:t> If </a:t>
            </a:r>
            <a:r>
              <a:rPr lang="en-US" dirty="0"/>
              <a:t>you miss writing a test - See "</a:t>
            </a:r>
            <a:r>
              <a:rPr lang="en-US" dirty="0">
                <a:hlinkClick r:id="rId3"/>
              </a:rPr>
              <a:t>Course Standards - Tests Standards </a:t>
            </a:r>
            <a:r>
              <a:rPr lang="en-US" dirty="0" smtClean="0">
                <a:hlinkClick r:id="rId3"/>
              </a:rPr>
              <a:t>section</a:t>
            </a:r>
            <a:r>
              <a:rPr lang="en-US" dirty="0" smtClean="0"/>
              <a:t>“</a:t>
            </a:r>
          </a:p>
          <a:p>
            <a:pPr fontAlgn="base">
              <a:buFont typeface="Arial" panose="020B0604020202020204" pitchFamily="34" charset="0"/>
              <a:buChar char="•"/>
            </a:pPr>
            <a:r>
              <a:rPr lang="en-US" dirty="0"/>
              <a:t> </a:t>
            </a:r>
            <a:r>
              <a:rPr lang="en-US" dirty="0" smtClean="0"/>
              <a:t> Questions </a:t>
            </a:r>
            <a:r>
              <a:rPr lang="en-US" dirty="0"/>
              <a:t>on both term tests will be on material covered in class from the start of the semester as well as material on labs and assignments</a:t>
            </a:r>
          </a:p>
          <a:p>
            <a:endParaRPr lang="en-US" dirty="0"/>
          </a:p>
        </p:txBody>
      </p:sp>
    </p:spTree>
    <p:extLst>
      <p:ext uri="{BB962C8B-B14F-4D97-AF65-F5344CB8AC3E}">
        <p14:creationId xmlns:p14="http://schemas.microsoft.com/office/powerpoint/2010/main" val="413801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Cheating and Plagiarism</a:t>
            </a:r>
            <a:endParaRPr lang="en-US" dirty="0"/>
          </a:p>
        </p:txBody>
      </p:sp>
      <p:sp>
        <p:nvSpPr>
          <p:cNvPr id="3" name="Content Placeholder 2"/>
          <p:cNvSpPr>
            <a:spLocks noGrp="1"/>
          </p:cNvSpPr>
          <p:nvPr>
            <p:ph idx="1"/>
          </p:nvPr>
        </p:nvSpPr>
        <p:spPr>
          <a:xfrm>
            <a:off x="1097280" y="1867505"/>
            <a:ext cx="10058400" cy="4023360"/>
          </a:xfrm>
        </p:spPr>
        <p:txBody>
          <a:bodyPr/>
          <a:lstStyle/>
          <a:p>
            <a:pPr>
              <a:buFont typeface="Arial" panose="020B0604020202020204" pitchFamily="34" charset="0"/>
              <a:buChar char="•"/>
            </a:pPr>
            <a:r>
              <a:rPr lang="en-US" i="1" dirty="0" smtClean="0">
                <a:solidFill>
                  <a:schemeClr val="bg1">
                    <a:lumMod val="50000"/>
                  </a:schemeClr>
                </a:solidFill>
              </a:rPr>
              <a:t>    To </a:t>
            </a:r>
            <a:r>
              <a:rPr lang="en-US" i="1" dirty="0">
                <a:solidFill>
                  <a:schemeClr val="bg1">
                    <a:lumMod val="50000"/>
                  </a:schemeClr>
                </a:solidFill>
              </a:rPr>
              <a:t>support academic honesty at Seneca College, </a:t>
            </a:r>
            <a:r>
              <a:rPr lang="en-US" i="1" dirty="0" smtClean="0">
                <a:solidFill>
                  <a:schemeClr val="bg1">
                    <a:lumMod val="50000"/>
                  </a:schemeClr>
                </a:solidFill>
              </a:rPr>
              <a:t>all </a:t>
            </a:r>
            <a:r>
              <a:rPr lang="en-US" i="1" dirty="0">
                <a:solidFill>
                  <a:schemeClr val="bg1">
                    <a:lumMod val="50000"/>
                  </a:schemeClr>
                </a:solidFill>
              </a:rPr>
              <a:t>work submitted by students may be </a:t>
            </a:r>
            <a:r>
              <a:rPr lang="en-US" i="1" dirty="0" smtClean="0">
                <a:solidFill>
                  <a:schemeClr val="bg1">
                    <a:lumMod val="50000"/>
                  </a:schemeClr>
                </a:solidFill>
              </a:rPr>
              <a:t/>
            </a:r>
            <a:br>
              <a:rPr lang="en-US" i="1" dirty="0" smtClean="0">
                <a:solidFill>
                  <a:schemeClr val="bg1">
                    <a:lumMod val="50000"/>
                  </a:schemeClr>
                </a:solidFill>
              </a:rPr>
            </a:br>
            <a:r>
              <a:rPr lang="en-US" i="1" dirty="0" smtClean="0">
                <a:solidFill>
                  <a:schemeClr val="bg1">
                    <a:lumMod val="50000"/>
                  </a:schemeClr>
                </a:solidFill>
              </a:rPr>
              <a:t>    reviewed  for </a:t>
            </a:r>
            <a:r>
              <a:rPr lang="en-US" i="1" dirty="0">
                <a:solidFill>
                  <a:schemeClr val="bg1">
                    <a:lumMod val="50000"/>
                  </a:schemeClr>
                </a:solidFill>
              </a:rPr>
              <a:t>authenticity and originality, utilizing </a:t>
            </a:r>
            <a:r>
              <a:rPr lang="en-US" i="1" dirty="0" smtClean="0">
                <a:solidFill>
                  <a:schemeClr val="bg1">
                    <a:lumMod val="50000"/>
                  </a:schemeClr>
                </a:solidFill>
              </a:rPr>
              <a:t>software tools </a:t>
            </a:r>
            <a:r>
              <a:rPr lang="en-US" i="1" dirty="0">
                <a:solidFill>
                  <a:schemeClr val="bg1">
                    <a:lumMod val="50000"/>
                  </a:schemeClr>
                </a:solidFill>
              </a:rPr>
              <a:t>and third party services. </a:t>
            </a:r>
            <a:r>
              <a:rPr lang="en-US" i="1" dirty="0" smtClean="0">
                <a:solidFill>
                  <a:schemeClr val="bg1">
                    <a:lumMod val="50000"/>
                  </a:schemeClr>
                </a:solidFill>
              </a:rPr>
              <a:t/>
            </a:r>
            <a:br>
              <a:rPr lang="en-US" i="1" dirty="0" smtClean="0">
                <a:solidFill>
                  <a:schemeClr val="bg1">
                    <a:lumMod val="50000"/>
                  </a:schemeClr>
                </a:solidFill>
              </a:rPr>
            </a:br>
            <a:r>
              <a:rPr lang="en-US" i="1" dirty="0" smtClean="0">
                <a:solidFill>
                  <a:schemeClr val="bg1">
                    <a:lumMod val="50000"/>
                  </a:schemeClr>
                </a:solidFill>
              </a:rPr>
              <a:t>    Please </a:t>
            </a:r>
            <a:r>
              <a:rPr lang="en-US" i="1" dirty="0">
                <a:solidFill>
                  <a:schemeClr val="bg1">
                    <a:lumMod val="50000"/>
                  </a:schemeClr>
                </a:solidFill>
              </a:rPr>
              <a:t>visit </a:t>
            </a:r>
            <a:r>
              <a:rPr lang="en-US" i="1" dirty="0" smtClean="0">
                <a:solidFill>
                  <a:schemeClr val="bg1">
                    <a:lumMod val="50000"/>
                  </a:schemeClr>
                </a:solidFill>
              </a:rPr>
              <a:t>the</a:t>
            </a:r>
            <a:r>
              <a:rPr lang="en-US" i="1" dirty="0">
                <a:solidFill>
                  <a:schemeClr val="bg1">
                    <a:lumMod val="50000"/>
                  </a:schemeClr>
                </a:solidFill>
              </a:rPr>
              <a:t> </a:t>
            </a:r>
            <a:r>
              <a:rPr lang="en-US" i="1" dirty="0" smtClean="0">
                <a:solidFill>
                  <a:schemeClr val="bg1">
                    <a:lumMod val="50000"/>
                  </a:schemeClr>
                </a:solidFill>
              </a:rPr>
              <a:t>Academic </a:t>
            </a:r>
            <a:r>
              <a:rPr lang="en-US" i="1" dirty="0">
                <a:solidFill>
                  <a:schemeClr val="bg1">
                    <a:lumMod val="50000"/>
                  </a:schemeClr>
                </a:solidFill>
              </a:rPr>
              <a:t>Honesty site </a:t>
            </a:r>
            <a:r>
              <a:rPr lang="en-US" i="1" dirty="0" smtClean="0">
                <a:solidFill>
                  <a:schemeClr val="bg1">
                    <a:lumMod val="50000"/>
                  </a:schemeClr>
                </a:solidFill>
              </a:rPr>
              <a:t>on</a:t>
            </a:r>
            <a:r>
              <a:rPr lang="en-US" i="1" dirty="0">
                <a:solidFill>
                  <a:schemeClr val="bg1">
                    <a:lumMod val="50000"/>
                  </a:schemeClr>
                </a:solidFill>
              </a:rPr>
              <a:t> </a:t>
            </a:r>
            <a:r>
              <a:rPr lang="en-US" i="1" dirty="0" smtClean="0">
                <a:solidFill>
                  <a:schemeClr val="bg1">
                    <a:lumMod val="50000"/>
                  </a:schemeClr>
                </a:solidFill>
                <a:hlinkClick r:id="rId2"/>
              </a:rPr>
              <a:t>http</a:t>
            </a:r>
            <a:r>
              <a:rPr lang="en-US" i="1" dirty="0">
                <a:solidFill>
                  <a:schemeClr val="bg1">
                    <a:lumMod val="50000"/>
                  </a:schemeClr>
                </a:solidFill>
                <a:hlinkClick r:id="rId2"/>
              </a:rPr>
              <a:t>://library.senecacollege.ca</a:t>
            </a:r>
            <a:r>
              <a:rPr lang="en-US" i="1" dirty="0">
                <a:solidFill>
                  <a:schemeClr val="bg1">
                    <a:lumMod val="50000"/>
                  </a:schemeClr>
                </a:solidFill>
              </a:rPr>
              <a:t> for </a:t>
            </a:r>
            <a:r>
              <a:rPr lang="en-US" i="1" dirty="0" smtClean="0">
                <a:solidFill>
                  <a:schemeClr val="bg1">
                    <a:lumMod val="50000"/>
                  </a:schemeClr>
                </a:solidFill>
              </a:rPr>
              <a:t>further</a:t>
            </a:r>
            <a:r>
              <a:rPr lang="en-US" i="1" dirty="0">
                <a:solidFill>
                  <a:schemeClr val="bg1">
                    <a:lumMod val="50000"/>
                  </a:schemeClr>
                </a:solidFill>
              </a:rPr>
              <a:t> </a:t>
            </a:r>
            <a:r>
              <a:rPr lang="en-US" i="1" dirty="0" smtClean="0">
                <a:solidFill>
                  <a:schemeClr val="bg1">
                    <a:lumMod val="50000"/>
                  </a:schemeClr>
                </a:solidFill>
              </a:rPr>
              <a:t/>
            </a:r>
            <a:br>
              <a:rPr lang="en-US" i="1" dirty="0" smtClean="0">
                <a:solidFill>
                  <a:schemeClr val="bg1">
                    <a:lumMod val="50000"/>
                  </a:schemeClr>
                </a:solidFill>
              </a:rPr>
            </a:br>
            <a:r>
              <a:rPr lang="en-US" i="1" dirty="0" smtClean="0">
                <a:solidFill>
                  <a:schemeClr val="bg1">
                    <a:lumMod val="50000"/>
                  </a:schemeClr>
                </a:solidFill>
              </a:rPr>
              <a:t>    information </a:t>
            </a:r>
            <a:r>
              <a:rPr lang="en-US" i="1" dirty="0">
                <a:solidFill>
                  <a:schemeClr val="bg1">
                    <a:lumMod val="50000"/>
                  </a:schemeClr>
                </a:solidFill>
              </a:rPr>
              <a:t>regarding cheating and </a:t>
            </a:r>
            <a:r>
              <a:rPr lang="en-US" i="1" dirty="0" smtClean="0">
                <a:solidFill>
                  <a:schemeClr val="bg1">
                    <a:lumMod val="50000"/>
                  </a:schemeClr>
                </a:solidFill>
              </a:rPr>
              <a:t>plagiarism</a:t>
            </a:r>
            <a:r>
              <a:rPr lang="en-US" i="1" dirty="0">
                <a:solidFill>
                  <a:schemeClr val="bg1">
                    <a:lumMod val="50000"/>
                  </a:schemeClr>
                </a:solidFill>
              </a:rPr>
              <a:t> </a:t>
            </a:r>
            <a:r>
              <a:rPr lang="en-US" i="1" dirty="0" smtClean="0">
                <a:solidFill>
                  <a:schemeClr val="bg1">
                    <a:lumMod val="50000"/>
                  </a:schemeClr>
                </a:solidFill>
              </a:rPr>
              <a:t>policies </a:t>
            </a:r>
            <a:r>
              <a:rPr lang="en-US" i="1" dirty="0">
                <a:solidFill>
                  <a:schemeClr val="bg1">
                    <a:lumMod val="50000"/>
                  </a:schemeClr>
                </a:solidFill>
              </a:rPr>
              <a:t>and procedures.</a:t>
            </a:r>
            <a:endParaRPr lang="en-US" i="1" dirty="0" smtClean="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1423852" y="3283865"/>
            <a:ext cx="5054831" cy="2687195"/>
          </a:xfrm>
          <a:prstGeom prst="rect">
            <a:avLst/>
          </a:prstGeom>
        </p:spPr>
      </p:pic>
    </p:spTree>
    <p:extLst>
      <p:ext uri="{BB962C8B-B14F-4D97-AF65-F5344CB8AC3E}">
        <p14:creationId xmlns:p14="http://schemas.microsoft.com/office/powerpoint/2010/main" val="445346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MANAGE_ASSETS" val="FALSE"/>
  <p:tag name="MMPROD_IS_H264" val="0"/>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2999</TotalTime>
  <Words>1810</Words>
  <Application>Microsoft Office PowerPoint</Application>
  <PresentationFormat>Widescreen</PresentationFormat>
  <Paragraphs>191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INT222</vt:lpstr>
      <vt:lpstr>Welcome! – Course Information </vt:lpstr>
      <vt:lpstr>Course Information – Format </vt:lpstr>
      <vt:lpstr>Course Information</vt:lpstr>
      <vt:lpstr>Course Information / Textbook</vt:lpstr>
      <vt:lpstr>Grading – Labs</vt:lpstr>
      <vt:lpstr>Grading – Assignment Completion</vt:lpstr>
      <vt:lpstr>Grading – Tests</vt:lpstr>
      <vt:lpstr>Cheating and Plagiarism</vt:lpstr>
      <vt:lpstr>In Order to Pass</vt:lpstr>
      <vt:lpstr>INT222 Zenit Account – Login / Password</vt:lpstr>
      <vt:lpstr>INT222 Zenit Account – Passwords </vt:lpstr>
      <vt:lpstr>INT222 Zenit Account – Security </vt:lpstr>
      <vt:lpstr>INT222 Zenit Account – Rules</vt:lpstr>
      <vt:lpstr>INT222 Zenit Account – Rules cont’d</vt:lpstr>
      <vt:lpstr>My Zenit Account - Template</vt:lpstr>
      <vt:lpstr>Internet Architecture</vt:lpstr>
      <vt:lpstr>Internet Architecture – cont’d</vt:lpstr>
      <vt:lpstr>Internet Architecture - Router</vt:lpstr>
      <vt:lpstr>History of the Web – “Internet”</vt:lpstr>
      <vt:lpstr>History of the Web – “WWW (World Wide Web)”</vt:lpstr>
      <vt:lpstr>Message Request &amp; Delivery</vt:lpstr>
      <vt:lpstr>DNS (Domain Name System or Server)</vt:lpstr>
      <vt:lpstr>URL (Uniform Resource Locator)</vt:lpstr>
      <vt:lpstr>Client-Server model</vt:lpstr>
      <vt:lpstr>Web Client Programming</vt:lpstr>
      <vt:lpstr>Web Client Programming – Tools </vt:lpstr>
      <vt:lpstr>Lab 1 – Run Through</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Patrick Crawford</cp:lastModifiedBy>
  <cp:revision>111</cp:revision>
  <cp:lastPrinted>2016-01-07T17:03:32Z</cp:lastPrinted>
  <dcterms:created xsi:type="dcterms:W3CDTF">2015-09-07T20:55:59Z</dcterms:created>
  <dcterms:modified xsi:type="dcterms:W3CDTF">2016-01-11T21:42:02Z</dcterms:modified>
</cp:coreProperties>
</file>