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63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5554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7224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6647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13C94-C31D-40E5-8260-267204DC90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45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C13C94-C31D-40E5-8260-267204DC9039}"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8192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C13C94-C31D-40E5-8260-267204DC9039}" type="datetimeFigureOut">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0687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C13C94-C31D-40E5-8260-267204DC9039}" type="datetimeFigureOut">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18660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C13C94-C31D-40E5-8260-267204DC9039}" type="datetimeFigureOut">
              <a:rPr lang="en-US" smtClean="0"/>
              <a:t>1/18/2016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002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C13C94-C31D-40E5-8260-267204DC9039}" type="datetimeFigureOut">
              <a:rPr lang="en-US" smtClean="0"/>
              <a:t>1/18/2016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C1D2A5-B312-48B8-94A1-7BB44AF10156}" type="slidenum">
              <a:rPr lang="en-US" smtClean="0"/>
              <a:t>‹#›</a:t>
            </a:fld>
            <a:endParaRPr lang="en-US"/>
          </a:p>
        </p:txBody>
      </p:sp>
    </p:spTree>
    <p:extLst>
      <p:ext uri="{BB962C8B-B14F-4D97-AF65-F5344CB8AC3E}">
        <p14:creationId xmlns:p14="http://schemas.microsoft.com/office/powerpoint/2010/main" val="4424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13C94-C31D-40E5-8260-267204DC9039}"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66250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C13C94-C31D-40E5-8260-267204DC9039}" type="datetimeFigureOut">
              <a:rPr lang="en-US" smtClean="0"/>
              <a:t>1/18/2016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C1D2A5-B312-48B8-94A1-7BB44AF101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3847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zenit.senecac.on.ca/~emile.ohan/int222/weekly/week0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zenit.senecac.on.ca/~emile.ohan/int222/examples/week-02/unordered.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zenit.senecac.on.ca/~emile.ohan/int222/examples/week-02/ordered.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zenit.senecac.on.ca/~emile.ohan/int222/examples/week-02/definition.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zenit.senecac.on.ca/~emile.ohan/int222/examples/week-02/nestedList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zenit.senecac.on.ca/~emile.ohan/int222/examples/week-02/rowspan.html" TargetMode="External"/><Relationship Id="rId3" Type="http://schemas.openxmlformats.org/officeDocument/2006/relationships/hyperlink" Target="https://zenit.senecac.on.ca/~emile.ohan/int222/examples/week-02/border.html" TargetMode="External"/><Relationship Id="rId7" Type="http://schemas.openxmlformats.org/officeDocument/2006/relationships/hyperlink" Target="https://zenit.senecac.on.ca/~emile.ohan/int222/examples/week-02/colspan.html" TargetMode="External"/><Relationship Id="rId2" Type="http://schemas.openxmlformats.org/officeDocument/2006/relationships/hyperlink" Target="https://zenit.senecac.on.ca/~emile.ohan/int222/examples/week-02/basictables.html" TargetMode="External"/><Relationship Id="rId1" Type="http://schemas.openxmlformats.org/officeDocument/2006/relationships/slideLayout" Target="../slideLayouts/slideLayout2.xml"/><Relationship Id="rId6" Type="http://schemas.openxmlformats.org/officeDocument/2006/relationships/hyperlink" Target="https://zenit.senecac.on.ca/~emile.ohan/int222/examples/week-02/cellpadding.html" TargetMode="External"/><Relationship Id="rId11" Type="http://schemas.openxmlformats.org/officeDocument/2006/relationships/hyperlink" Target="https://zenit.senecac.on.ca/~emile.ohan/int222/examples/week-02/nestedTables.html" TargetMode="External"/><Relationship Id="rId5" Type="http://schemas.openxmlformats.org/officeDocument/2006/relationships/hyperlink" Target="https://zenit.senecac.on.ca/~emile.ohan/int222/examples/week-02/cellspacing.html" TargetMode="External"/><Relationship Id="rId10" Type="http://schemas.openxmlformats.org/officeDocument/2006/relationships/hyperlink" Target="https://zenit.senecac.on.ca/~emile.ohan/int222/examples/week-02/valign.html" TargetMode="External"/><Relationship Id="rId4" Type="http://schemas.openxmlformats.org/officeDocument/2006/relationships/hyperlink" Target="https://zenit.senecac.on.ca/~emile.ohan/int222/examples/week-02/width.html" TargetMode="External"/><Relationship Id="rId9" Type="http://schemas.openxmlformats.org/officeDocument/2006/relationships/hyperlink" Target="https://zenit.senecac.on.ca/~emile.ohan/int222/examples/week-02/alig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enit.senecac.on.ca/~emile.ohan/int222/examples/week-02/html5Plus.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zenit.senecac.on.ca/~emile.ohan/int222/examples/week-02/h1toh6r.html" TargetMode="External"/><Relationship Id="rId2" Type="http://schemas.openxmlformats.org/officeDocument/2006/relationships/hyperlink" Target="https://zenit.senecac.on.ca/~emile.ohan/int222/examples/week-02/h1toh6.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zenit.senecac.on.ca/~emile.ohan/int222/examples/week-02/p-plu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zenit.senecac.on.ca/~emile.ohan/int222/examples/week-02/presentation-2.html" TargetMode="External"/><Relationship Id="rId2" Type="http://schemas.openxmlformats.org/officeDocument/2006/relationships/hyperlink" Target="https://zenit.senecac.on.ca/~emile.ohan/int222/examples/week-02/presentation-1.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347552" y="1557982"/>
            <a:ext cx="7772400" cy="1470025"/>
          </a:xfrm>
        </p:spPr>
        <p:txBody>
          <a:bodyPr/>
          <a:lstStyle/>
          <a:p>
            <a:pPr algn="ctr" eaLnBrk="1" hangingPunct="1"/>
            <a:r>
              <a:rPr lang="en-US" altLang="en-US" dirty="0" smtClean="0"/>
              <a:t>INT222</a:t>
            </a:r>
          </a:p>
        </p:txBody>
      </p:sp>
      <p:sp>
        <p:nvSpPr>
          <p:cNvPr id="5" name="Rectangle 4"/>
          <p:cNvSpPr>
            <a:spLocks noGrp="1" noChangeArrowheads="1"/>
          </p:cNvSpPr>
          <p:nvPr>
            <p:ph type="subTitle" idx="1"/>
          </p:nvPr>
        </p:nvSpPr>
        <p:spPr>
          <a:xfrm>
            <a:off x="2742793" y="3103449"/>
            <a:ext cx="6981916" cy="1752600"/>
          </a:xfrm>
        </p:spPr>
        <p:txBody>
          <a:bodyPr rtlCol="0">
            <a:normAutofit/>
          </a:bodyPr>
          <a:lstStyle/>
          <a:p>
            <a:pPr algn="ctr" eaLnBrk="1" fontAlgn="auto" hangingPunct="1">
              <a:spcAft>
                <a:spcPts val="0"/>
              </a:spcAft>
              <a:defRPr/>
            </a:pPr>
            <a:r>
              <a:rPr lang="en-US" dirty="0" smtClean="0"/>
              <a:t>HTML (Hypertext markup language)</a:t>
            </a:r>
          </a:p>
        </p:txBody>
      </p:sp>
      <p:sp>
        <p:nvSpPr>
          <p:cNvPr id="2" name="Rectangle 1"/>
          <p:cNvSpPr/>
          <p:nvPr/>
        </p:nvSpPr>
        <p:spPr>
          <a:xfrm>
            <a:off x="2529769" y="4637108"/>
            <a:ext cx="7407965" cy="923330"/>
          </a:xfrm>
          <a:prstGeom prst="rect">
            <a:avLst/>
          </a:prstGeom>
        </p:spPr>
        <p:txBody>
          <a:bodyPr wrap="square">
            <a:spAutoFit/>
          </a:bodyPr>
          <a:lstStyle/>
          <a:p>
            <a:pPr algn="ctr"/>
            <a:r>
              <a:rPr lang="en-US" b="1" dirty="0"/>
              <a:t>Please Note: </a:t>
            </a:r>
            <a:r>
              <a:rPr lang="en-US" dirty="0"/>
              <a:t>The slides are not a substitute for the readings</a:t>
            </a:r>
          </a:p>
          <a:p>
            <a:pPr algn="ctr"/>
            <a:endParaRPr lang="en-US" dirty="0"/>
          </a:p>
          <a:p>
            <a:pPr algn="ctr"/>
            <a:r>
              <a:rPr lang="en-US" dirty="0">
                <a:hlinkClick r:id="rId2"/>
              </a:rPr>
              <a:t>https://zenit.senecac.on.ca/~emile.ohan/int222/weekly/week02</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669472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a:t>list </a:t>
            </a:r>
            <a:r>
              <a:rPr lang="en-US" dirty="0" smtClean="0"/>
              <a:t>tags – Unordered Lists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6952711"/>
              </p:ext>
            </p:extLst>
          </p:nvPr>
        </p:nvGraphicFramePr>
        <p:xfrm>
          <a:off x="1219080" y="1926171"/>
          <a:ext cx="9936600" cy="2249013"/>
        </p:xfrm>
        <a:graphic>
          <a:graphicData uri="http://schemas.openxmlformats.org/drawingml/2006/table">
            <a:tbl>
              <a:tblPr>
                <a:tableStyleId>{BDBED569-4797-4DF1-A0F4-6AAB3CD982D8}</a:tableStyleId>
              </a:tblPr>
              <a:tblGrid>
                <a:gridCol w="894392"/>
                <a:gridCol w="4597879"/>
                <a:gridCol w="4444329"/>
              </a:tblGrid>
              <a:tr h="1538799">
                <a:tc gridSpan="2">
                  <a:txBody>
                    <a:bodyPr/>
                    <a:lstStyle/>
                    <a:p>
                      <a:pPr algn="l" fontAlgn="base">
                        <a:buFont typeface="Arial" panose="020B0604020202020204" pitchFamily="34" charset="0"/>
                        <a:buNone/>
                      </a:pPr>
                      <a:endParaRPr lang="en-US" sz="1200" b="1" baseline="0" dirty="0" smtClean="0">
                        <a:effectLst/>
                      </a:endParaRPr>
                    </a:p>
                    <a:p>
                      <a:pPr algn="l" fontAlgn="base">
                        <a:buFont typeface="Arial" panose="020B0604020202020204" pitchFamily="34" charset="0"/>
                        <a:buNone/>
                      </a:pPr>
                      <a:r>
                        <a:rPr lang="en-US" sz="1200" b="1" baseline="0" dirty="0" smtClean="0">
                          <a:effectLst/>
                        </a:rPr>
                        <a:t>Demo Link: </a:t>
                      </a:r>
                      <a:r>
                        <a:rPr lang="en-US" sz="1200" b="1" dirty="0" smtClean="0">
                          <a:effectLst/>
                          <a:hlinkClick r:id="rId2"/>
                        </a:rPr>
                        <a:t>Unordered lists</a:t>
                      </a:r>
                      <a:endParaRPr lang="en-US" sz="1200" b="1" dirty="0" smtClean="0">
                        <a:effectLst/>
                      </a:endParaRPr>
                    </a:p>
                    <a:p>
                      <a:pPr algn="l" fontAlgn="base">
                        <a:buFont typeface="Arial" panose="020B0604020202020204" pitchFamily="34" charset="0"/>
                        <a:buNone/>
                      </a:pPr>
                      <a:endParaRPr lang="en-US" sz="1200" dirty="0" smtClean="0">
                        <a:effectLst/>
                      </a:endParaRPr>
                    </a:p>
                    <a:p>
                      <a:pPr marL="171450" indent="-171450" algn="l" fontAlgn="base">
                        <a:buFont typeface="Arial" panose="020B0604020202020204" pitchFamily="34" charset="0"/>
                        <a:buChar char="•"/>
                      </a:pPr>
                      <a:r>
                        <a:rPr lang="en-US" sz="1200" dirty="0" smtClean="0">
                          <a:effectLst/>
                        </a:rPr>
                        <a:t>The </a:t>
                      </a:r>
                      <a:r>
                        <a:rPr lang="en-US" sz="1200" dirty="0">
                          <a:effectLst/>
                        </a:rPr>
                        <a:t>&lt;</a:t>
                      </a:r>
                      <a:r>
                        <a:rPr lang="en-US" sz="1200" dirty="0" err="1">
                          <a:effectLst/>
                        </a:rPr>
                        <a:t>ul</a:t>
                      </a:r>
                      <a:r>
                        <a:rPr lang="en-US" sz="1200" dirty="0">
                          <a:effectLst/>
                        </a:rPr>
                        <a:t>&gt; tag displays an unordered bulleted list. You can use CSS to control the bullet style.</a:t>
                      </a:r>
                    </a:p>
                    <a:p>
                      <a:pPr marL="171450" indent="-171450" algn="l" fontAlgn="base">
                        <a:buFont typeface="Arial" panose="020B0604020202020204" pitchFamily="34" charset="0"/>
                        <a:buChar char="•"/>
                      </a:pPr>
                      <a:r>
                        <a:rPr lang="en-US" sz="1200" dirty="0">
                          <a:effectLst/>
                        </a:rPr>
                        <a:t>The &lt;li&gt; tag is used to designate the individual list items in the list.</a:t>
                      </a:r>
                    </a:p>
                    <a:p>
                      <a:pPr marL="171450" indent="-171450" algn="l" fontAlgn="base">
                        <a:buFont typeface="Arial" panose="020B0604020202020204" pitchFamily="34" charset="0"/>
                        <a:buChar char="•"/>
                      </a:pPr>
                      <a:r>
                        <a:rPr lang="en-US" sz="1200" dirty="0">
                          <a:effectLst/>
                        </a:rPr>
                        <a:t>Both the &lt;</a:t>
                      </a:r>
                      <a:r>
                        <a:rPr lang="en-US" sz="1200" dirty="0" err="1">
                          <a:effectLst/>
                        </a:rPr>
                        <a:t>ul</a:t>
                      </a:r>
                      <a:r>
                        <a:rPr lang="en-US" sz="1200" dirty="0">
                          <a:effectLst/>
                        </a:rPr>
                        <a:t>&gt; and the &lt;li&gt; require a closing tag (&lt;/</a:t>
                      </a:r>
                      <a:r>
                        <a:rPr lang="en-US" sz="1200" dirty="0" err="1">
                          <a:effectLst/>
                        </a:rPr>
                        <a:t>ul</a:t>
                      </a:r>
                      <a:r>
                        <a:rPr lang="en-US" sz="1200" dirty="0">
                          <a:effectLst/>
                        </a:rPr>
                        <a:t>&gt; and &lt;/li&gt;).</a:t>
                      </a:r>
                      <a:endParaRPr lang="en-US" sz="1200" dirty="0">
                        <a:effectLst/>
                        <a:latin typeface="inherit"/>
                      </a:endParaRPr>
                    </a:p>
                  </a:txBody>
                  <a:tcPr/>
                </a:tc>
                <a:tc hMerge="1">
                  <a:txBody>
                    <a:bodyPr/>
                    <a:lstStyle/>
                    <a:p>
                      <a:endParaRPr lang="en-US"/>
                    </a:p>
                  </a:txBody>
                  <a:tcPr/>
                </a:tc>
                <a:tc rowSpan="3">
                  <a:txBody>
                    <a:bodyPr/>
                    <a:lstStyle/>
                    <a:p>
                      <a:pPr algn="l" fontAlgn="base"/>
                      <a:endParaRPr lang="it-IT" sz="1200" dirty="0" smtClean="0">
                        <a:effectLst/>
                      </a:endParaRPr>
                    </a:p>
                    <a:p>
                      <a:pPr algn="l" fontAlgn="base"/>
                      <a:endParaRPr lang="it-IT" sz="1200" dirty="0" smtClean="0">
                        <a:effectLst/>
                      </a:endParaRPr>
                    </a:p>
                    <a:p>
                      <a:pPr algn="l" fontAlgn="base"/>
                      <a:r>
                        <a:rPr lang="it-IT" sz="1200" dirty="0" smtClean="0">
                          <a:effectLst/>
                        </a:rPr>
                        <a:t>&lt;</a:t>
                      </a:r>
                      <a:r>
                        <a:rPr lang="it-IT" sz="1200" dirty="0">
                          <a:effectLst/>
                        </a:rPr>
                        <a:t>ul&gt; </a:t>
                      </a:r>
                      <a:endParaRPr lang="it-IT" sz="1200" dirty="0" smtClean="0">
                        <a:effectLst/>
                      </a:endParaRPr>
                    </a:p>
                    <a:p>
                      <a:pPr algn="l" fontAlgn="base"/>
                      <a:r>
                        <a:rPr lang="it-IT" sz="1200" dirty="0" smtClean="0">
                          <a:effectLst/>
                        </a:rPr>
                        <a:t>    &lt;</a:t>
                      </a:r>
                      <a:r>
                        <a:rPr lang="it-IT" sz="1200" dirty="0">
                          <a:effectLst/>
                        </a:rPr>
                        <a:t>li&gt; ...... &lt;/li</a:t>
                      </a:r>
                      <a:r>
                        <a:rPr lang="it-IT" sz="1200" dirty="0" smtClean="0">
                          <a:effectLst/>
                        </a:rPr>
                        <a:t>&gt;</a:t>
                      </a:r>
                    </a:p>
                    <a:p>
                      <a:pPr algn="l" fontAlgn="base"/>
                      <a:r>
                        <a:rPr lang="it-IT" sz="1200" baseline="0" dirty="0" smtClean="0">
                          <a:effectLst/>
                        </a:rPr>
                        <a:t>    </a:t>
                      </a:r>
                      <a:r>
                        <a:rPr lang="it-IT" sz="1200" dirty="0" smtClean="0">
                          <a:effectLst/>
                        </a:rPr>
                        <a:t>&lt;</a:t>
                      </a:r>
                      <a:r>
                        <a:rPr lang="it-IT" sz="1200" dirty="0">
                          <a:effectLst/>
                        </a:rPr>
                        <a:t>li&gt; ...... &lt;/li</a:t>
                      </a:r>
                      <a:r>
                        <a:rPr lang="it-IT" sz="1200" dirty="0" smtClean="0">
                          <a:effectLst/>
                        </a:rPr>
                        <a:t>&gt;</a:t>
                      </a:r>
                    </a:p>
                    <a:p>
                      <a:pPr algn="l" fontAlgn="base"/>
                      <a:r>
                        <a:rPr lang="it-IT" sz="1200" baseline="0" dirty="0" smtClean="0">
                          <a:effectLst/>
                        </a:rPr>
                        <a:t>    </a:t>
                      </a:r>
                      <a:r>
                        <a:rPr lang="it-IT" sz="1200" dirty="0" smtClean="0">
                          <a:effectLst/>
                        </a:rPr>
                        <a:t>&lt;</a:t>
                      </a:r>
                      <a:r>
                        <a:rPr lang="it-IT" sz="1200" dirty="0">
                          <a:effectLst/>
                        </a:rPr>
                        <a:t>li&gt; ...... &lt;/li</a:t>
                      </a:r>
                      <a:r>
                        <a:rPr lang="it-IT" sz="1200" dirty="0" smtClean="0">
                          <a:effectLst/>
                        </a:rPr>
                        <a:t>&gt;</a:t>
                      </a:r>
                    </a:p>
                    <a:p>
                      <a:pPr algn="l" fontAlgn="base"/>
                      <a:r>
                        <a:rPr lang="it-IT" sz="1200" dirty="0" smtClean="0">
                          <a:effectLst/>
                        </a:rPr>
                        <a:t>&lt;/</a:t>
                      </a:r>
                      <a:r>
                        <a:rPr lang="it-IT" sz="1200" dirty="0">
                          <a:effectLst/>
                        </a:rPr>
                        <a:t>ul&gt; </a:t>
                      </a:r>
                      <a:endParaRPr lang="it-IT" sz="1200" dirty="0">
                        <a:effectLst/>
                        <a:latin typeface="inherit"/>
                      </a:endParaRPr>
                    </a:p>
                  </a:txBody>
                  <a:tcPr/>
                </a:tc>
              </a:tr>
              <a:tr h="355107">
                <a:tc>
                  <a:txBody>
                    <a:bodyPr/>
                    <a:lstStyle/>
                    <a:p>
                      <a:pPr algn="l" fontAlgn="base"/>
                      <a:r>
                        <a:rPr lang="en-US" sz="1200" b="1" dirty="0">
                          <a:effectLst/>
                        </a:rPr>
                        <a:t>&lt;</a:t>
                      </a:r>
                      <a:r>
                        <a:rPr lang="en-US" sz="1200" b="1" dirty="0" err="1">
                          <a:effectLst/>
                        </a:rPr>
                        <a:t>ul</a:t>
                      </a:r>
                      <a:r>
                        <a:rPr lang="en-US" sz="1200" b="1" dirty="0">
                          <a:effectLst/>
                        </a:rPr>
                        <a:t>&gt;</a:t>
                      </a:r>
                      <a:endParaRPr lang="en-US" sz="1200" b="1" dirty="0">
                        <a:effectLst/>
                        <a:latin typeface="inherit"/>
                      </a:endParaRPr>
                    </a:p>
                  </a:txBody>
                  <a:tcPr anchor="ctr"/>
                </a:tc>
                <a:tc>
                  <a:txBody>
                    <a:bodyPr/>
                    <a:lstStyle/>
                    <a:p>
                      <a:pPr algn="l" fontAlgn="base"/>
                      <a:r>
                        <a:rPr lang="en-US" sz="1200">
                          <a:effectLst/>
                        </a:rPr>
                        <a:t>Specifies an unordered list</a:t>
                      </a:r>
                      <a:endParaRPr lang="en-US" sz="1200">
                        <a:effectLst/>
                        <a:latin typeface="inherit"/>
                      </a:endParaRPr>
                    </a:p>
                  </a:txBody>
                  <a:tcPr anchor="ctr"/>
                </a:tc>
                <a:tc vMerge="1">
                  <a:txBody>
                    <a:bodyPr/>
                    <a:lstStyle/>
                    <a:p>
                      <a:endParaRPr lang="en-US"/>
                    </a:p>
                  </a:txBody>
                  <a:tcPr/>
                </a:tc>
              </a:tr>
              <a:tr h="355107">
                <a:tc>
                  <a:txBody>
                    <a:bodyPr/>
                    <a:lstStyle/>
                    <a:p>
                      <a:pPr algn="l" fontAlgn="base"/>
                      <a:r>
                        <a:rPr lang="en-US" sz="1200" b="1" dirty="0">
                          <a:effectLst/>
                        </a:rPr>
                        <a:t>&lt;li&gt;</a:t>
                      </a:r>
                      <a:endParaRPr lang="en-US" sz="1200" b="1" dirty="0">
                        <a:effectLst/>
                        <a:latin typeface="inherit"/>
                      </a:endParaRPr>
                    </a:p>
                  </a:txBody>
                  <a:tcPr anchor="ctr"/>
                </a:tc>
                <a:tc>
                  <a:txBody>
                    <a:bodyPr/>
                    <a:lstStyle/>
                    <a:p>
                      <a:pPr algn="l" fontAlgn="base"/>
                      <a:r>
                        <a:rPr lang="en-US" sz="1200" dirty="0">
                          <a:effectLst/>
                        </a:rPr>
                        <a:t>Specifies a list item</a:t>
                      </a:r>
                      <a:endParaRPr lang="en-US" sz="1200" dirty="0">
                        <a:effectLst/>
                        <a:latin typeface="inherit"/>
                      </a:endParaRPr>
                    </a:p>
                  </a:txBody>
                  <a:tcPr anchor="ctr"/>
                </a:tc>
                <a:tc vMerge="1">
                  <a:txBody>
                    <a:bodyPr/>
                    <a:lstStyle/>
                    <a:p>
                      <a:endParaRPr lang="en-US"/>
                    </a:p>
                  </a:txBody>
                  <a:tcPr/>
                </a:tc>
              </a:tr>
            </a:tbl>
          </a:graphicData>
        </a:graphic>
      </p:graphicFrame>
    </p:spTree>
    <p:extLst>
      <p:ext uri="{BB962C8B-B14F-4D97-AF65-F5344CB8AC3E}">
        <p14:creationId xmlns:p14="http://schemas.microsoft.com/office/powerpoint/2010/main" val="160083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a:t>list </a:t>
            </a:r>
            <a:r>
              <a:rPr lang="en-US" dirty="0" smtClean="0"/>
              <a:t>tags – Ordered Lists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99567817"/>
              </p:ext>
            </p:extLst>
          </p:nvPr>
        </p:nvGraphicFramePr>
        <p:xfrm>
          <a:off x="1219080" y="1926171"/>
          <a:ext cx="9936600" cy="2249013"/>
        </p:xfrm>
        <a:graphic>
          <a:graphicData uri="http://schemas.openxmlformats.org/drawingml/2006/table">
            <a:tbl>
              <a:tblPr>
                <a:tableStyleId>{BDBED569-4797-4DF1-A0F4-6AAB3CD982D8}</a:tableStyleId>
              </a:tblPr>
              <a:tblGrid>
                <a:gridCol w="894392"/>
                <a:gridCol w="4597879"/>
                <a:gridCol w="4444329"/>
              </a:tblGrid>
              <a:tr h="1538799">
                <a:tc gridSpan="2">
                  <a:txBody>
                    <a:bodyPr/>
                    <a:lstStyle/>
                    <a:p>
                      <a:pPr algn="l" fontAlgn="base">
                        <a:buFont typeface="Arial" panose="020B0604020202020204" pitchFamily="34" charset="0"/>
                        <a:buNone/>
                      </a:pPr>
                      <a:endParaRPr lang="en-US" sz="1200" b="1" baseline="0" dirty="0" smtClean="0">
                        <a:effectLst/>
                      </a:endParaRPr>
                    </a:p>
                    <a:p>
                      <a:pPr algn="l" fontAlgn="base">
                        <a:buFont typeface="Arial" panose="020B0604020202020204" pitchFamily="34" charset="0"/>
                        <a:buNone/>
                      </a:pPr>
                      <a:r>
                        <a:rPr lang="en-US" sz="1200" b="1" baseline="0" dirty="0" smtClean="0">
                          <a:effectLst/>
                        </a:rPr>
                        <a:t>Demo Link: </a:t>
                      </a:r>
                      <a:r>
                        <a:rPr lang="en-US" sz="1200" b="1" dirty="0" smtClean="0">
                          <a:effectLst/>
                          <a:hlinkClick r:id="rId2"/>
                        </a:rPr>
                        <a:t>Ordered lists</a:t>
                      </a:r>
                      <a:endParaRPr lang="en-US" sz="1200" b="1" dirty="0" smtClean="0">
                        <a:effectLst/>
                      </a:endParaRPr>
                    </a:p>
                    <a:p>
                      <a:pPr algn="l" fontAlgn="base">
                        <a:buFont typeface="Arial" panose="020B0604020202020204" pitchFamily="34" charset="0"/>
                        <a:buNone/>
                      </a:pPr>
                      <a:endParaRPr lang="en-US" sz="1200" dirty="0" smtClean="0">
                        <a:effectLst/>
                      </a:endParaRPr>
                    </a:p>
                    <a:p>
                      <a:pPr marL="171450" indent="-171450" algn="l" fontAlgn="base">
                        <a:buFont typeface="Arial" panose="020B0604020202020204" pitchFamily="34" charset="0"/>
                        <a:buChar char="•"/>
                      </a:pPr>
                      <a:r>
                        <a:rPr lang="en-US" sz="1200" dirty="0" smtClean="0">
                          <a:effectLst/>
                        </a:rPr>
                        <a:t>The &lt;</a:t>
                      </a:r>
                      <a:r>
                        <a:rPr lang="en-US" sz="1200" dirty="0" err="1" smtClean="0">
                          <a:effectLst/>
                        </a:rPr>
                        <a:t>ol</a:t>
                      </a:r>
                      <a:r>
                        <a:rPr lang="en-US" sz="1200" dirty="0" smtClean="0">
                          <a:effectLst/>
                        </a:rPr>
                        <a:t>&gt; tag displays an ordered list. You can use CSS to control </a:t>
                      </a:r>
                      <a:br>
                        <a:rPr lang="en-US" sz="1200" dirty="0" smtClean="0">
                          <a:effectLst/>
                        </a:rPr>
                      </a:br>
                      <a:r>
                        <a:rPr lang="en-US" sz="1200" dirty="0" smtClean="0">
                          <a:effectLst/>
                        </a:rPr>
                        <a:t>the sequence style.</a:t>
                      </a:r>
                    </a:p>
                    <a:p>
                      <a:pPr marL="171450" indent="-171450" algn="l" fontAlgn="base">
                        <a:buFont typeface="Arial" panose="020B0604020202020204" pitchFamily="34" charset="0"/>
                        <a:buChar char="•"/>
                      </a:pPr>
                      <a:r>
                        <a:rPr lang="en-US" sz="1200" dirty="0" smtClean="0">
                          <a:effectLst/>
                        </a:rPr>
                        <a:t>The &lt;li&gt; tag is used to designate the individual list items in the list.</a:t>
                      </a:r>
                    </a:p>
                    <a:p>
                      <a:pPr marL="171450" indent="-171450" algn="l" fontAlgn="base">
                        <a:buFont typeface="Arial" panose="020B0604020202020204" pitchFamily="34" charset="0"/>
                        <a:buChar char="•"/>
                      </a:pPr>
                      <a:r>
                        <a:rPr lang="en-US" sz="1200" dirty="0" smtClean="0">
                          <a:effectLst/>
                        </a:rPr>
                        <a:t>Both the &lt;</a:t>
                      </a:r>
                      <a:r>
                        <a:rPr lang="en-US" sz="1200" dirty="0" err="1" smtClean="0">
                          <a:effectLst/>
                        </a:rPr>
                        <a:t>ol</a:t>
                      </a:r>
                      <a:r>
                        <a:rPr lang="en-US" sz="1200" dirty="0" smtClean="0">
                          <a:effectLst/>
                        </a:rPr>
                        <a:t>&gt; and the &lt;li&gt; require a closing tag (&lt;/</a:t>
                      </a:r>
                      <a:r>
                        <a:rPr lang="en-US" sz="1200" dirty="0" err="1" smtClean="0">
                          <a:effectLst/>
                        </a:rPr>
                        <a:t>ol</a:t>
                      </a:r>
                      <a:r>
                        <a:rPr lang="en-US" sz="1200" dirty="0" smtClean="0">
                          <a:effectLst/>
                        </a:rPr>
                        <a:t>&gt; and &lt;/li&gt;).</a:t>
                      </a:r>
                      <a:endParaRPr lang="en-US" sz="1200" dirty="0">
                        <a:effectLst/>
                        <a:latin typeface="inherit"/>
                      </a:endParaRPr>
                    </a:p>
                  </a:txBody>
                  <a:tcPr/>
                </a:tc>
                <a:tc hMerge="1">
                  <a:txBody>
                    <a:bodyPr/>
                    <a:lstStyle/>
                    <a:p>
                      <a:endParaRPr lang="en-US"/>
                    </a:p>
                  </a:txBody>
                  <a:tcPr/>
                </a:tc>
                <a:tc rowSpan="3">
                  <a:txBody>
                    <a:bodyPr/>
                    <a:lstStyle/>
                    <a:p>
                      <a:pPr algn="l" fontAlgn="base"/>
                      <a:endParaRPr lang="it-IT" sz="1200" dirty="0" smtClean="0">
                        <a:effectLst/>
                      </a:endParaRPr>
                    </a:p>
                    <a:p>
                      <a:pPr algn="l" fontAlgn="base"/>
                      <a:endParaRPr lang="it-IT" sz="1200" dirty="0" smtClean="0">
                        <a:effectLst/>
                      </a:endParaRPr>
                    </a:p>
                    <a:p>
                      <a:pPr algn="l" fontAlgn="base"/>
                      <a:r>
                        <a:rPr lang="it-IT" sz="1200" dirty="0" smtClean="0">
                          <a:effectLst/>
                        </a:rPr>
                        <a:t>&lt;ol</a:t>
                      </a:r>
                      <a:r>
                        <a:rPr lang="it-IT" sz="1200" dirty="0">
                          <a:effectLst/>
                        </a:rPr>
                        <a:t>&gt; </a:t>
                      </a:r>
                      <a:endParaRPr lang="it-IT" sz="1200" dirty="0" smtClean="0">
                        <a:effectLst/>
                      </a:endParaRPr>
                    </a:p>
                    <a:p>
                      <a:pPr algn="l" fontAlgn="base"/>
                      <a:r>
                        <a:rPr lang="it-IT" sz="1200" dirty="0" smtClean="0">
                          <a:effectLst/>
                        </a:rPr>
                        <a:t>    &lt;</a:t>
                      </a:r>
                      <a:r>
                        <a:rPr lang="it-IT" sz="1200" dirty="0">
                          <a:effectLst/>
                        </a:rPr>
                        <a:t>li&gt; ...... &lt;/li</a:t>
                      </a:r>
                      <a:r>
                        <a:rPr lang="it-IT" sz="1200" dirty="0" smtClean="0">
                          <a:effectLst/>
                        </a:rPr>
                        <a:t>&gt;</a:t>
                      </a:r>
                    </a:p>
                    <a:p>
                      <a:pPr algn="l" fontAlgn="base"/>
                      <a:r>
                        <a:rPr lang="it-IT" sz="1200" baseline="0" dirty="0" smtClean="0">
                          <a:effectLst/>
                        </a:rPr>
                        <a:t>    </a:t>
                      </a:r>
                      <a:r>
                        <a:rPr lang="it-IT" sz="1200" dirty="0" smtClean="0">
                          <a:effectLst/>
                        </a:rPr>
                        <a:t>&lt;</a:t>
                      </a:r>
                      <a:r>
                        <a:rPr lang="it-IT" sz="1200" dirty="0">
                          <a:effectLst/>
                        </a:rPr>
                        <a:t>li&gt; ...... &lt;/li</a:t>
                      </a:r>
                      <a:r>
                        <a:rPr lang="it-IT" sz="1200" dirty="0" smtClean="0">
                          <a:effectLst/>
                        </a:rPr>
                        <a:t>&gt;</a:t>
                      </a:r>
                    </a:p>
                    <a:p>
                      <a:pPr algn="l" fontAlgn="base"/>
                      <a:r>
                        <a:rPr lang="it-IT" sz="1200" baseline="0" dirty="0" smtClean="0">
                          <a:effectLst/>
                        </a:rPr>
                        <a:t>    </a:t>
                      </a:r>
                      <a:r>
                        <a:rPr lang="it-IT" sz="1200" dirty="0" smtClean="0">
                          <a:effectLst/>
                        </a:rPr>
                        <a:t>&lt;</a:t>
                      </a:r>
                      <a:r>
                        <a:rPr lang="it-IT" sz="1200" dirty="0">
                          <a:effectLst/>
                        </a:rPr>
                        <a:t>li&gt; ...... &lt;/li</a:t>
                      </a:r>
                      <a:r>
                        <a:rPr lang="it-IT" sz="1200" dirty="0" smtClean="0">
                          <a:effectLst/>
                        </a:rPr>
                        <a:t>&gt;</a:t>
                      </a:r>
                    </a:p>
                    <a:p>
                      <a:pPr algn="l" fontAlgn="base"/>
                      <a:r>
                        <a:rPr lang="it-IT" sz="1200" dirty="0" smtClean="0">
                          <a:effectLst/>
                        </a:rPr>
                        <a:t>&lt;/ol</a:t>
                      </a:r>
                      <a:r>
                        <a:rPr lang="it-IT" sz="1200" dirty="0">
                          <a:effectLst/>
                        </a:rPr>
                        <a:t>&gt; </a:t>
                      </a:r>
                      <a:endParaRPr lang="it-IT" sz="1200" dirty="0">
                        <a:effectLst/>
                        <a:latin typeface="inherit"/>
                      </a:endParaRPr>
                    </a:p>
                  </a:txBody>
                  <a:tcPr/>
                </a:tc>
              </a:tr>
              <a:tr h="355107">
                <a:tc>
                  <a:txBody>
                    <a:bodyPr/>
                    <a:lstStyle/>
                    <a:p>
                      <a:pPr algn="l" fontAlgn="base"/>
                      <a:r>
                        <a:rPr lang="en-US" sz="1200" b="1" dirty="0" smtClean="0">
                          <a:effectLst/>
                        </a:rPr>
                        <a:t>&lt;</a:t>
                      </a:r>
                      <a:r>
                        <a:rPr lang="en-US" sz="1200" b="1" dirty="0" err="1" smtClean="0">
                          <a:effectLst/>
                        </a:rPr>
                        <a:t>ol</a:t>
                      </a:r>
                      <a:r>
                        <a:rPr lang="en-US" sz="1200" b="1" dirty="0" smtClean="0">
                          <a:effectLst/>
                        </a:rPr>
                        <a:t>&gt;</a:t>
                      </a:r>
                      <a:endParaRPr lang="en-US" sz="1200" b="1" dirty="0">
                        <a:effectLst/>
                        <a:latin typeface="inherit"/>
                      </a:endParaRPr>
                    </a:p>
                  </a:txBody>
                  <a:tcPr anchor="ctr"/>
                </a:tc>
                <a:tc>
                  <a:txBody>
                    <a:bodyPr/>
                    <a:lstStyle/>
                    <a:p>
                      <a:pPr algn="l" fontAlgn="base"/>
                      <a:r>
                        <a:rPr lang="en-US" sz="1200" dirty="0">
                          <a:effectLst/>
                        </a:rPr>
                        <a:t>Specifies an </a:t>
                      </a:r>
                      <a:r>
                        <a:rPr lang="en-US" sz="1200" dirty="0" smtClean="0">
                          <a:effectLst/>
                        </a:rPr>
                        <a:t>ordered </a:t>
                      </a:r>
                      <a:r>
                        <a:rPr lang="en-US" sz="1200" dirty="0">
                          <a:effectLst/>
                        </a:rPr>
                        <a:t>list</a:t>
                      </a:r>
                      <a:endParaRPr lang="en-US" sz="1200" dirty="0">
                        <a:effectLst/>
                        <a:latin typeface="inherit"/>
                      </a:endParaRPr>
                    </a:p>
                  </a:txBody>
                  <a:tcPr anchor="ctr"/>
                </a:tc>
                <a:tc vMerge="1">
                  <a:txBody>
                    <a:bodyPr/>
                    <a:lstStyle/>
                    <a:p>
                      <a:endParaRPr lang="en-US"/>
                    </a:p>
                  </a:txBody>
                  <a:tcPr/>
                </a:tc>
              </a:tr>
              <a:tr h="355107">
                <a:tc>
                  <a:txBody>
                    <a:bodyPr/>
                    <a:lstStyle/>
                    <a:p>
                      <a:pPr algn="l" fontAlgn="base"/>
                      <a:r>
                        <a:rPr lang="en-US" sz="1200" b="1" dirty="0">
                          <a:effectLst/>
                        </a:rPr>
                        <a:t>&lt;li&gt;</a:t>
                      </a:r>
                      <a:endParaRPr lang="en-US" sz="1200" b="1" dirty="0">
                        <a:effectLst/>
                        <a:latin typeface="inherit"/>
                      </a:endParaRPr>
                    </a:p>
                  </a:txBody>
                  <a:tcPr anchor="ctr"/>
                </a:tc>
                <a:tc>
                  <a:txBody>
                    <a:bodyPr/>
                    <a:lstStyle/>
                    <a:p>
                      <a:pPr algn="l" fontAlgn="base"/>
                      <a:r>
                        <a:rPr lang="en-US" sz="1200" dirty="0">
                          <a:effectLst/>
                        </a:rPr>
                        <a:t>Specifies a list item</a:t>
                      </a:r>
                      <a:endParaRPr lang="en-US" sz="1200" dirty="0">
                        <a:effectLst/>
                        <a:latin typeface="inherit"/>
                      </a:endParaRPr>
                    </a:p>
                  </a:txBody>
                  <a:tcPr anchor="ctr"/>
                </a:tc>
                <a:tc vMerge="1">
                  <a:txBody>
                    <a:bodyPr/>
                    <a:lstStyle/>
                    <a:p>
                      <a:endParaRPr lang="en-US"/>
                    </a:p>
                  </a:txBody>
                  <a:tcPr/>
                </a:tc>
              </a:tr>
            </a:tbl>
          </a:graphicData>
        </a:graphic>
      </p:graphicFrame>
    </p:spTree>
    <p:extLst>
      <p:ext uri="{BB962C8B-B14F-4D97-AF65-F5344CB8AC3E}">
        <p14:creationId xmlns:p14="http://schemas.microsoft.com/office/powerpoint/2010/main" val="421451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list </a:t>
            </a:r>
            <a:r>
              <a:rPr lang="en-US" dirty="0" smtClean="0"/>
              <a:t>tags – Definition Lists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88024270"/>
              </p:ext>
            </p:extLst>
          </p:nvPr>
        </p:nvGraphicFramePr>
        <p:xfrm>
          <a:off x="1207701" y="1898017"/>
          <a:ext cx="9930729" cy="3277831"/>
        </p:xfrm>
        <a:graphic>
          <a:graphicData uri="http://schemas.openxmlformats.org/drawingml/2006/table">
            <a:tbl>
              <a:tblPr>
                <a:tableStyleId>{BDBED569-4797-4DF1-A0F4-6AAB3CD982D8}</a:tableStyleId>
              </a:tblPr>
              <a:tblGrid>
                <a:gridCol w="1078300"/>
                <a:gridCol w="4408098"/>
                <a:gridCol w="4444331"/>
              </a:tblGrid>
              <a:tr h="2265586">
                <a:tc gridSpan="2">
                  <a:txBody>
                    <a:bodyPr/>
                    <a:lstStyle/>
                    <a:p>
                      <a:pPr algn="l" fontAlgn="base">
                        <a:buFont typeface="Arial" panose="020B0604020202020204" pitchFamily="34" charset="0"/>
                        <a:buNone/>
                      </a:pPr>
                      <a:r>
                        <a:rPr lang="en-US" sz="1200" b="1" dirty="0" smtClean="0">
                          <a:effectLst/>
                        </a:rPr>
                        <a:t> </a:t>
                      </a:r>
                    </a:p>
                    <a:p>
                      <a:pPr algn="l" fontAlgn="base">
                        <a:buFont typeface="Arial" panose="020B0604020202020204" pitchFamily="34" charset="0"/>
                        <a:buNone/>
                      </a:pPr>
                      <a:r>
                        <a:rPr lang="en-US" sz="1200" b="1" baseline="0" dirty="0" smtClean="0">
                          <a:effectLst/>
                        </a:rPr>
                        <a:t>Demo Link: </a:t>
                      </a:r>
                      <a:r>
                        <a:rPr lang="en-US" sz="1200" b="1" dirty="0" smtClean="0">
                          <a:effectLst/>
                          <a:hlinkClick r:id="rId2"/>
                        </a:rPr>
                        <a:t>Definition lists</a:t>
                      </a:r>
                      <a:endParaRPr lang="en-US" sz="1200" b="1" dirty="0" smtClean="0">
                        <a:effectLst/>
                      </a:endParaRPr>
                    </a:p>
                    <a:p>
                      <a:pPr algn="l" fontAlgn="base">
                        <a:buFont typeface="Arial" panose="020B0604020202020204" pitchFamily="34" charset="0"/>
                        <a:buNone/>
                      </a:pPr>
                      <a:endParaRPr lang="en-US" sz="1200" dirty="0" smtClean="0">
                        <a:effectLst/>
                      </a:endParaRPr>
                    </a:p>
                    <a:p>
                      <a:pPr marL="171450" indent="-171450" algn="l" fontAlgn="base">
                        <a:buFont typeface="Arial" panose="020B0604020202020204" pitchFamily="34" charset="0"/>
                        <a:buChar char="•"/>
                      </a:pPr>
                      <a:r>
                        <a:rPr lang="en-US" sz="1200" dirty="0" smtClean="0">
                          <a:effectLst/>
                        </a:rPr>
                        <a:t>The </a:t>
                      </a:r>
                      <a:r>
                        <a:rPr lang="en-US" sz="1200" dirty="0">
                          <a:effectLst/>
                        </a:rPr>
                        <a:t>&lt;dl&gt; encloses a definition list.</a:t>
                      </a:r>
                    </a:p>
                    <a:p>
                      <a:pPr marL="171450" indent="-171450" algn="l" fontAlgn="base">
                        <a:buFont typeface="Arial" panose="020B0604020202020204" pitchFamily="34" charset="0"/>
                        <a:buChar char="•"/>
                      </a:pPr>
                      <a:r>
                        <a:rPr lang="en-US" sz="1200" dirty="0">
                          <a:effectLst/>
                        </a:rPr>
                        <a:t>A definition list contains terms, which are defined with the &lt;</a:t>
                      </a:r>
                      <a:r>
                        <a:rPr lang="en-US" sz="1200" dirty="0" err="1">
                          <a:effectLst/>
                        </a:rPr>
                        <a:t>dt</a:t>
                      </a:r>
                      <a:r>
                        <a:rPr lang="en-US" sz="1200" dirty="0">
                          <a:effectLst/>
                        </a:rPr>
                        <a:t>&gt; tag, and definitions, which are defined with the &lt;</a:t>
                      </a:r>
                      <a:r>
                        <a:rPr lang="en-US" sz="1200" dirty="0" err="1">
                          <a:effectLst/>
                        </a:rPr>
                        <a:t>dd</a:t>
                      </a:r>
                      <a:r>
                        <a:rPr lang="en-US" sz="1200" dirty="0">
                          <a:effectLst/>
                        </a:rPr>
                        <a:t>&gt; tag.</a:t>
                      </a:r>
                    </a:p>
                    <a:p>
                      <a:pPr marL="171450" indent="-171450" algn="l" fontAlgn="base">
                        <a:buFont typeface="Arial" panose="020B0604020202020204" pitchFamily="34" charset="0"/>
                        <a:buChar char="•"/>
                      </a:pPr>
                      <a:r>
                        <a:rPr lang="en-US" sz="1200" dirty="0">
                          <a:effectLst/>
                        </a:rPr>
                        <a:t>The &lt;dl&gt;, &lt;</a:t>
                      </a:r>
                      <a:r>
                        <a:rPr lang="en-US" sz="1200" dirty="0" err="1">
                          <a:effectLst/>
                        </a:rPr>
                        <a:t>dt</a:t>
                      </a:r>
                      <a:r>
                        <a:rPr lang="en-US" sz="1200" dirty="0">
                          <a:effectLst/>
                        </a:rPr>
                        <a:t>&gt; and the &lt;</a:t>
                      </a:r>
                      <a:r>
                        <a:rPr lang="en-US" sz="1200" dirty="0" err="1">
                          <a:effectLst/>
                        </a:rPr>
                        <a:t>dd</a:t>
                      </a:r>
                      <a:r>
                        <a:rPr lang="en-US" sz="1200" dirty="0">
                          <a:effectLst/>
                        </a:rPr>
                        <a:t>&gt; require a closing tag (&lt;/dl&gt;, &lt;</a:t>
                      </a:r>
                      <a:r>
                        <a:rPr lang="en-US" sz="1200" dirty="0" err="1">
                          <a:effectLst/>
                        </a:rPr>
                        <a:t>dt</a:t>
                      </a:r>
                      <a:r>
                        <a:rPr lang="en-US" sz="1200" dirty="0">
                          <a:effectLst/>
                        </a:rPr>
                        <a:t>&gt; and &lt;/</a:t>
                      </a:r>
                      <a:r>
                        <a:rPr lang="en-US" sz="1200" dirty="0" err="1">
                          <a:effectLst/>
                        </a:rPr>
                        <a:t>dd</a:t>
                      </a:r>
                      <a:r>
                        <a:rPr lang="en-US" sz="1200" dirty="0">
                          <a:effectLst/>
                        </a:rPr>
                        <a:t>&gt;).</a:t>
                      </a:r>
                    </a:p>
                    <a:p>
                      <a:pPr marL="171450" indent="-171450" algn="l" fontAlgn="base">
                        <a:buFont typeface="Arial" panose="020B0604020202020204" pitchFamily="34" charset="0"/>
                        <a:buChar char="•"/>
                      </a:pPr>
                      <a:r>
                        <a:rPr lang="en-US" sz="1200" dirty="0">
                          <a:effectLst/>
                        </a:rPr>
                        <a:t>By default, a browser will align terms on the left and indents each definition on a new line.</a:t>
                      </a:r>
                    </a:p>
                    <a:p>
                      <a:pPr marL="171450" indent="-171450" algn="l" fontAlgn="base">
                        <a:buFont typeface="Arial" panose="020B0604020202020204" pitchFamily="34" charset="0"/>
                        <a:buChar char="•"/>
                      </a:pPr>
                      <a:r>
                        <a:rPr lang="en-US" sz="1200" dirty="0">
                          <a:effectLst/>
                        </a:rPr>
                        <a:t>The intent of a definition list is to display lists of terms and their corresponding definitions, such as in a glossary.</a:t>
                      </a:r>
                      <a:endParaRPr lang="en-US" sz="1200" dirty="0">
                        <a:effectLst/>
                        <a:latin typeface="inherit"/>
                      </a:endParaRPr>
                    </a:p>
                  </a:txBody>
                  <a:tcPr marL="73140" marR="73140" marT="36570" marB="36570"/>
                </a:tc>
                <a:tc hMerge="1">
                  <a:txBody>
                    <a:bodyPr/>
                    <a:lstStyle/>
                    <a:p>
                      <a:endParaRPr lang="en-US"/>
                    </a:p>
                  </a:txBody>
                  <a:tcPr/>
                </a:tc>
                <a:tc rowSpan="4">
                  <a:txBody>
                    <a:bodyPr/>
                    <a:lstStyle/>
                    <a:p>
                      <a:pPr algn="l" fontAlgn="base"/>
                      <a:endParaRPr lang="en-US" sz="1200" dirty="0" smtClean="0">
                        <a:effectLst/>
                      </a:endParaRPr>
                    </a:p>
                    <a:p>
                      <a:pPr algn="l" fontAlgn="base"/>
                      <a:endParaRPr lang="en-US" sz="1200" dirty="0" smtClean="0">
                        <a:effectLst/>
                      </a:endParaRPr>
                    </a:p>
                    <a:p>
                      <a:pPr algn="l" fontAlgn="base"/>
                      <a:endParaRPr lang="en-US" sz="1200" dirty="0" smtClean="0">
                        <a:effectLst/>
                      </a:endParaRPr>
                    </a:p>
                    <a:p>
                      <a:pPr algn="l" fontAlgn="base"/>
                      <a:r>
                        <a:rPr lang="en-US" sz="1200" dirty="0" smtClean="0">
                          <a:effectLst/>
                        </a:rPr>
                        <a:t>&lt;</a:t>
                      </a:r>
                      <a:r>
                        <a:rPr lang="en-US" sz="1200" dirty="0">
                          <a:effectLst/>
                        </a:rPr>
                        <a:t>dl</a:t>
                      </a:r>
                      <a:r>
                        <a:rPr lang="en-US" sz="1200" dirty="0" smtClean="0">
                          <a:effectLst/>
                        </a:rPr>
                        <a:t>&gt;</a:t>
                      </a:r>
                    </a:p>
                    <a:p>
                      <a:pPr algn="l" fontAlgn="base"/>
                      <a:r>
                        <a:rPr lang="en-US" sz="1200" dirty="0" smtClean="0">
                          <a:effectLst/>
                        </a:rPr>
                        <a:t>    &lt;</a:t>
                      </a:r>
                      <a:r>
                        <a:rPr lang="en-US" sz="1200" dirty="0" err="1">
                          <a:effectLst/>
                        </a:rPr>
                        <a:t>dt</a:t>
                      </a:r>
                      <a:r>
                        <a:rPr lang="en-US" sz="1200" dirty="0">
                          <a:effectLst/>
                        </a:rPr>
                        <a:t>&gt; ...... &lt;/</a:t>
                      </a:r>
                      <a:r>
                        <a:rPr lang="en-US" sz="1200" dirty="0" err="1">
                          <a:effectLst/>
                        </a:rPr>
                        <a:t>dt</a:t>
                      </a:r>
                      <a:r>
                        <a:rPr lang="en-US" sz="1200" dirty="0">
                          <a:effectLst/>
                        </a:rPr>
                        <a:t>&gt; </a:t>
                      </a:r>
                      <a:endParaRPr lang="en-US" sz="1200" dirty="0" smtClean="0">
                        <a:effectLst/>
                      </a:endParaRPr>
                    </a:p>
                    <a:p>
                      <a:pPr algn="l" fontAlgn="base"/>
                      <a:r>
                        <a:rPr lang="en-US" sz="1200" dirty="0" smtClean="0">
                          <a:effectLst/>
                        </a:rPr>
                        <a:t>        &lt;</a:t>
                      </a:r>
                      <a:r>
                        <a:rPr lang="en-US" sz="1200" dirty="0" err="1" smtClean="0">
                          <a:effectLst/>
                        </a:rPr>
                        <a:t>dd</a:t>
                      </a:r>
                      <a:r>
                        <a:rPr lang="en-US" sz="1200" dirty="0">
                          <a:effectLst/>
                        </a:rPr>
                        <a:t>&gt; ...... &lt;/</a:t>
                      </a:r>
                      <a:r>
                        <a:rPr lang="en-US" sz="1200" dirty="0" err="1">
                          <a:effectLst/>
                        </a:rPr>
                        <a:t>dd</a:t>
                      </a:r>
                      <a:r>
                        <a:rPr lang="en-US" sz="1200" dirty="0">
                          <a:effectLst/>
                        </a:rPr>
                        <a:t>&gt; </a:t>
                      </a:r>
                      <a:endParaRPr lang="en-US" sz="1200" dirty="0" smtClean="0">
                        <a:effectLst/>
                      </a:endParaRPr>
                    </a:p>
                    <a:p>
                      <a:pPr algn="l" fontAlgn="base"/>
                      <a:r>
                        <a:rPr lang="en-US" sz="1200" dirty="0" smtClean="0">
                          <a:effectLst/>
                        </a:rPr>
                        <a:t>        &lt;</a:t>
                      </a:r>
                      <a:r>
                        <a:rPr lang="en-US" sz="1200" dirty="0" err="1">
                          <a:effectLst/>
                        </a:rPr>
                        <a:t>dd</a:t>
                      </a:r>
                      <a:r>
                        <a:rPr lang="en-US" sz="1200" dirty="0">
                          <a:effectLst/>
                        </a:rPr>
                        <a:t>&gt; ...... &lt;/</a:t>
                      </a:r>
                      <a:r>
                        <a:rPr lang="en-US" sz="1200" dirty="0" err="1">
                          <a:effectLst/>
                        </a:rPr>
                        <a:t>dd</a:t>
                      </a:r>
                      <a:r>
                        <a:rPr lang="en-US" sz="1200" dirty="0" smtClean="0">
                          <a:effectLst/>
                        </a:rPr>
                        <a:t>&gt;</a:t>
                      </a:r>
                    </a:p>
                    <a:p>
                      <a:pPr algn="l" fontAlgn="base"/>
                      <a:r>
                        <a:rPr lang="en-US" sz="1200" baseline="0" dirty="0" smtClean="0">
                          <a:effectLst/>
                        </a:rPr>
                        <a:t>    </a:t>
                      </a:r>
                      <a:r>
                        <a:rPr lang="en-US" sz="1200" dirty="0" smtClean="0">
                          <a:effectLst/>
                        </a:rPr>
                        <a:t>&lt;</a:t>
                      </a:r>
                      <a:r>
                        <a:rPr lang="en-US" sz="1200" dirty="0" err="1">
                          <a:effectLst/>
                        </a:rPr>
                        <a:t>dt</a:t>
                      </a:r>
                      <a:r>
                        <a:rPr lang="en-US" sz="1200" dirty="0">
                          <a:effectLst/>
                        </a:rPr>
                        <a:t>&gt; ...... &lt;/</a:t>
                      </a:r>
                      <a:r>
                        <a:rPr lang="en-US" sz="1200" dirty="0" err="1">
                          <a:effectLst/>
                        </a:rPr>
                        <a:t>dt</a:t>
                      </a:r>
                      <a:r>
                        <a:rPr lang="en-US" sz="1200" dirty="0">
                          <a:effectLst/>
                        </a:rPr>
                        <a:t>&gt; </a:t>
                      </a:r>
                      <a:endParaRPr lang="en-US" sz="1200" dirty="0" smtClean="0">
                        <a:effectLst/>
                      </a:endParaRPr>
                    </a:p>
                    <a:p>
                      <a:pPr algn="l" fontAlgn="base"/>
                      <a:r>
                        <a:rPr lang="en-US" sz="1200" dirty="0" smtClean="0">
                          <a:effectLst/>
                        </a:rPr>
                        <a:t>        &lt;</a:t>
                      </a:r>
                      <a:r>
                        <a:rPr lang="en-US" sz="1200" dirty="0" err="1">
                          <a:effectLst/>
                        </a:rPr>
                        <a:t>dd</a:t>
                      </a:r>
                      <a:r>
                        <a:rPr lang="en-US" sz="1200" dirty="0">
                          <a:effectLst/>
                        </a:rPr>
                        <a:t>&gt; ...... &lt;/</a:t>
                      </a:r>
                      <a:r>
                        <a:rPr lang="en-US" sz="1200" dirty="0" err="1">
                          <a:effectLst/>
                        </a:rPr>
                        <a:t>dd</a:t>
                      </a:r>
                      <a:r>
                        <a:rPr lang="en-US" sz="1200" dirty="0" smtClean="0">
                          <a:effectLst/>
                        </a:rPr>
                        <a:t>&gt;</a:t>
                      </a:r>
                    </a:p>
                    <a:p>
                      <a:pPr algn="l" fontAlgn="base"/>
                      <a:r>
                        <a:rPr lang="en-US" sz="1200" dirty="0" smtClean="0">
                          <a:effectLst/>
                        </a:rPr>
                        <a:t>&lt;/</a:t>
                      </a:r>
                      <a:r>
                        <a:rPr lang="en-US" sz="1200" dirty="0">
                          <a:effectLst/>
                        </a:rPr>
                        <a:t>dl&gt; </a:t>
                      </a:r>
                      <a:endParaRPr lang="en-US" sz="1200" dirty="0">
                        <a:effectLst/>
                        <a:latin typeface="inherit"/>
                      </a:endParaRPr>
                    </a:p>
                  </a:txBody>
                  <a:tcPr marL="73140" marR="73140" marT="36570" marB="36570"/>
                </a:tc>
              </a:tr>
              <a:tr h="337415">
                <a:tc>
                  <a:txBody>
                    <a:bodyPr/>
                    <a:lstStyle/>
                    <a:p>
                      <a:pPr algn="l" fontAlgn="base"/>
                      <a:r>
                        <a:rPr lang="en-US" sz="1200" b="1" dirty="0">
                          <a:effectLst/>
                        </a:rPr>
                        <a:t>&lt;dl&gt;</a:t>
                      </a:r>
                      <a:endParaRPr lang="en-US" sz="1200" b="1" dirty="0">
                        <a:effectLst/>
                        <a:latin typeface="inherit"/>
                      </a:endParaRPr>
                    </a:p>
                  </a:txBody>
                  <a:tcPr marL="73140" marR="73140" marT="36570" marB="36570" anchor="ctr"/>
                </a:tc>
                <a:tc>
                  <a:txBody>
                    <a:bodyPr/>
                    <a:lstStyle/>
                    <a:p>
                      <a:pPr algn="l" fontAlgn="base"/>
                      <a:r>
                        <a:rPr lang="en-US" sz="1200">
                          <a:effectLst/>
                        </a:rPr>
                        <a:t>Specifies a definition list</a:t>
                      </a:r>
                      <a:endParaRPr lang="en-US" sz="1200">
                        <a:effectLst/>
                        <a:latin typeface="inherit"/>
                      </a:endParaRPr>
                    </a:p>
                  </a:txBody>
                  <a:tcPr marL="73140" marR="73140" marT="36570" marB="36570" anchor="ctr"/>
                </a:tc>
                <a:tc vMerge="1">
                  <a:txBody>
                    <a:bodyPr/>
                    <a:lstStyle/>
                    <a:p>
                      <a:endParaRPr lang="en-US"/>
                    </a:p>
                  </a:txBody>
                  <a:tcPr/>
                </a:tc>
              </a:tr>
              <a:tr h="337415">
                <a:tc>
                  <a:txBody>
                    <a:bodyPr/>
                    <a:lstStyle/>
                    <a:p>
                      <a:pPr algn="l" fontAlgn="base"/>
                      <a:r>
                        <a:rPr lang="en-US" sz="1200" b="1" dirty="0">
                          <a:effectLst/>
                        </a:rPr>
                        <a:t>&lt;</a:t>
                      </a:r>
                      <a:r>
                        <a:rPr lang="en-US" sz="1200" b="1" dirty="0" err="1">
                          <a:effectLst/>
                        </a:rPr>
                        <a:t>dt</a:t>
                      </a:r>
                      <a:r>
                        <a:rPr lang="en-US" sz="1200" b="1" dirty="0">
                          <a:effectLst/>
                        </a:rPr>
                        <a:t>&gt;</a:t>
                      </a:r>
                      <a:endParaRPr lang="en-US" sz="1200" b="1" dirty="0">
                        <a:effectLst/>
                        <a:latin typeface="inherit"/>
                      </a:endParaRPr>
                    </a:p>
                  </a:txBody>
                  <a:tcPr marL="73140" marR="73140" marT="36570" marB="36570" anchor="ctr"/>
                </a:tc>
                <a:tc>
                  <a:txBody>
                    <a:bodyPr/>
                    <a:lstStyle/>
                    <a:p>
                      <a:pPr algn="l" fontAlgn="base"/>
                      <a:r>
                        <a:rPr lang="en-US" sz="1200">
                          <a:effectLst/>
                        </a:rPr>
                        <a:t>Specifies a definition term</a:t>
                      </a:r>
                      <a:endParaRPr lang="en-US" sz="1200">
                        <a:effectLst/>
                        <a:latin typeface="inherit"/>
                      </a:endParaRPr>
                    </a:p>
                  </a:txBody>
                  <a:tcPr marL="73140" marR="73140" marT="36570" marB="36570" anchor="ctr"/>
                </a:tc>
                <a:tc vMerge="1">
                  <a:txBody>
                    <a:bodyPr/>
                    <a:lstStyle/>
                    <a:p>
                      <a:endParaRPr lang="en-US"/>
                    </a:p>
                  </a:txBody>
                  <a:tcPr/>
                </a:tc>
              </a:tr>
              <a:tr h="337415">
                <a:tc>
                  <a:txBody>
                    <a:bodyPr/>
                    <a:lstStyle/>
                    <a:p>
                      <a:pPr algn="l" fontAlgn="base"/>
                      <a:r>
                        <a:rPr lang="en-US" sz="1200" b="1" dirty="0">
                          <a:effectLst/>
                        </a:rPr>
                        <a:t>&lt;</a:t>
                      </a:r>
                      <a:r>
                        <a:rPr lang="en-US" sz="1200" b="1" dirty="0" err="1">
                          <a:effectLst/>
                        </a:rPr>
                        <a:t>dd</a:t>
                      </a:r>
                      <a:r>
                        <a:rPr lang="en-US" sz="1200" b="1" dirty="0">
                          <a:effectLst/>
                        </a:rPr>
                        <a:t>&gt;</a:t>
                      </a:r>
                      <a:endParaRPr lang="en-US" sz="1200" b="1" dirty="0">
                        <a:effectLst/>
                        <a:latin typeface="inherit"/>
                      </a:endParaRPr>
                    </a:p>
                  </a:txBody>
                  <a:tcPr marL="73140" marR="73140" marT="36570" marB="36570" anchor="ctr"/>
                </a:tc>
                <a:tc>
                  <a:txBody>
                    <a:bodyPr/>
                    <a:lstStyle/>
                    <a:p>
                      <a:pPr algn="l" fontAlgn="base"/>
                      <a:r>
                        <a:rPr lang="en-US" sz="1200" dirty="0">
                          <a:effectLst/>
                        </a:rPr>
                        <a:t>Specifies a definition description</a:t>
                      </a:r>
                      <a:endParaRPr lang="en-US" sz="1200" dirty="0">
                        <a:effectLst/>
                        <a:latin typeface="inherit"/>
                      </a:endParaRPr>
                    </a:p>
                  </a:txBody>
                  <a:tcPr marL="73140" marR="73140" marT="36570" marB="36570" anchor="ctr"/>
                </a:tc>
                <a:tc vMerge="1">
                  <a:txBody>
                    <a:bodyPr/>
                    <a:lstStyle/>
                    <a:p>
                      <a:endParaRPr lang="en-US"/>
                    </a:p>
                  </a:txBody>
                  <a:tcPr/>
                </a:tc>
              </a:tr>
            </a:tbl>
          </a:graphicData>
        </a:graphic>
      </p:graphicFrame>
      <p:sp>
        <p:nvSpPr>
          <p:cNvPr id="7" name="Rectangle 2"/>
          <p:cNvSpPr>
            <a:spLocks noChangeArrowheads="1"/>
          </p:cNvSpPr>
          <p:nvPr/>
        </p:nvSpPr>
        <p:spPr bwMode="auto">
          <a:xfrm>
            <a:off x="3028950" y="1927821"/>
            <a:ext cx="8568104" cy="87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586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list </a:t>
            </a:r>
            <a:r>
              <a:rPr lang="en-US" dirty="0" smtClean="0"/>
              <a:t>tags – Nested Lists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12609636"/>
              </p:ext>
            </p:extLst>
          </p:nvPr>
        </p:nvGraphicFramePr>
        <p:xfrm>
          <a:off x="1207701" y="1898019"/>
          <a:ext cx="9930729" cy="2906894"/>
        </p:xfrm>
        <a:graphic>
          <a:graphicData uri="http://schemas.openxmlformats.org/drawingml/2006/table">
            <a:tbl>
              <a:tblPr>
                <a:tableStyleId>{BDBED569-4797-4DF1-A0F4-6AAB3CD982D8}</a:tableStyleId>
              </a:tblPr>
              <a:tblGrid>
                <a:gridCol w="5486398"/>
                <a:gridCol w="4444331"/>
              </a:tblGrid>
              <a:tr h="2906894">
                <a:tc>
                  <a:txBody>
                    <a:bodyPr/>
                    <a:lstStyle/>
                    <a:p>
                      <a:pPr algn="l" fontAlgn="base">
                        <a:buFont typeface="Arial" panose="020B0604020202020204" pitchFamily="34" charset="0"/>
                        <a:buNone/>
                      </a:pPr>
                      <a:endParaRPr lang="en-US" sz="1200" b="1" baseline="0" dirty="0" smtClean="0">
                        <a:effectLst/>
                      </a:endParaRPr>
                    </a:p>
                    <a:p>
                      <a:pPr algn="l" fontAlgn="base">
                        <a:buFont typeface="Arial" panose="020B0604020202020204" pitchFamily="34" charset="0"/>
                        <a:buNone/>
                      </a:pPr>
                      <a:r>
                        <a:rPr lang="en-US" sz="1200" b="1" baseline="0" dirty="0" smtClean="0">
                          <a:effectLst/>
                        </a:rPr>
                        <a:t>Demo Link: </a:t>
                      </a:r>
                      <a:r>
                        <a:rPr lang="en-US" sz="1200" b="1" baseline="0" dirty="0" smtClean="0">
                          <a:effectLst/>
                          <a:hlinkClick r:id="rId2"/>
                        </a:rPr>
                        <a:t>Nested Lists</a:t>
                      </a:r>
                      <a:endParaRPr lang="en-US" sz="1200" b="1" dirty="0" smtClean="0">
                        <a:effectLst/>
                      </a:endParaRPr>
                    </a:p>
                    <a:p>
                      <a:pPr algn="l" fontAlgn="base">
                        <a:buFont typeface="Arial" panose="020B0604020202020204" pitchFamily="34" charset="0"/>
                        <a:buNone/>
                      </a:pPr>
                      <a:endParaRPr lang="en-US" sz="1200" dirty="0" smtClean="0">
                        <a:effectLst/>
                      </a:endParaRPr>
                    </a:p>
                    <a:p>
                      <a:pPr marL="171450" indent="-171450" algn="l" fontAlgn="base">
                        <a:buFont typeface="Arial" panose="020B0604020202020204" pitchFamily="34" charset="0"/>
                        <a:buChar char="•"/>
                      </a:pPr>
                      <a:r>
                        <a:rPr lang="en-US" sz="1200" dirty="0" smtClean="0">
                          <a:effectLst/>
                        </a:rPr>
                        <a:t>Ordered lists and Unordered lists can be nested - a combination of the two can also be nested.</a:t>
                      </a:r>
                    </a:p>
                    <a:p>
                      <a:pPr marL="171450" indent="-171450" algn="l" fontAlgn="base">
                        <a:buFont typeface="Arial" panose="020B0604020202020204" pitchFamily="34" charset="0"/>
                        <a:buChar char="•"/>
                      </a:pPr>
                      <a:r>
                        <a:rPr lang="en-US" sz="1200" dirty="0" smtClean="0">
                          <a:effectLst/>
                        </a:rPr>
                        <a:t>Each level will indented.</a:t>
                      </a:r>
                    </a:p>
                    <a:p>
                      <a:pPr marL="171450" indent="-171450" algn="l" fontAlgn="base">
                        <a:buFont typeface="Arial" panose="020B0604020202020204" pitchFamily="34" charset="0"/>
                        <a:buChar char="•"/>
                      </a:pPr>
                      <a:r>
                        <a:rPr lang="en-US" sz="1200" dirty="0" smtClean="0">
                          <a:effectLst/>
                        </a:rPr>
                        <a:t>Nested lists may look complicated however you just need remember the basic structure for ordered and unordered lists.</a:t>
                      </a:r>
                      <a:endParaRPr lang="en-US" sz="1200" dirty="0">
                        <a:effectLst/>
                        <a:latin typeface="inherit"/>
                      </a:endParaRPr>
                    </a:p>
                  </a:txBody>
                  <a:tcPr marL="73140" marR="73140" marT="36570" marB="36570"/>
                </a:tc>
                <a:tc>
                  <a:txBody>
                    <a:bodyPr/>
                    <a:lstStyle/>
                    <a:p>
                      <a:pPr algn="l" fontAlgn="base"/>
                      <a:endParaRPr lang="en-US" sz="1200" dirty="0" smtClean="0">
                        <a:effectLst/>
                      </a:endParaRPr>
                    </a:p>
                    <a:p>
                      <a:pPr algn="l" fontAlgn="base"/>
                      <a:endParaRPr lang="en-US" sz="1200" dirty="0" smtClean="0">
                        <a:effectLst/>
                      </a:endParaRPr>
                    </a:p>
                    <a:p>
                      <a:pPr algn="l" fontAlgn="base"/>
                      <a:r>
                        <a:rPr lang="it-IT" sz="1200" dirty="0" smtClean="0"/>
                        <a:t>&lt;ol&gt;</a:t>
                      </a:r>
                    </a:p>
                    <a:p>
                      <a:pPr algn="l" fontAlgn="base"/>
                      <a:r>
                        <a:rPr lang="it-IT" sz="1200" baseline="0" dirty="0" smtClean="0"/>
                        <a:t>    </a:t>
                      </a:r>
                      <a:r>
                        <a:rPr lang="it-IT" sz="1200" dirty="0" smtClean="0"/>
                        <a:t>&lt;li&gt; ...... &lt;/li&gt;</a:t>
                      </a:r>
                    </a:p>
                    <a:p>
                      <a:pPr algn="l" fontAlgn="base"/>
                      <a:r>
                        <a:rPr lang="it-IT" sz="1200" baseline="0" dirty="0" smtClean="0"/>
                        <a:t>    </a:t>
                      </a:r>
                      <a:r>
                        <a:rPr lang="it-IT" sz="1200" dirty="0" smtClean="0"/>
                        <a:t>&lt;li&gt; ...... &lt;/li&gt;</a:t>
                      </a:r>
                    </a:p>
                    <a:p>
                      <a:pPr algn="l" fontAlgn="base"/>
                      <a:r>
                        <a:rPr lang="it-IT" sz="1200" baseline="0" dirty="0" smtClean="0"/>
                        <a:t>    </a:t>
                      </a:r>
                      <a:r>
                        <a:rPr lang="it-IT" sz="1200" dirty="0" smtClean="0"/>
                        <a:t>&lt;li&gt; ...... </a:t>
                      </a:r>
                    </a:p>
                    <a:p>
                      <a:pPr algn="l" fontAlgn="base"/>
                      <a:r>
                        <a:rPr lang="it-IT" sz="1200" dirty="0" smtClean="0"/>
                        <a:t>        &lt;ul&gt; </a:t>
                      </a:r>
                    </a:p>
                    <a:p>
                      <a:pPr algn="l" fontAlgn="base"/>
                      <a:r>
                        <a:rPr lang="it-IT" sz="1200" dirty="0" smtClean="0"/>
                        <a:t>            &lt;li&gt; ...... &lt;/li&gt;</a:t>
                      </a:r>
                    </a:p>
                    <a:p>
                      <a:pPr algn="l" fontAlgn="base"/>
                      <a:r>
                        <a:rPr lang="it-IT" sz="1200" baseline="0" dirty="0" smtClean="0"/>
                        <a:t>        </a:t>
                      </a:r>
                      <a:r>
                        <a:rPr lang="it-IT" sz="1200" dirty="0" smtClean="0"/>
                        <a:t>&lt;/ul&gt;</a:t>
                      </a:r>
                    </a:p>
                    <a:p>
                      <a:pPr algn="l" fontAlgn="base"/>
                      <a:r>
                        <a:rPr lang="it-IT" sz="1200" dirty="0" smtClean="0"/>
                        <a:t>    &lt;/li&gt; </a:t>
                      </a:r>
                    </a:p>
                    <a:p>
                      <a:pPr algn="l" fontAlgn="base"/>
                      <a:r>
                        <a:rPr lang="it-IT" sz="1200" dirty="0" smtClean="0"/>
                        <a:t>    &lt;li&gt; ...... &lt;/li&gt;</a:t>
                      </a:r>
                    </a:p>
                    <a:p>
                      <a:pPr algn="l" fontAlgn="base"/>
                      <a:r>
                        <a:rPr lang="it-IT" sz="1200" baseline="0" dirty="0" smtClean="0"/>
                        <a:t>    </a:t>
                      </a:r>
                      <a:r>
                        <a:rPr lang="it-IT" sz="1200" dirty="0" smtClean="0"/>
                        <a:t>&lt;li&gt; ...... &lt;/li&gt;</a:t>
                      </a:r>
                    </a:p>
                    <a:p>
                      <a:pPr algn="l" fontAlgn="base"/>
                      <a:r>
                        <a:rPr lang="it-IT" sz="1200" dirty="0" smtClean="0"/>
                        <a:t>&lt;/ol&gt;</a:t>
                      </a:r>
                      <a:endParaRPr lang="en-US" sz="1200" dirty="0" smtClean="0">
                        <a:effectLst/>
                      </a:endParaRPr>
                    </a:p>
                  </a:txBody>
                  <a:tcPr marL="73140" marR="73140" marT="36570" marB="36570"/>
                </a:tc>
              </a:tr>
            </a:tbl>
          </a:graphicData>
        </a:graphic>
      </p:graphicFrame>
      <p:sp>
        <p:nvSpPr>
          <p:cNvPr id="7" name="Rectangle 2"/>
          <p:cNvSpPr>
            <a:spLocks noChangeArrowheads="1"/>
          </p:cNvSpPr>
          <p:nvPr/>
        </p:nvSpPr>
        <p:spPr bwMode="auto">
          <a:xfrm>
            <a:off x="3028950" y="1927821"/>
            <a:ext cx="8568104" cy="87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512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Hyperlinks</a:t>
            </a:r>
            <a:endParaRPr lang="en-US"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1600" dirty="0" smtClean="0"/>
              <a:t>  Hyperlinks - source </a:t>
            </a:r>
            <a:r>
              <a:rPr lang="en-US" sz="1600" dirty="0"/>
              <a:t>&amp; </a:t>
            </a:r>
            <a:r>
              <a:rPr lang="en-US" sz="1600" dirty="0" smtClean="0"/>
              <a:t>destination </a:t>
            </a:r>
            <a:endParaRPr lang="en-US" sz="1600" dirty="0"/>
          </a:p>
          <a:p>
            <a:pPr lvl="1">
              <a:buFont typeface="Arial" panose="020B0604020202020204" pitchFamily="34" charset="0"/>
              <a:buChar char="•"/>
            </a:pPr>
            <a:r>
              <a:rPr lang="en-US" sz="1600" dirty="0"/>
              <a:t>A hyperlink is a relationship between two </a:t>
            </a:r>
            <a:r>
              <a:rPr lang="en-US" sz="1600" dirty="0" smtClean="0"/>
              <a:t>locations: </a:t>
            </a:r>
            <a:r>
              <a:rPr lang="en-US" sz="1600" dirty="0"/>
              <a:t>source and destination.</a:t>
            </a:r>
          </a:p>
          <a:p>
            <a:pPr lvl="1">
              <a:buFont typeface="Arial" panose="020B0604020202020204" pitchFamily="34" charset="0"/>
              <a:buChar char="•"/>
            </a:pPr>
            <a:r>
              <a:rPr lang="en-US" sz="1600" dirty="0" smtClean="0"/>
              <a:t>The </a:t>
            </a:r>
            <a:r>
              <a:rPr lang="en-US" sz="1600" dirty="0"/>
              <a:t>link starts at the "source" anchor and points to the "destination" anchor, which may be any Web </a:t>
            </a:r>
            <a:r>
              <a:rPr lang="en-US" sz="1600" dirty="0" smtClean="0"/>
              <a:t>resource (</a:t>
            </a:r>
            <a:r>
              <a:rPr lang="en-US" sz="1600" dirty="0" err="1" smtClean="0"/>
              <a:t>ie</a:t>
            </a:r>
            <a:r>
              <a:rPr lang="en-US" sz="1600" dirty="0" smtClean="0"/>
              <a:t>: image</a:t>
            </a:r>
            <a:r>
              <a:rPr lang="en-US" sz="1600" dirty="0"/>
              <a:t>, a video clip, a program, an HTML document, an element within an HTML document, etc</a:t>
            </a:r>
            <a:r>
              <a:rPr lang="en-US" sz="1600" dirty="0" smtClean="0"/>
              <a:t>.)</a:t>
            </a:r>
            <a:endParaRPr lang="en-US" sz="1600" dirty="0"/>
          </a:p>
          <a:p>
            <a:pPr>
              <a:buFont typeface="Arial" panose="020B0604020202020204" pitchFamily="34" charset="0"/>
              <a:buChar char="•"/>
            </a:pPr>
            <a:r>
              <a:rPr lang="en-US" sz="1600" dirty="0" smtClean="0"/>
              <a:t>  Basic </a:t>
            </a:r>
            <a:r>
              <a:rPr lang="en-US" sz="1600" dirty="0"/>
              <a:t>HTML link (anchor) format</a:t>
            </a:r>
          </a:p>
          <a:p>
            <a:pPr lvl="1">
              <a:buFont typeface="Arial" panose="020B0604020202020204" pitchFamily="34" charset="0"/>
              <a:buChar char="•"/>
            </a:pPr>
            <a:r>
              <a:rPr lang="en-US" sz="1600" dirty="0"/>
              <a:t>&lt;a </a:t>
            </a:r>
            <a:r>
              <a:rPr lang="en-US" sz="1600" dirty="0" err="1"/>
              <a:t>href</a:t>
            </a:r>
            <a:r>
              <a:rPr lang="en-US" sz="1600" dirty="0"/>
              <a:t>="URL................."&gt;text&lt;/a&gt;</a:t>
            </a:r>
          </a:p>
          <a:p>
            <a:pPr>
              <a:buFont typeface="Arial" panose="020B0604020202020204" pitchFamily="34" charset="0"/>
              <a:buChar char="•"/>
            </a:pPr>
            <a:r>
              <a:rPr lang="en-US" sz="1600" dirty="0" smtClean="0"/>
              <a:t>  Absolute </a:t>
            </a:r>
            <a:r>
              <a:rPr lang="en-US" sz="1600" dirty="0"/>
              <a:t>link</a:t>
            </a:r>
          </a:p>
          <a:p>
            <a:pPr lvl="1">
              <a:buFont typeface="Arial" panose="020B0604020202020204" pitchFamily="34" charset="0"/>
              <a:buChar char="•"/>
            </a:pPr>
            <a:r>
              <a:rPr lang="en-US" sz="1600" dirty="0"/>
              <a:t>&lt;a </a:t>
            </a:r>
            <a:r>
              <a:rPr lang="en-US" sz="1600" dirty="0" err="1"/>
              <a:t>href</a:t>
            </a:r>
            <a:r>
              <a:rPr lang="en-US" sz="1600" dirty="0"/>
              <a:t>="https://scs.senecac.on.ca/~</a:t>
            </a:r>
            <a:r>
              <a:rPr lang="en-US" sz="1600" dirty="0" err="1"/>
              <a:t>facultyname</a:t>
            </a:r>
            <a:r>
              <a:rPr lang="en-US" sz="1600" dirty="0"/>
              <a:t>"&gt;John Doe's Website&lt;/a&gt;</a:t>
            </a:r>
          </a:p>
          <a:p>
            <a:pPr>
              <a:buFont typeface="Arial" panose="020B0604020202020204" pitchFamily="34" charset="0"/>
              <a:buChar char="•"/>
            </a:pPr>
            <a:r>
              <a:rPr lang="en-US" sz="1600" dirty="0" smtClean="0"/>
              <a:t>  Relative </a:t>
            </a:r>
            <a:r>
              <a:rPr lang="en-US" sz="1600" dirty="0"/>
              <a:t>link</a:t>
            </a:r>
          </a:p>
          <a:p>
            <a:pPr lvl="1">
              <a:buFont typeface="Arial" panose="020B0604020202020204" pitchFamily="34" charset="0"/>
              <a:buChar char="•"/>
            </a:pPr>
            <a:r>
              <a:rPr lang="en-US" sz="1600" dirty="0"/>
              <a:t>&lt;a </a:t>
            </a:r>
            <a:r>
              <a:rPr lang="en-US" sz="1600" dirty="0" err="1"/>
              <a:t>href</a:t>
            </a:r>
            <a:r>
              <a:rPr lang="en-US" sz="1600" dirty="0"/>
              <a:t>="xxxxx.html"&gt;Text...text&lt;/a&gt;</a:t>
            </a:r>
          </a:p>
          <a:p>
            <a:pPr lvl="1">
              <a:buFont typeface="Arial" panose="020B0604020202020204" pitchFamily="34" charset="0"/>
              <a:buChar char="•"/>
            </a:pPr>
            <a:r>
              <a:rPr lang="en-US" sz="1600" dirty="0"/>
              <a:t>&lt;a </a:t>
            </a:r>
            <a:r>
              <a:rPr lang="en-US" sz="1600" dirty="0" err="1"/>
              <a:t>href</a:t>
            </a:r>
            <a:r>
              <a:rPr lang="en-US" sz="1600" dirty="0"/>
              <a:t>="../xxxxx.html"&gt;Text...text&lt;/a&gt;</a:t>
            </a:r>
          </a:p>
          <a:p>
            <a:pPr lvl="1">
              <a:buFont typeface="Arial" panose="020B0604020202020204" pitchFamily="34" charset="0"/>
              <a:buChar char="•"/>
            </a:pPr>
            <a:r>
              <a:rPr lang="en-US" sz="1600" dirty="0"/>
              <a:t>&lt;a </a:t>
            </a:r>
            <a:r>
              <a:rPr lang="en-US" sz="1600" dirty="0" err="1"/>
              <a:t>href</a:t>
            </a:r>
            <a:r>
              <a:rPr lang="en-US" sz="1600" dirty="0"/>
              <a:t>="info/xxxxx.html"&gt;Text...text&lt;/a</a:t>
            </a:r>
            <a:r>
              <a:rPr lang="en-US" sz="1600" dirty="0" smtClean="0"/>
              <a:t>&gt;</a:t>
            </a:r>
            <a:endParaRPr lang="en-US" sz="1600" dirty="0"/>
          </a:p>
        </p:txBody>
      </p:sp>
    </p:spTree>
    <p:extLst>
      <p:ext uri="{BB962C8B-B14F-4D97-AF65-F5344CB8AC3E}">
        <p14:creationId xmlns:p14="http://schemas.microsoft.com/office/powerpoint/2010/main" val="154285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In order to include an image within the page, we use an empty tag: &lt;</a:t>
            </a:r>
            <a:r>
              <a:rPr lang="en-US" dirty="0" err="1" smtClean="0"/>
              <a:t>img</a:t>
            </a:r>
            <a:r>
              <a:rPr lang="en-US" dirty="0" smtClean="0"/>
              <a:t> /&gt; and specify it’s “</a:t>
            </a:r>
            <a:r>
              <a:rPr lang="en-US" dirty="0" err="1" smtClean="0"/>
              <a:t>src</a:t>
            </a:r>
            <a:r>
              <a:rPr lang="en-US" dirty="0" smtClean="0"/>
              <a:t>” attribute</a:t>
            </a:r>
          </a:p>
          <a:p>
            <a:pPr>
              <a:buFont typeface="Arial" panose="020B0604020202020204" pitchFamily="34" charset="0"/>
              <a:buChar char="•"/>
            </a:pPr>
            <a:r>
              <a:rPr lang="en-US" dirty="0"/>
              <a:t> </a:t>
            </a:r>
            <a:r>
              <a:rPr lang="en-US" dirty="0" smtClean="0"/>
              <a:t> For example: </a:t>
            </a:r>
          </a:p>
          <a:p>
            <a:pPr lvl="1">
              <a:buFont typeface="Arial" panose="020B0604020202020204" pitchFamily="34" charset="0"/>
              <a:buChar char="•"/>
            </a:pPr>
            <a:r>
              <a:rPr lang="en-US" dirty="0" smtClean="0"/>
              <a:t>&lt;</a:t>
            </a:r>
            <a:r>
              <a:rPr lang="en-US" dirty="0" err="1" smtClean="0"/>
              <a:t>img</a:t>
            </a:r>
            <a:r>
              <a:rPr lang="en-US" dirty="0" smtClean="0"/>
              <a:t> </a:t>
            </a:r>
            <a:r>
              <a:rPr lang="en-US" dirty="0" err="1" smtClean="0"/>
              <a:t>src</a:t>
            </a:r>
            <a:r>
              <a:rPr lang="en-US" dirty="0" smtClean="0"/>
              <a:t>=“http</a:t>
            </a:r>
            <a:r>
              <a:rPr lang="en-US" dirty="0"/>
              <a:t>://</a:t>
            </a:r>
            <a:r>
              <a:rPr lang="en-US" dirty="0" smtClean="0"/>
              <a:t>dummyimage.com/300x200/2a2a2a/</a:t>
            </a:r>
            <a:r>
              <a:rPr lang="en-US" dirty="0" err="1" smtClean="0"/>
              <a:t>eee</a:t>
            </a:r>
            <a:r>
              <a:rPr lang="en-US" dirty="0" smtClean="0"/>
              <a:t>” /&gt;</a:t>
            </a:r>
            <a:endParaRPr lang="en-US" dirty="0"/>
          </a:p>
          <a:p>
            <a:pPr>
              <a:buFont typeface="Arial" panose="020B0604020202020204" pitchFamily="34" charset="0"/>
              <a:buChar char="•"/>
            </a:pPr>
            <a:r>
              <a:rPr lang="en-US" dirty="0" smtClean="0"/>
              <a:t>  “</a:t>
            </a:r>
            <a:r>
              <a:rPr lang="en-US" dirty="0" err="1" smtClean="0"/>
              <a:t>src</a:t>
            </a:r>
            <a:r>
              <a:rPr lang="en-US" dirty="0" smtClean="0"/>
              <a:t>” can specify either an absolute or relative path to an image on your server</a:t>
            </a:r>
          </a:p>
        </p:txBody>
      </p:sp>
    </p:spTree>
    <p:extLst>
      <p:ext uri="{BB962C8B-B14F-4D97-AF65-F5344CB8AC3E}">
        <p14:creationId xmlns:p14="http://schemas.microsoft.com/office/powerpoint/2010/main" val="2366419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Hyperlinks – cont’d</a:t>
            </a:r>
            <a:endParaRPr lang="en-US" dirty="0"/>
          </a:p>
        </p:txBody>
      </p:sp>
      <p:sp>
        <p:nvSpPr>
          <p:cNvPr id="3" name="Content Placeholder 2"/>
          <p:cNvSpPr>
            <a:spLocks noGrp="1"/>
          </p:cNvSpPr>
          <p:nvPr>
            <p:ph idx="1"/>
          </p:nvPr>
        </p:nvSpPr>
        <p:spPr>
          <a:xfrm>
            <a:off x="1097280" y="1845734"/>
            <a:ext cx="5066128" cy="4023360"/>
          </a:xfrm>
        </p:spPr>
        <p:txBody>
          <a:bodyPr>
            <a:noAutofit/>
          </a:bodyPr>
          <a:lstStyle/>
          <a:p>
            <a:pPr>
              <a:buFont typeface="Arial" panose="020B0604020202020204" pitchFamily="34" charset="0"/>
              <a:buChar char="•"/>
            </a:pPr>
            <a:r>
              <a:rPr lang="en-US" sz="1800" dirty="0" smtClean="0"/>
              <a:t>  Link </a:t>
            </a:r>
            <a:r>
              <a:rPr lang="en-US" sz="1800" dirty="0"/>
              <a:t>to a particular section of an html page</a:t>
            </a:r>
          </a:p>
          <a:p>
            <a:pPr lvl="1">
              <a:buFont typeface="Arial" panose="020B0604020202020204" pitchFamily="34" charset="0"/>
              <a:buChar char="•"/>
            </a:pPr>
            <a:r>
              <a:rPr lang="en-US" sz="1400" dirty="0"/>
              <a:t>&lt;a </a:t>
            </a:r>
            <a:r>
              <a:rPr lang="en-US" sz="1400" dirty="0" err="1"/>
              <a:t>href</a:t>
            </a:r>
            <a:r>
              <a:rPr lang="en-US" sz="1400" dirty="0"/>
              <a:t>="xxxxx.html#int222"&gt;Text...text&lt;/a&gt;</a:t>
            </a:r>
          </a:p>
          <a:p>
            <a:pPr lvl="1">
              <a:buFont typeface="Arial" panose="020B0604020202020204" pitchFamily="34" charset="0"/>
              <a:buChar char="•"/>
            </a:pPr>
            <a:r>
              <a:rPr lang="en-US" sz="1400" dirty="0" smtClean="0"/>
              <a:t>NOTE: To </a:t>
            </a:r>
            <a:r>
              <a:rPr lang="en-US" sz="1400" dirty="0"/>
              <a:t>link to a specific section (int222) of a page named (xxxxx.html), it is assumed that somewhere in (xxxxx.html) the following </a:t>
            </a:r>
            <a:r>
              <a:rPr lang="en-US" sz="1400" dirty="0" smtClean="0"/>
              <a:t>attribute </a:t>
            </a:r>
            <a:r>
              <a:rPr lang="en-US" sz="1400" dirty="0"/>
              <a:t>is </a:t>
            </a:r>
            <a:r>
              <a:rPr lang="en-US" sz="1400" dirty="0" smtClean="0"/>
              <a:t>defined: </a:t>
            </a:r>
            <a:r>
              <a:rPr lang="en-US" sz="1400" dirty="0"/>
              <a:t>id="int222</a:t>
            </a:r>
            <a:r>
              <a:rPr lang="en-US" sz="1400" dirty="0" smtClean="0"/>
              <a:t>"</a:t>
            </a:r>
            <a:endParaRPr lang="en-US" dirty="0"/>
          </a:p>
          <a:p>
            <a:pPr>
              <a:buFont typeface="Arial" panose="020B0604020202020204" pitchFamily="34" charset="0"/>
              <a:buChar char="•"/>
            </a:pPr>
            <a:r>
              <a:rPr lang="en-US" sz="1800" dirty="0" smtClean="0"/>
              <a:t>  Link to a </a:t>
            </a:r>
            <a:r>
              <a:rPr lang="en-US" sz="1800" dirty="0"/>
              <a:t>particular section in current page</a:t>
            </a:r>
          </a:p>
          <a:p>
            <a:pPr lvl="1">
              <a:buFont typeface="Arial" panose="020B0604020202020204" pitchFamily="34" charset="0"/>
              <a:buChar char="•"/>
            </a:pPr>
            <a:r>
              <a:rPr lang="en-US" sz="1400" dirty="0"/>
              <a:t>To link to a specific section (top) in the current html, it is assumed that somewhere in current html document the following </a:t>
            </a:r>
            <a:r>
              <a:rPr lang="en-US" sz="1400" dirty="0" smtClean="0"/>
              <a:t>attribute is defined: id</a:t>
            </a:r>
            <a:r>
              <a:rPr lang="en-US" sz="1400" dirty="0"/>
              <a:t>="top</a:t>
            </a:r>
            <a:r>
              <a:rPr lang="en-US" sz="1400" dirty="0" smtClean="0"/>
              <a:t>"</a:t>
            </a:r>
            <a:endParaRPr lang="en-US" sz="1400" dirty="0"/>
          </a:p>
          <a:p>
            <a:pPr>
              <a:buFont typeface="Arial" panose="020B0604020202020204" pitchFamily="34" charset="0"/>
              <a:buChar char="•"/>
            </a:pPr>
            <a:r>
              <a:rPr lang="en-US" sz="1800" dirty="0" smtClean="0"/>
              <a:t>  E-mail </a:t>
            </a:r>
            <a:r>
              <a:rPr lang="en-US" sz="1800" dirty="0"/>
              <a:t>link</a:t>
            </a:r>
          </a:p>
          <a:p>
            <a:pPr lvl="1">
              <a:buFont typeface="Arial" panose="020B0604020202020204" pitchFamily="34" charset="0"/>
              <a:buChar char="•"/>
            </a:pPr>
            <a:r>
              <a:rPr lang="en-US" sz="1400" dirty="0"/>
              <a:t>&lt;a </a:t>
            </a:r>
            <a:r>
              <a:rPr lang="en-US" sz="1400" dirty="0" err="1"/>
              <a:t>href</a:t>
            </a:r>
            <a:r>
              <a:rPr lang="en-US" sz="1400" dirty="0"/>
              <a:t>="mailto:demo@myseneca.on.ca"&gt;Text...text&lt;/a</a:t>
            </a:r>
            <a:r>
              <a:rPr lang="en-US" sz="1400" dirty="0" smtClean="0"/>
              <a:t>&gt;</a:t>
            </a:r>
            <a:endParaRPr lang="en-US" sz="1400" dirty="0"/>
          </a:p>
        </p:txBody>
      </p:sp>
      <p:sp>
        <p:nvSpPr>
          <p:cNvPr id="4" name="Content Placeholder 2"/>
          <p:cNvSpPr txBox="1">
            <a:spLocks/>
          </p:cNvSpPr>
          <p:nvPr/>
        </p:nvSpPr>
        <p:spPr>
          <a:xfrm>
            <a:off x="6462191" y="1845734"/>
            <a:ext cx="4756794"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800" dirty="0" smtClean="0"/>
              <a:t>  Link with an Image</a:t>
            </a:r>
          </a:p>
          <a:p>
            <a:pPr lvl="1">
              <a:buFont typeface="Arial" panose="020B0604020202020204" pitchFamily="34" charset="0"/>
              <a:buChar char="•"/>
            </a:pPr>
            <a:r>
              <a:rPr lang="en-US" sz="1400" dirty="0" smtClean="0"/>
              <a:t>&lt;a </a:t>
            </a:r>
            <a:r>
              <a:rPr lang="en-US" sz="1400" dirty="0" err="1" smtClean="0"/>
              <a:t>href</a:t>
            </a:r>
            <a:r>
              <a:rPr lang="en-US" sz="1400" dirty="0" smtClean="0"/>
              <a:t>="xxxxx.html"&gt;&lt;</a:t>
            </a:r>
            <a:r>
              <a:rPr lang="en-US" sz="1400" dirty="0" err="1" smtClean="0"/>
              <a:t>img</a:t>
            </a:r>
            <a:r>
              <a:rPr lang="en-US" sz="1400" dirty="0" smtClean="0"/>
              <a:t> </a:t>
            </a:r>
            <a:r>
              <a:rPr lang="en-US" sz="1400" dirty="0" err="1" smtClean="0"/>
              <a:t>src</a:t>
            </a:r>
            <a:r>
              <a:rPr lang="en-US" sz="1400" dirty="0" smtClean="0"/>
              <a:t>="action.gif" alt="Text..." /&gt;&lt;/a&gt;</a:t>
            </a:r>
          </a:p>
          <a:p>
            <a:pPr>
              <a:buFont typeface="Arial" panose="020B0604020202020204" pitchFamily="34" charset="0"/>
              <a:buChar char="•"/>
            </a:pPr>
            <a:r>
              <a:rPr lang="en-US" sz="1800" dirty="0" smtClean="0"/>
              <a:t>  Target link </a:t>
            </a:r>
          </a:p>
          <a:p>
            <a:pPr lvl="1">
              <a:buFont typeface="Arial" panose="020B0604020202020204" pitchFamily="34" charset="0"/>
              <a:buChar char="•"/>
            </a:pPr>
            <a:r>
              <a:rPr lang="en-US" sz="1400" dirty="0"/>
              <a:t>Not recommended (with the exception of target=“_blank” – this forces the browser to open the link in a new window / tab</a:t>
            </a:r>
            <a:r>
              <a:rPr lang="en-US" sz="1400" dirty="0" smtClean="0"/>
              <a:t>)</a:t>
            </a:r>
            <a:endParaRPr lang="en-US" sz="1400" dirty="0"/>
          </a:p>
          <a:p>
            <a:pPr lvl="1">
              <a:buFont typeface="Arial" panose="020B0604020202020204" pitchFamily="34" charset="0"/>
              <a:buChar char="•"/>
            </a:pPr>
            <a:r>
              <a:rPr lang="en-US" sz="1400" dirty="0" smtClean="0"/>
              <a:t>So, try not to use: &lt;a </a:t>
            </a:r>
            <a:r>
              <a:rPr lang="en-US" sz="1400" dirty="0" err="1" smtClean="0"/>
              <a:t>href</a:t>
            </a:r>
            <a:r>
              <a:rPr lang="en-US" sz="1400" dirty="0" smtClean="0"/>
              <a:t>="xxxxx.html" target="</a:t>
            </a:r>
            <a:r>
              <a:rPr lang="en-US" sz="1400" dirty="0" err="1" smtClean="0"/>
              <a:t>window_name</a:t>
            </a:r>
            <a:r>
              <a:rPr lang="en-US" sz="1400" dirty="0" smtClean="0"/>
              <a:t>"&gt;Text...text&lt;/a&gt;</a:t>
            </a:r>
          </a:p>
          <a:p>
            <a:pPr lvl="1">
              <a:buFont typeface="Arial" panose="020B0604020202020204" pitchFamily="34" charset="0"/>
              <a:buChar char="•"/>
            </a:pPr>
            <a:r>
              <a:rPr lang="en-US" sz="1400" dirty="0" smtClean="0"/>
              <a:t>Instead use&lt;a </a:t>
            </a:r>
            <a:r>
              <a:rPr lang="en-US" sz="1400" dirty="0" err="1" smtClean="0"/>
              <a:t>href</a:t>
            </a:r>
            <a:r>
              <a:rPr lang="en-US" sz="1400" dirty="0" smtClean="0"/>
              <a:t>="xxxxx.html" target=“_blank"&gt;Text...text&lt;/a&gt;</a:t>
            </a:r>
            <a:endParaRPr lang="en-US" sz="1400" dirty="0"/>
          </a:p>
        </p:txBody>
      </p:sp>
    </p:spTree>
    <p:extLst>
      <p:ext uri="{BB962C8B-B14F-4D97-AF65-F5344CB8AC3E}">
        <p14:creationId xmlns:p14="http://schemas.microsoft.com/office/powerpoint/2010/main" val="3403043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Tags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17610"/>
              </p:ext>
            </p:extLst>
          </p:nvPr>
        </p:nvGraphicFramePr>
        <p:xfrm>
          <a:off x="1200512" y="1870275"/>
          <a:ext cx="9955167" cy="4319135"/>
        </p:xfrm>
        <a:graphic>
          <a:graphicData uri="http://schemas.openxmlformats.org/drawingml/2006/table">
            <a:tbl>
              <a:tblPr>
                <a:tableStyleId>{BDBED569-4797-4DF1-A0F4-6AAB3CD982D8}</a:tableStyleId>
              </a:tblPr>
              <a:tblGrid>
                <a:gridCol w="1189005"/>
                <a:gridCol w="5447773"/>
                <a:gridCol w="3318389"/>
              </a:tblGrid>
              <a:tr h="294955">
                <a:tc gridSpan="2">
                  <a:txBody>
                    <a:bodyPr/>
                    <a:lstStyle/>
                    <a:p>
                      <a:pPr algn="l" fontAlgn="base"/>
                      <a:r>
                        <a:rPr lang="en-US" sz="1100" b="1" dirty="0" smtClean="0">
                          <a:effectLst/>
                        </a:rPr>
                        <a:t>Demo Link   </a:t>
                      </a:r>
                      <a:r>
                        <a:rPr lang="en-US" sz="1100" b="1" dirty="0" smtClean="0">
                          <a:effectLst/>
                          <a:hlinkClick r:id="rId2"/>
                        </a:rPr>
                        <a:t>Basic </a:t>
                      </a:r>
                      <a:r>
                        <a:rPr lang="en-US" sz="1100" b="1" dirty="0">
                          <a:effectLst/>
                          <a:hlinkClick r:id="rId2"/>
                        </a:rPr>
                        <a:t>table tags</a:t>
                      </a:r>
                      <a:endParaRPr lang="en-US" sz="1100" b="1" dirty="0">
                        <a:effectLst/>
                        <a:latin typeface="inherit"/>
                      </a:endParaRPr>
                    </a:p>
                  </a:txBody>
                  <a:tcPr marL="44206" marR="44206" marT="22103" marB="22103" anchor="ctr"/>
                </a:tc>
                <a:tc hMerge="1">
                  <a:txBody>
                    <a:bodyPr/>
                    <a:lstStyle/>
                    <a:p>
                      <a:endParaRPr lang="en-US"/>
                    </a:p>
                  </a:txBody>
                  <a:tcPr/>
                </a:tc>
                <a:tc rowSpan="7">
                  <a:txBody>
                    <a:bodyPr/>
                    <a:lstStyle/>
                    <a:p>
                      <a:pPr algn="l" fontAlgn="base"/>
                      <a:endParaRPr lang="en-US" sz="1100" dirty="0" smtClean="0">
                        <a:effectLst/>
                      </a:endParaRPr>
                    </a:p>
                    <a:p>
                      <a:pPr algn="l" fontAlgn="base"/>
                      <a:endParaRPr lang="en-US" sz="1100" dirty="0" smtClean="0">
                        <a:effectLst/>
                      </a:endParaRPr>
                    </a:p>
                    <a:p>
                      <a:pPr algn="l" fontAlgn="base"/>
                      <a:endParaRPr lang="en-US" sz="1100" dirty="0" smtClean="0">
                        <a:effectLst/>
                      </a:endParaRPr>
                    </a:p>
                    <a:p>
                      <a:pPr algn="l" fontAlgn="base"/>
                      <a:r>
                        <a:rPr lang="en-US" sz="1100" dirty="0" smtClean="0">
                          <a:effectLst/>
                        </a:rPr>
                        <a:t>&lt;</a:t>
                      </a:r>
                      <a:r>
                        <a:rPr lang="en-US" sz="1100" dirty="0">
                          <a:effectLst/>
                        </a:rPr>
                        <a:t>table&gt; </a:t>
                      </a:r>
                      <a:endParaRPr lang="en-US" sz="1100" dirty="0" smtClean="0">
                        <a:effectLst/>
                      </a:endParaRPr>
                    </a:p>
                    <a:p>
                      <a:pPr algn="l" fontAlgn="base"/>
                      <a:r>
                        <a:rPr lang="en-US" sz="1100" dirty="0" smtClean="0">
                          <a:effectLst/>
                        </a:rPr>
                        <a:t>    &lt;</a:t>
                      </a:r>
                      <a:r>
                        <a:rPr lang="en-US" sz="1100" dirty="0">
                          <a:effectLst/>
                        </a:rPr>
                        <a:t>caption&gt;.......&lt;/caption&gt; </a:t>
                      </a:r>
                      <a:endParaRPr lang="en-US" sz="1100" dirty="0" smtClean="0">
                        <a:effectLst/>
                      </a:endParaRPr>
                    </a:p>
                    <a:p>
                      <a:pPr algn="l" fontAlgn="base"/>
                      <a:r>
                        <a:rPr lang="en-US" sz="1100" dirty="0" smtClean="0">
                          <a:effectLst/>
                        </a:rPr>
                        <a:t>    &lt;</a:t>
                      </a:r>
                      <a:r>
                        <a:rPr lang="en-US" sz="1100" dirty="0" err="1">
                          <a:effectLst/>
                        </a:rPr>
                        <a:t>tr</a:t>
                      </a:r>
                      <a:r>
                        <a:rPr lang="en-US" sz="1100" dirty="0">
                          <a:effectLst/>
                        </a:rPr>
                        <a:t>&gt; </a:t>
                      </a:r>
                      <a:endParaRPr lang="en-US" sz="1100" dirty="0" smtClean="0">
                        <a:effectLst/>
                      </a:endParaRPr>
                    </a:p>
                    <a:p>
                      <a:pPr algn="l" fontAlgn="base"/>
                      <a:r>
                        <a:rPr lang="en-US" sz="1100" dirty="0" smtClean="0">
                          <a:effectLst/>
                        </a:rPr>
                        <a:t>        &lt;</a:t>
                      </a:r>
                      <a:r>
                        <a:rPr lang="en-US" sz="1100" dirty="0" err="1">
                          <a:effectLst/>
                        </a:rPr>
                        <a:t>th</a:t>
                      </a:r>
                      <a:r>
                        <a:rPr lang="en-US" sz="1100" dirty="0">
                          <a:effectLst/>
                        </a:rPr>
                        <a:t>&gt;.......&lt;/</a:t>
                      </a:r>
                      <a:r>
                        <a:rPr lang="en-US" sz="1100" dirty="0" err="1">
                          <a:effectLst/>
                        </a:rPr>
                        <a:t>th</a:t>
                      </a:r>
                      <a:r>
                        <a:rPr lang="en-US" sz="1100" dirty="0">
                          <a:effectLst/>
                        </a:rPr>
                        <a:t>&gt; </a:t>
                      </a:r>
                      <a:endParaRPr lang="en-US" sz="1100" dirty="0" smtClean="0">
                        <a:effectLst/>
                      </a:endParaRPr>
                    </a:p>
                    <a:p>
                      <a:pPr algn="l" fontAlgn="base"/>
                      <a:r>
                        <a:rPr lang="en-US" sz="1100" dirty="0" smtClean="0">
                          <a:effectLst/>
                        </a:rPr>
                        <a:t>        &lt;</a:t>
                      </a:r>
                      <a:r>
                        <a:rPr lang="en-US" sz="1100" dirty="0" err="1">
                          <a:effectLst/>
                        </a:rPr>
                        <a:t>th</a:t>
                      </a:r>
                      <a:r>
                        <a:rPr lang="en-US" sz="1100" dirty="0">
                          <a:effectLst/>
                        </a:rPr>
                        <a:t>&gt;.......&lt;/</a:t>
                      </a:r>
                      <a:r>
                        <a:rPr lang="en-US" sz="1100" dirty="0" err="1">
                          <a:effectLst/>
                        </a:rPr>
                        <a:t>th</a:t>
                      </a:r>
                      <a:r>
                        <a:rPr lang="en-US" sz="1100" dirty="0" smtClean="0">
                          <a:effectLst/>
                        </a:rPr>
                        <a:t>&gt;</a:t>
                      </a:r>
                    </a:p>
                    <a:p>
                      <a:pPr algn="l" fontAlgn="base"/>
                      <a:r>
                        <a:rPr lang="en-US" sz="1100" baseline="0" dirty="0" smtClean="0">
                          <a:effectLst/>
                        </a:rPr>
                        <a:t>    </a:t>
                      </a:r>
                      <a:r>
                        <a:rPr lang="en-US" sz="1100" dirty="0" smtClean="0">
                          <a:effectLst/>
                        </a:rPr>
                        <a:t>&lt;/</a:t>
                      </a:r>
                      <a:r>
                        <a:rPr lang="en-US" sz="1100" dirty="0" err="1">
                          <a:effectLst/>
                        </a:rPr>
                        <a:t>tr</a:t>
                      </a:r>
                      <a:r>
                        <a:rPr lang="en-US" sz="1100" dirty="0">
                          <a:effectLst/>
                        </a:rPr>
                        <a:t>&gt; </a:t>
                      </a:r>
                      <a:endParaRPr lang="en-US" sz="1100" dirty="0" smtClean="0">
                        <a:effectLst/>
                      </a:endParaRPr>
                    </a:p>
                    <a:p>
                      <a:pPr algn="l" fontAlgn="base"/>
                      <a:r>
                        <a:rPr lang="en-US" sz="1100" dirty="0" smtClean="0">
                          <a:effectLst/>
                        </a:rPr>
                        <a:t>    &lt;</a:t>
                      </a:r>
                      <a:r>
                        <a:rPr lang="en-US" sz="1100" dirty="0" err="1">
                          <a:effectLst/>
                        </a:rPr>
                        <a:t>tr</a:t>
                      </a:r>
                      <a:r>
                        <a:rPr lang="en-US" sz="1100" dirty="0">
                          <a:effectLst/>
                        </a:rPr>
                        <a:t>&gt; </a:t>
                      </a:r>
                      <a:endParaRPr lang="en-US" sz="1100" dirty="0" smtClean="0">
                        <a:effectLst/>
                      </a:endParaRPr>
                    </a:p>
                    <a:p>
                      <a:pPr algn="l" fontAlgn="base"/>
                      <a:r>
                        <a:rPr lang="en-US" sz="1100" dirty="0" smtClean="0">
                          <a:effectLst/>
                        </a:rPr>
                        <a:t>         &lt;</a:t>
                      </a:r>
                      <a:r>
                        <a:rPr lang="en-US" sz="1100" dirty="0">
                          <a:effectLst/>
                        </a:rPr>
                        <a:t>td&gt;.......&lt;/td&gt; </a:t>
                      </a:r>
                      <a:endParaRPr lang="en-US" sz="1100" dirty="0" smtClean="0">
                        <a:effectLst/>
                      </a:endParaRPr>
                    </a:p>
                    <a:p>
                      <a:pPr algn="l" fontAlgn="base"/>
                      <a:r>
                        <a:rPr lang="en-US" sz="1100" dirty="0" smtClean="0">
                          <a:effectLst/>
                        </a:rPr>
                        <a:t>         &lt;</a:t>
                      </a:r>
                      <a:r>
                        <a:rPr lang="en-US" sz="1100" dirty="0">
                          <a:effectLst/>
                        </a:rPr>
                        <a:t>td&gt;.......&lt;/td&gt; </a:t>
                      </a:r>
                      <a:endParaRPr lang="en-US" sz="1100" dirty="0" smtClean="0">
                        <a:effectLst/>
                      </a:endParaRPr>
                    </a:p>
                    <a:p>
                      <a:pPr algn="l" fontAlgn="base"/>
                      <a:r>
                        <a:rPr lang="en-US" sz="1100" dirty="0" smtClean="0">
                          <a:effectLst/>
                        </a:rPr>
                        <a:t>    </a:t>
                      </a:r>
                      <a:r>
                        <a:rPr lang="en-US" sz="1100" baseline="0" dirty="0" smtClean="0">
                          <a:effectLst/>
                        </a:rPr>
                        <a:t> </a:t>
                      </a:r>
                      <a:r>
                        <a:rPr lang="en-US" sz="1100" dirty="0" smtClean="0">
                          <a:effectLst/>
                        </a:rPr>
                        <a:t>&lt;/</a:t>
                      </a:r>
                      <a:r>
                        <a:rPr lang="en-US" sz="1100" dirty="0" err="1">
                          <a:effectLst/>
                        </a:rPr>
                        <a:t>tr</a:t>
                      </a:r>
                      <a:r>
                        <a:rPr lang="en-US" sz="1100" dirty="0" smtClean="0">
                          <a:effectLst/>
                        </a:rPr>
                        <a:t>&gt;</a:t>
                      </a:r>
                    </a:p>
                    <a:p>
                      <a:pPr algn="l" fontAlgn="base"/>
                      <a:r>
                        <a:rPr lang="en-US" sz="1100" dirty="0" smtClean="0">
                          <a:effectLst/>
                        </a:rPr>
                        <a:t>&lt;/</a:t>
                      </a:r>
                      <a:r>
                        <a:rPr lang="en-US" sz="1100" dirty="0">
                          <a:effectLst/>
                        </a:rPr>
                        <a:t>table&gt; </a:t>
                      </a:r>
                      <a:endParaRPr lang="en-US" sz="1100" dirty="0" smtClean="0">
                        <a:effectLst/>
                      </a:endParaRPr>
                    </a:p>
                    <a:p>
                      <a:pPr algn="l" fontAlgn="base"/>
                      <a:endParaRPr lang="en-US" sz="1100" b="1" dirty="0" smtClean="0">
                        <a:effectLst/>
                        <a:latin typeface="inherit"/>
                      </a:endParaRPr>
                    </a:p>
                  </a:txBody>
                  <a:tcPr marL="44206" marR="44206" marT="22103" marB="22103"/>
                </a:tc>
              </a:tr>
              <a:tr h="347103">
                <a:tc>
                  <a:txBody>
                    <a:bodyPr/>
                    <a:lstStyle/>
                    <a:p>
                      <a:pPr algn="l" fontAlgn="base"/>
                      <a:r>
                        <a:rPr lang="en-US" sz="1100" b="1" dirty="0">
                          <a:effectLst/>
                        </a:rPr>
                        <a:t>&lt;table&gt;</a:t>
                      </a:r>
                      <a:endParaRPr lang="en-US" sz="1100" b="1" dirty="0">
                        <a:effectLst/>
                        <a:latin typeface="inherit"/>
                      </a:endParaRPr>
                    </a:p>
                  </a:txBody>
                  <a:tcPr marL="44206" marR="44206" marT="22103" marB="22103" anchor="ctr"/>
                </a:tc>
                <a:tc>
                  <a:txBody>
                    <a:bodyPr/>
                    <a:lstStyle/>
                    <a:p>
                      <a:pPr algn="l" fontAlgn="base"/>
                      <a:r>
                        <a:rPr lang="en-US" sz="1100" dirty="0">
                          <a:effectLst/>
                        </a:rPr>
                        <a:t>Specifies a table</a:t>
                      </a:r>
                      <a:endParaRPr lang="en-US" sz="1100" dirty="0">
                        <a:effectLst/>
                        <a:latin typeface="inherit"/>
                      </a:endParaRPr>
                    </a:p>
                  </a:txBody>
                  <a:tcPr marL="44206" marR="44206" marT="22103" marB="22103" anchor="ctr"/>
                </a:tc>
                <a:tc vMerge="1">
                  <a:txBody>
                    <a:bodyPr/>
                    <a:lstStyle/>
                    <a:p>
                      <a:endParaRPr lang="en-US"/>
                    </a:p>
                  </a:txBody>
                  <a:tcPr/>
                </a:tc>
              </a:tr>
              <a:tr h="287630">
                <a:tc>
                  <a:txBody>
                    <a:bodyPr/>
                    <a:lstStyle/>
                    <a:p>
                      <a:pPr algn="l" fontAlgn="base"/>
                      <a:r>
                        <a:rPr lang="en-US" sz="1100" b="1" dirty="0">
                          <a:effectLst/>
                        </a:rPr>
                        <a:t>&lt;caption&gt;</a:t>
                      </a:r>
                      <a:endParaRPr lang="en-US" sz="1100" b="1" dirty="0">
                        <a:effectLst/>
                        <a:latin typeface="inherit"/>
                      </a:endParaRPr>
                    </a:p>
                  </a:txBody>
                  <a:tcPr marL="44206" marR="44206" marT="22103" marB="22103" anchor="ctr"/>
                </a:tc>
                <a:tc>
                  <a:txBody>
                    <a:bodyPr/>
                    <a:lstStyle/>
                    <a:p>
                      <a:pPr algn="l" fontAlgn="base"/>
                      <a:r>
                        <a:rPr lang="en-US" sz="1100">
                          <a:effectLst/>
                        </a:rPr>
                        <a:t>Specifies a table caption</a:t>
                      </a:r>
                      <a:endParaRPr lang="en-US" sz="1100">
                        <a:effectLst/>
                        <a:latin typeface="inherit"/>
                      </a:endParaRPr>
                    </a:p>
                  </a:txBody>
                  <a:tcPr marL="44206" marR="44206" marT="22103" marB="22103" anchor="ctr"/>
                </a:tc>
                <a:tc vMerge="1">
                  <a:txBody>
                    <a:bodyPr/>
                    <a:lstStyle/>
                    <a:p>
                      <a:endParaRPr lang="en-US"/>
                    </a:p>
                  </a:txBody>
                  <a:tcPr/>
                </a:tc>
              </a:tr>
              <a:tr h="333472">
                <a:tc>
                  <a:txBody>
                    <a:bodyPr/>
                    <a:lstStyle/>
                    <a:p>
                      <a:pPr algn="l" fontAlgn="base"/>
                      <a:r>
                        <a:rPr lang="en-US" sz="1100" b="1" dirty="0">
                          <a:effectLst/>
                        </a:rPr>
                        <a:t>&lt;</a:t>
                      </a:r>
                      <a:r>
                        <a:rPr lang="en-US" sz="1100" b="1" dirty="0" err="1">
                          <a:effectLst/>
                        </a:rPr>
                        <a:t>tr</a:t>
                      </a:r>
                      <a:r>
                        <a:rPr lang="en-US" sz="1100" b="1" dirty="0">
                          <a:effectLst/>
                        </a:rPr>
                        <a:t>&gt;</a:t>
                      </a:r>
                      <a:endParaRPr lang="en-US" sz="1100" b="1" dirty="0">
                        <a:effectLst/>
                        <a:latin typeface="inherit"/>
                      </a:endParaRPr>
                    </a:p>
                  </a:txBody>
                  <a:tcPr marL="44206" marR="44206" marT="22103" marB="22103" anchor="ctr"/>
                </a:tc>
                <a:tc>
                  <a:txBody>
                    <a:bodyPr/>
                    <a:lstStyle/>
                    <a:p>
                      <a:pPr algn="l" fontAlgn="base"/>
                      <a:r>
                        <a:rPr lang="en-US" sz="1100" dirty="0">
                          <a:effectLst/>
                        </a:rPr>
                        <a:t>Specifies a table row</a:t>
                      </a:r>
                      <a:endParaRPr lang="en-US" sz="1100" dirty="0">
                        <a:effectLst/>
                        <a:latin typeface="inherit"/>
                      </a:endParaRPr>
                    </a:p>
                  </a:txBody>
                  <a:tcPr marL="44206" marR="44206" marT="22103" marB="22103" anchor="ctr"/>
                </a:tc>
                <a:tc vMerge="1">
                  <a:txBody>
                    <a:bodyPr/>
                    <a:lstStyle/>
                    <a:p>
                      <a:endParaRPr lang="en-US"/>
                    </a:p>
                  </a:txBody>
                  <a:tcPr/>
                </a:tc>
              </a:tr>
              <a:tr h="274200">
                <a:tc>
                  <a:txBody>
                    <a:bodyPr/>
                    <a:lstStyle/>
                    <a:p>
                      <a:pPr algn="l" fontAlgn="base"/>
                      <a:r>
                        <a:rPr lang="en-US" sz="1100" b="1" dirty="0">
                          <a:effectLst/>
                        </a:rPr>
                        <a:t>&lt;</a:t>
                      </a:r>
                      <a:r>
                        <a:rPr lang="en-US" sz="1100" b="1" dirty="0" err="1">
                          <a:effectLst/>
                        </a:rPr>
                        <a:t>th</a:t>
                      </a:r>
                      <a:r>
                        <a:rPr lang="en-US" sz="1100" b="1" dirty="0">
                          <a:effectLst/>
                        </a:rPr>
                        <a:t>&gt;</a:t>
                      </a:r>
                      <a:endParaRPr lang="en-US" sz="1100" b="1" dirty="0">
                        <a:effectLst/>
                        <a:latin typeface="inherit"/>
                      </a:endParaRPr>
                    </a:p>
                  </a:txBody>
                  <a:tcPr marL="44206" marR="44206" marT="22103" marB="22103" anchor="ctr"/>
                </a:tc>
                <a:tc>
                  <a:txBody>
                    <a:bodyPr/>
                    <a:lstStyle/>
                    <a:p>
                      <a:pPr algn="l" fontAlgn="base"/>
                      <a:r>
                        <a:rPr lang="en-US" sz="1100" dirty="0">
                          <a:effectLst/>
                        </a:rPr>
                        <a:t>Specifies a table header</a:t>
                      </a:r>
                      <a:endParaRPr lang="en-US" sz="1100" dirty="0">
                        <a:effectLst/>
                        <a:latin typeface="inherit"/>
                      </a:endParaRPr>
                    </a:p>
                  </a:txBody>
                  <a:tcPr marL="44206" marR="44206" marT="22103" marB="22103" anchor="ctr"/>
                </a:tc>
                <a:tc vMerge="1">
                  <a:txBody>
                    <a:bodyPr/>
                    <a:lstStyle/>
                    <a:p>
                      <a:endParaRPr lang="en-US"/>
                    </a:p>
                  </a:txBody>
                  <a:tcPr/>
                </a:tc>
              </a:tr>
              <a:tr h="329649">
                <a:tc>
                  <a:txBody>
                    <a:bodyPr/>
                    <a:lstStyle/>
                    <a:p>
                      <a:pPr algn="l" fontAlgn="base">
                        <a:spcBef>
                          <a:spcPts val="600"/>
                        </a:spcBef>
                      </a:pPr>
                      <a:r>
                        <a:rPr lang="en-US" sz="1100" b="1" dirty="0" smtClean="0">
                          <a:effectLst/>
                        </a:rPr>
                        <a:t>&lt;</a:t>
                      </a:r>
                      <a:r>
                        <a:rPr lang="en-US" sz="1100" b="1" dirty="0">
                          <a:effectLst/>
                        </a:rPr>
                        <a:t>td&gt;</a:t>
                      </a:r>
                      <a:endParaRPr lang="en-US" sz="1100" b="1" dirty="0">
                        <a:effectLst/>
                        <a:latin typeface="inherit"/>
                      </a:endParaRPr>
                    </a:p>
                  </a:txBody>
                  <a:tcPr marL="44206" marR="44206" marT="22103" marB="22103" anchor="ctr"/>
                </a:tc>
                <a:tc>
                  <a:txBody>
                    <a:bodyPr/>
                    <a:lstStyle/>
                    <a:p>
                      <a:pPr algn="l" fontAlgn="base"/>
                      <a:r>
                        <a:rPr lang="en-US" sz="1100" dirty="0" smtClean="0">
                          <a:effectLst/>
                        </a:rPr>
                        <a:t>Specifies </a:t>
                      </a:r>
                      <a:r>
                        <a:rPr lang="en-US" sz="1100" dirty="0">
                          <a:effectLst/>
                        </a:rPr>
                        <a:t>a table cell / detail</a:t>
                      </a:r>
                      <a:endParaRPr lang="en-US" sz="1100" dirty="0">
                        <a:effectLst/>
                        <a:latin typeface="inherit"/>
                      </a:endParaRPr>
                    </a:p>
                  </a:txBody>
                  <a:tcPr marL="44206" marR="44206" marT="22103" marB="22103" anchor="ctr"/>
                </a:tc>
                <a:tc vMerge="1">
                  <a:txBody>
                    <a:bodyPr/>
                    <a:lstStyle/>
                    <a:p>
                      <a:endParaRPr lang="en-US"/>
                    </a:p>
                  </a:txBody>
                  <a:tcPr/>
                </a:tc>
              </a:tr>
              <a:tr h="2408035">
                <a:tc>
                  <a:txBody>
                    <a:bodyPr/>
                    <a:lstStyle/>
                    <a:p>
                      <a:pPr algn="l" fontAlgn="base">
                        <a:spcBef>
                          <a:spcPts val="600"/>
                        </a:spcBef>
                      </a:pPr>
                      <a:r>
                        <a:rPr lang="en-US" sz="400" b="1" dirty="0" smtClean="0">
                          <a:effectLst/>
                        </a:rPr>
                        <a:t/>
                      </a:r>
                      <a:br>
                        <a:rPr lang="en-US" sz="400" b="1" dirty="0" smtClean="0">
                          <a:effectLst/>
                        </a:rPr>
                      </a:br>
                      <a:r>
                        <a:rPr lang="en-US" sz="1100" b="1" dirty="0" smtClean="0">
                          <a:effectLst/>
                        </a:rPr>
                        <a:t>-</a:t>
                      </a:r>
                      <a:r>
                        <a:rPr lang="en-US" sz="1100" b="1" baseline="0" dirty="0" smtClean="0">
                          <a:effectLst/>
                        </a:rPr>
                        <a:t> Attributes</a:t>
                      </a:r>
                      <a:endParaRPr lang="en-US" sz="1100" b="1" dirty="0">
                        <a:effectLst/>
                        <a:latin typeface="inherit"/>
                      </a:endParaRPr>
                    </a:p>
                  </a:txBody>
                  <a:tcPr marL="44206" marR="44206" marT="22103" marB="22103"/>
                </a:tc>
                <a:tc>
                  <a:txBody>
                    <a:bodyPr/>
                    <a:lstStyle/>
                    <a:p>
                      <a:pPr algn="l" fontAlgn="base"/>
                      <a:r>
                        <a:rPr lang="en-US" sz="400" dirty="0" smtClean="0">
                          <a:effectLst/>
                        </a:rPr>
                        <a:t/>
                      </a:r>
                      <a:br>
                        <a:rPr lang="en-US" sz="400" dirty="0" smtClean="0">
                          <a:effectLst/>
                        </a:rPr>
                      </a:br>
                      <a:r>
                        <a:rPr lang="en-US" sz="1100" dirty="0" smtClean="0">
                          <a:effectLst/>
                        </a:rPr>
                        <a:t>A lot of these attributes have been declared as being obsolete features in HTML5. We need to use CSS instead</a:t>
                      </a:r>
                    </a:p>
                    <a:p>
                      <a:pPr algn="l" fontAlgn="base"/>
                      <a:endParaRPr lang="en-US" sz="1100" dirty="0" smtClean="0">
                        <a:effectLst/>
                      </a:endParaRPr>
                    </a:p>
                    <a:p>
                      <a:pPr marL="171450" indent="-171450" algn="l" fontAlgn="base">
                        <a:buFont typeface="Arial" panose="020B0604020202020204" pitchFamily="34" charset="0"/>
                        <a:buChar char="•"/>
                      </a:pPr>
                      <a:r>
                        <a:rPr lang="en-US" sz="1100" dirty="0" smtClean="0">
                          <a:effectLst/>
                          <a:hlinkClick r:id="rId3"/>
                        </a:rPr>
                        <a:t>border</a:t>
                      </a:r>
                      <a:r>
                        <a:rPr lang="en-US" sz="1100" dirty="0" smtClean="0">
                          <a:effectLst/>
                        </a:rPr>
                        <a:t> - applies to the table tag</a:t>
                      </a:r>
                    </a:p>
                    <a:p>
                      <a:pPr marL="171450" indent="-171450" algn="l" fontAlgn="base">
                        <a:buFont typeface="Arial" panose="020B0604020202020204" pitchFamily="34" charset="0"/>
                        <a:buChar char="•"/>
                      </a:pPr>
                      <a:r>
                        <a:rPr lang="en-US" sz="1100" dirty="0" smtClean="0">
                          <a:effectLst/>
                          <a:hlinkClick r:id="rId4"/>
                        </a:rPr>
                        <a:t>width</a:t>
                      </a:r>
                      <a:r>
                        <a:rPr lang="en-US" sz="1100" dirty="0" smtClean="0">
                          <a:effectLst/>
                        </a:rPr>
                        <a:t> - applies to the table, td, </a:t>
                      </a:r>
                      <a:r>
                        <a:rPr lang="en-US" sz="1100" dirty="0" err="1" smtClean="0">
                          <a:effectLst/>
                        </a:rPr>
                        <a:t>th</a:t>
                      </a:r>
                      <a:r>
                        <a:rPr lang="en-US" sz="1100" dirty="0" smtClean="0">
                          <a:effectLst/>
                        </a:rPr>
                        <a:t> tags</a:t>
                      </a:r>
                    </a:p>
                    <a:p>
                      <a:pPr marL="171450" indent="-171450" algn="l" fontAlgn="base">
                        <a:buFont typeface="Arial" panose="020B0604020202020204" pitchFamily="34" charset="0"/>
                        <a:buChar char="•"/>
                      </a:pPr>
                      <a:r>
                        <a:rPr lang="en-US" sz="1100" dirty="0" err="1" smtClean="0">
                          <a:effectLst/>
                          <a:hlinkClick r:id="rId5"/>
                        </a:rPr>
                        <a:t>cellspacing</a:t>
                      </a:r>
                      <a:r>
                        <a:rPr lang="en-US" sz="1100" dirty="0" smtClean="0">
                          <a:effectLst/>
                        </a:rPr>
                        <a:t> - applies to the table tag</a:t>
                      </a:r>
                    </a:p>
                    <a:p>
                      <a:pPr marL="171450" indent="-171450" algn="l" fontAlgn="base">
                        <a:buFont typeface="Arial" panose="020B0604020202020204" pitchFamily="34" charset="0"/>
                        <a:buChar char="•"/>
                      </a:pPr>
                      <a:r>
                        <a:rPr lang="en-US" sz="1100" dirty="0" err="1" smtClean="0">
                          <a:effectLst/>
                          <a:hlinkClick r:id="rId6"/>
                        </a:rPr>
                        <a:t>cellpadding</a:t>
                      </a:r>
                      <a:r>
                        <a:rPr lang="en-US" sz="1100" dirty="0" smtClean="0">
                          <a:effectLst/>
                        </a:rPr>
                        <a:t> - applies to the table tag</a:t>
                      </a:r>
                    </a:p>
                    <a:p>
                      <a:pPr marL="171450" indent="-171450" algn="l" fontAlgn="base">
                        <a:buFont typeface="Arial" panose="020B0604020202020204" pitchFamily="34" charset="0"/>
                        <a:buChar char="•"/>
                      </a:pPr>
                      <a:r>
                        <a:rPr lang="en-US" sz="1100" dirty="0" err="1" smtClean="0">
                          <a:effectLst/>
                          <a:hlinkClick r:id="rId7"/>
                        </a:rPr>
                        <a:t>colspan</a:t>
                      </a:r>
                      <a:r>
                        <a:rPr lang="en-US" sz="1100" dirty="0" smtClean="0">
                          <a:effectLst/>
                        </a:rPr>
                        <a:t> - applies to the td, </a:t>
                      </a:r>
                      <a:r>
                        <a:rPr lang="en-US" sz="1100" dirty="0" err="1" smtClean="0">
                          <a:effectLst/>
                        </a:rPr>
                        <a:t>th</a:t>
                      </a:r>
                      <a:r>
                        <a:rPr lang="en-US" sz="1100" dirty="0" smtClean="0">
                          <a:effectLst/>
                        </a:rPr>
                        <a:t> tags</a:t>
                      </a:r>
                    </a:p>
                    <a:p>
                      <a:pPr marL="171450" indent="-171450" algn="l" fontAlgn="base">
                        <a:buFont typeface="Arial" panose="020B0604020202020204" pitchFamily="34" charset="0"/>
                        <a:buChar char="•"/>
                      </a:pPr>
                      <a:r>
                        <a:rPr lang="en-US" sz="1100" dirty="0" err="1" smtClean="0">
                          <a:effectLst/>
                          <a:hlinkClick r:id="rId8"/>
                        </a:rPr>
                        <a:t>rowspan</a:t>
                      </a:r>
                      <a:r>
                        <a:rPr lang="en-US" sz="1100" dirty="0" smtClean="0">
                          <a:effectLst/>
                        </a:rPr>
                        <a:t> - applies to the td, </a:t>
                      </a:r>
                      <a:r>
                        <a:rPr lang="en-US" sz="1100" dirty="0" err="1" smtClean="0">
                          <a:effectLst/>
                        </a:rPr>
                        <a:t>th</a:t>
                      </a:r>
                      <a:r>
                        <a:rPr lang="en-US" sz="1100" dirty="0" smtClean="0">
                          <a:effectLst/>
                        </a:rPr>
                        <a:t> tags</a:t>
                      </a:r>
                    </a:p>
                    <a:p>
                      <a:pPr marL="171450" indent="-171450" algn="l" fontAlgn="base">
                        <a:buFont typeface="Arial" panose="020B0604020202020204" pitchFamily="34" charset="0"/>
                        <a:buChar char="•"/>
                      </a:pPr>
                      <a:r>
                        <a:rPr lang="en-US" sz="1100" dirty="0" smtClean="0">
                          <a:effectLst/>
                          <a:hlinkClick r:id="rId9"/>
                        </a:rPr>
                        <a:t>align</a:t>
                      </a:r>
                      <a:r>
                        <a:rPr lang="en-US" sz="1100" dirty="0" smtClean="0">
                          <a:effectLst/>
                        </a:rPr>
                        <a:t> - applies to the table, caption, </a:t>
                      </a:r>
                      <a:r>
                        <a:rPr lang="en-US" sz="1100" dirty="0" err="1" smtClean="0">
                          <a:effectLst/>
                        </a:rPr>
                        <a:t>tr</a:t>
                      </a:r>
                      <a:r>
                        <a:rPr lang="en-US" sz="1100" dirty="0" smtClean="0">
                          <a:effectLst/>
                        </a:rPr>
                        <a:t>, td, </a:t>
                      </a:r>
                      <a:r>
                        <a:rPr lang="en-US" sz="1100" dirty="0" err="1" smtClean="0">
                          <a:effectLst/>
                        </a:rPr>
                        <a:t>th</a:t>
                      </a:r>
                      <a:r>
                        <a:rPr lang="en-US" sz="1100" dirty="0" smtClean="0">
                          <a:effectLst/>
                        </a:rPr>
                        <a:t> tags</a:t>
                      </a:r>
                    </a:p>
                    <a:p>
                      <a:pPr marL="171450" indent="-171450" algn="l" fontAlgn="base">
                        <a:buFont typeface="Arial" panose="020B0604020202020204" pitchFamily="34" charset="0"/>
                        <a:buChar char="•"/>
                      </a:pPr>
                      <a:r>
                        <a:rPr lang="en-US" sz="1100" dirty="0" err="1" smtClean="0">
                          <a:effectLst/>
                          <a:hlinkClick r:id="rId10"/>
                        </a:rPr>
                        <a:t>valign</a:t>
                      </a:r>
                      <a:r>
                        <a:rPr lang="en-US" sz="1100" dirty="0" smtClean="0">
                          <a:effectLst/>
                        </a:rPr>
                        <a:t> - applies to the </a:t>
                      </a:r>
                      <a:r>
                        <a:rPr lang="en-US" sz="1100" dirty="0" err="1" smtClean="0">
                          <a:effectLst/>
                        </a:rPr>
                        <a:t>tr</a:t>
                      </a:r>
                      <a:r>
                        <a:rPr lang="en-US" sz="1100" dirty="0" smtClean="0">
                          <a:effectLst/>
                        </a:rPr>
                        <a:t>, td, </a:t>
                      </a:r>
                      <a:r>
                        <a:rPr lang="en-US" sz="1100" dirty="0" err="1" smtClean="0">
                          <a:effectLst/>
                        </a:rPr>
                        <a:t>th</a:t>
                      </a:r>
                      <a:r>
                        <a:rPr lang="en-US" sz="1100" dirty="0" smtClean="0">
                          <a:effectLst/>
                        </a:rPr>
                        <a:t> tags</a:t>
                      </a:r>
                    </a:p>
                    <a:p>
                      <a:pPr algn="l" fontAlgn="base"/>
                      <a:r>
                        <a:rPr lang="en-US" sz="1100" dirty="0" smtClean="0">
                          <a:effectLst/>
                        </a:rPr>
                        <a:t/>
                      </a:r>
                      <a:br>
                        <a:rPr lang="en-US" sz="1100" dirty="0" smtClean="0">
                          <a:effectLst/>
                        </a:rPr>
                      </a:br>
                      <a:r>
                        <a:rPr lang="en-US" sz="1100" b="1" dirty="0" smtClean="0">
                          <a:effectLst/>
                        </a:rPr>
                        <a:t>Demo Link: </a:t>
                      </a:r>
                      <a:r>
                        <a:rPr lang="en-US" sz="1100" b="1" dirty="0" smtClean="0">
                          <a:effectLst/>
                          <a:hlinkClick r:id="rId11"/>
                        </a:rPr>
                        <a:t>Nested tables</a:t>
                      </a:r>
                      <a:endParaRPr lang="en-US" sz="1100" b="1" dirty="0" smtClean="0">
                        <a:effectLst/>
                      </a:endParaRPr>
                    </a:p>
                    <a:p>
                      <a:pPr algn="l" fontAlgn="base"/>
                      <a:endParaRPr lang="en-US" sz="1100" dirty="0">
                        <a:effectLst/>
                        <a:latin typeface="inherit"/>
                      </a:endParaRPr>
                    </a:p>
                  </a:txBody>
                  <a:tcPr marL="44206" marR="44206" marT="22103" marB="22103"/>
                </a:tc>
                <a:tc vMerge="1">
                  <a:txBody>
                    <a:bodyPr/>
                    <a:lstStyle/>
                    <a:p>
                      <a:endParaRPr lang="en-US"/>
                    </a:p>
                  </a:txBody>
                  <a:tcPr/>
                </a:tc>
              </a:tr>
            </a:tbl>
          </a:graphicData>
        </a:graphic>
      </p:graphicFrame>
    </p:spTree>
    <p:extLst>
      <p:ext uri="{BB962C8B-B14F-4D97-AF65-F5344CB8AC3E}">
        <p14:creationId xmlns:p14="http://schemas.microsoft.com/office/powerpoint/2010/main" val="2506304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Any questions?</a:t>
            </a:r>
          </a:p>
          <a:p>
            <a:pPr>
              <a:buFont typeface="Arial" panose="020B0604020202020204" pitchFamily="34" charset="0"/>
              <a:buChar char="•"/>
            </a:pPr>
            <a:r>
              <a:rPr lang="en-US" dirty="0" smtClean="0"/>
              <a:t>  Would you like to see any more examples?</a:t>
            </a:r>
            <a:endParaRPr lang="en-US" dirty="0"/>
          </a:p>
        </p:txBody>
      </p:sp>
    </p:spTree>
    <p:extLst>
      <p:ext uri="{BB962C8B-B14F-4D97-AF65-F5344CB8AC3E}">
        <p14:creationId xmlns:p14="http://schemas.microsoft.com/office/powerpoint/2010/main" val="335658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HTML?</a:t>
            </a:r>
            <a:endParaRPr lang="en-US" dirty="0"/>
          </a:p>
        </p:txBody>
      </p:sp>
      <p:sp>
        <p:nvSpPr>
          <p:cNvPr id="3" name="Content Placeholder 2"/>
          <p:cNvSpPr>
            <a:spLocks noGrp="1"/>
          </p:cNvSpPr>
          <p:nvPr>
            <p:ph idx="1"/>
          </p:nvPr>
        </p:nvSpPr>
        <p:spPr/>
        <p:txBody>
          <a:bodyPr>
            <a:normAutofit/>
          </a:bodyPr>
          <a:lstStyle/>
          <a:p>
            <a:pPr>
              <a:spcAft>
                <a:spcPts val="400"/>
              </a:spcAft>
              <a:buFont typeface="Arial" panose="020B0604020202020204" pitchFamily="34" charset="0"/>
              <a:buChar char="•"/>
            </a:pPr>
            <a:r>
              <a:rPr lang="en-US" dirty="0" smtClean="0"/>
              <a:t>  HTML </a:t>
            </a:r>
            <a:r>
              <a:rPr lang="en-US" dirty="0"/>
              <a:t>(</a:t>
            </a:r>
            <a:r>
              <a:rPr lang="en-US" dirty="0" err="1"/>
              <a:t>HyperText</a:t>
            </a:r>
            <a:r>
              <a:rPr lang="en-US" dirty="0"/>
              <a:t> Markup Language) is the set of markup symbols or codes inserted in a file intended for display on a World Wide Web browser page. The markup tells the Web browser how to display a Web page's words and images for the </a:t>
            </a:r>
            <a:r>
              <a:rPr lang="en-US" dirty="0" smtClean="0"/>
              <a:t>user.</a:t>
            </a:r>
          </a:p>
          <a:p>
            <a:pPr>
              <a:spcAft>
                <a:spcPts val="400"/>
              </a:spcAft>
              <a:buFont typeface="Arial" panose="020B0604020202020204" pitchFamily="34" charset="0"/>
              <a:buChar char="•"/>
            </a:pPr>
            <a:r>
              <a:rPr lang="en-US" dirty="0" smtClean="0"/>
              <a:t>  HTML </a:t>
            </a:r>
            <a:r>
              <a:rPr lang="en-US" dirty="0"/>
              <a:t>tags are enclosed in angle brackets - e.g. </a:t>
            </a:r>
            <a:r>
              <a:rPr lang="en-US" b="1" dirty="0"/>
              <a:t>&lt;h1&gt;</a:t>
            </a:r>
            <a:r>
              <a:rPr lang="en-US" dirty="0"/>
              <a:t>. Most html tags come in pairs - e.g. </a:t>
            </a:r>
            <a:r>
              <a:rPr lang="en-US" b="1" dirty="0"/>
              <a:t>&lt;h1&gt;</a:t>
            </a:r>
            <a:r>
              <a:rPr lang="en-US" dirty="0"/>
              <a:t> and </a:t>
            </a:r>
            <a:r>
              <a:rPr lang="en-US" b="1" dirty="0"/>
              <a:t>&lt;/h1</a:t>
            </a:r>
            <a:r>
              <a:rPr lang="en-US" b="1" dirty="0" smtClean="0"/>
              <a:t>&gt;</a:t>
            </a:r>
          </a:p>
          <a:p>
            <a:pPr>
              <a:spcAft>
                <a:spcPts val="400"/>
              </a:spcAft>
              <a:buFont typeface="Arial" panose="020B0604020202020204" pitchFamily="34" charset="0"/>
              <a:buChar char="•"/>
            </a:pPr>
            <a:r>
              <a:rPr lang="en-US" dirty="0" smtClean="0"/>
              <a:t>  </a:t>
            </a:r>
            <a:r>
              <a:rPr lang="en-US" b="1" dirty="0" smtClean="0"/>
              <a:t>&lt;</a:t>
            </a:r>
            <a:r>
              <a:rPr lang="en-US" b="1" dirty="0"/>
              <a:t>h1&gt;</a:t>
            </a:r>
            <a:r>
              <a:rPr lang="en-US" dirty="0"/>
              <a:t> being the opening of the tag and </a:t>
            </a:r>
            <a:r>
              <a:rPr lang="en-US" b="1" dirty="0"/>
              <a:t>&lt;/h1&gt; </a:t>
            </a:r>
            <a:r>
              <a:rPr lang="en-US" dirty="0"/>
              <a:t>being the closing of the tag. In between these tags you can add text-based </a:t>
            </a:r>
            <a:r>
              <a:rPr lang="en-US" dirty="0" smtClean="0"/>
              <a:t>content.</a:t>
            </a:r>
          </a:p>
          <a:p>
            <a:pPr>
              <a:spcAft>
                <a:spcPts val="400"/>
              </a:spcAft>
              <a:buFont typeface="Arial" panose="020B0604020202020204" pitchFamily="34" charset="0"/>
              <a:buChar char="•"/>
            </a:pPr>
            <a:r>
              <a:rPr lang="en-US" dirty="0" smtClean="0"/>
              <a:t>  There </a:t>
            </a:r>
            <a:r>
              <a:rPr lang="en-US" dirty="0"/>
              <a:t>are a few tags such as the </a:t>
            </a:r>
            <a:r>
              <a:rPr lang="en-US" b="1" dirty="0"/>
              <a:t>&lt;</a:t>
            </a:r>
            <a:r>
              <a:rPr lang="en-US" b="1" dirty="0" err="1"/>
              <a:t>img</a:t>
            </a:r>
            <a:r>
              <a:rPr lang="en-US" b="1" dirty="0"/>
              <a:t> /&gt; </a:t>
            </a:r>
            <a:r>
              <a:rPr lang="en-US" dirty="0"/>
              <a:t>tag that are not paired - these tags are known as empty tags.</a:t>
            </a:r>
          </a:p>
        </p:txBody>
      </p:sp>
    </p:spTree>
    <p:extLst>
      <p:ext uri="{BB962C8B-B14F-4D97-AF65-F5344CB8AC3E}">
        <p14:creationId xmlns:p14="http://schemas.microsoft.com/office/powerpoint/2010/main" val="334841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 cont’d</a:t>
            </a:r>
            <a:endParaRPr lang="en-US" dirty="0"/>
          </a:p>
        </p:txBody>
      </p:sp>
      <p:sp>
        <p:nvSpPr>
          <p:cNvPr id="3" name="Content Placeholder 2"/>
          <p:cNvSpPr>
            <a:spLocks noGrp="1"/>
          </p:cNvSpPr>
          <p:nvPr>
            <p:ph idx="1"/>
          </p:nvPr>
        </p:nvSpPr>
        <p:spPr/>
        <p:txBody>
          <a:bodyPr>
            <a:normAutofit fontScale="85000" lnSpcReduction="10000"/>
          </a:bodyPr>
          <a:lstStyle/>
          <a:p>
            <a:pPr>
              <a:lnSpc>
                <a:spcPct val="110000"/>
              </a:lnSpc>
              <a:spcAft>
                <a:spcPts val="400"/>
              </a:spcAft>
              <a:buFont typeface="Arial" panose="020B0604020202020204" pitchFamily="34" charset="0"/>
              <a:buChar char="•"/>
            </a:pPr>
            <a:r>
              <a:rPr lang="en-US" dirty="0" smtClean="0"/>
              <a:t>  HTML </a:t>
            </a:r>
            <a:r>
              <a:rPr lang="en-US" dirty="0"/>
              <a:t>tags are classified in three different categories</a:t>
            </a:r>
            <a:r>
              <a:rPr lang="en-US" dirty="0" smtClean="0"/>
              <a:t>:</a:t>
            </a:r>
          </a:p>
          <a:p>
            <a:pPr>
              <a:lnSpc>
                <a:spcPct val="110000"/>
              </a:lnSpc>
              <a:spcAft>
                <a:spcPts val="400"/>
              </a:spcAft>
              <a:buFont typeface="Arial" panose="020B0604020202020204" pitchFamily="34" charset="0"/>
              <a:buChar char="•"/>
            </a:pPr>
            <a:r>
              <a:rPr lang="en-US" b="1" dirty="0" smtClean="0"/>
              <a:t>  Block-level</a:t>
            </a:r>
          </a:p>
          <a:p>
            <a:pPr lvl="1">
              <a:lnSpc>
                <a:spcPct val="110000"/>
              </a:lnSpc>
              <a:buFont typeface="Arial" panose="020B0604020202020204" pitchFamily="34" charset="0"/>
              <a:buChar char="•"/>
            </a:pPr>
            <a:r>
              <a:rPr lang="en-US" dirty="0" smtClean="0"/>
              <a:t>A </a:t>
            </a:r>
            <a:r>
              <a:rPr lang="en-US" dirty="0"/>
              <a:t>block-level tag is a tag that creates large blocks of content like </a:t>
            </a:r>
            <a:r>
              <a:rPr lang="en-US" dirty="0" smtClean="0"/>
              <a:t>tables (&lt;table&gt;…&lt;/table&gt;) </a:t>
            </a:r>
            <a:r>
              <a:rPr lang="en-US" dirty="0"/>
              <a:t>or page </a:t>
            </a:r>
            <a:r>
              <a:rPr lang="en-US" dirty="0" smtClean="0"/>
              <a:t>divisions (&lt;div&gt;…&lt;/div&gt;). </a:t>
            </a:r>
            <a:r>
              <a:rPr lang="en-US" dirty="0"/>
              <a:t>They start new lines of text when you use them, and can contain other block tags as well as inline tags and </a:t>
            </a:r>
            <a:r>
              <a:rPr lang="en-US" dirty="0" smtClean="0"/>
              <a:t>text.</a:t>
            </a:r>
          </a:p>
          <a:p>
            <a:pPr>
              <a:lnSpc>
                <a:spcPct val="110000"/>
              </a:lnSpc>
              <a:spcAft>
                <a:spcPts val="400"/>
              </a:spcAft>
              <a:buFont typeface="Arial" panose="020B0604020202020204" pitchFamily="34" charset="0"/>
              <a:buChar char="•"/>
            </a:pPr>
            <a:r>
              <a:rPr lang="en-US" b="1" dirty="0" smtClean="0"/>
              <a:t>  Inline-level</a:t>
            </a:r>
            <a:endParaRPr lang="en-US" b="1" dirty="0"/>
          </a:p>
          <a:p>
            <a:pPr lvl="1">
              <a:lnSpc>
                <a:spcPct val="110000"/>
              </a:lnSpc>
              <a:buFont typeface="Arial" panose="020B0604020202020204" pitchFamily="34" charset="0"/>
              <a:buChar char="•"/>
            </a:pPr>
            <a:r>
              <a:rPr lang="en-US" dirty="0"/>
              <a:t>An inline tag is a tag that defines the text or data in the document. Using &lt;span class="....."&gt; ... &lt;/span&gt; inside a paragraph causes the enclosed text between the &lt;span&gt; and &lt;/span&gt; to be emphasized. Inline tags don't start new lines when they are used, and they generally only contain other inline tags and text or </a:t>
            </a:r>
            <a:r>
              <a:rPr lang="en-US" dirty="0" smtClean="0"/>
              <a:t>data.</a:t>
            </a:r>
          </a:p>
          <a:p>
            <a:pPr>
              <a:lnSpc>
                <a:spcPct val="110000"/>
              </a:lnSpc>
              <a:spcAft>
                <a:spcPts val="400"/>
              </a:spcAft>
              <a:buFont typeface="Arial" panose="020B0604020202020204" pitchFamily="34" charset="0"/>
              <a:buChar char="•"/>
            </a:pPr>
            <a:r>
              <a:rPr lang="en-US" b="1" dirty="0" smtClean="0"/>
              <a:t>  Empty</a:t>
            </a:r>
          </a:p>
          <a:p>
            <a:pPr lvl="1">
              <a:lnSpc>
                <a:spcPct val="110000"/>
              </a:lnSpc>
              <a:buFont typeface="Arial" panose="020B0604020202020204" pitchFamily="34" charset="0"/>
              <a:buChar char="•"/>
            </a:pPr>
            <a:r>
              <a:rPr lang="en-US" dirty="0" smtClean="0"/>
              <a:t>An </a:t>
            </a:r>
            <a:r>
              <a:rPr lang="en-US" dirty="0"/>
              <a:t>empty tag does not contain any text. Empty tags are simply used as markers. In some cases empty tags are used for whatever is contained in their attributes. Empty tags do not have closing tags. The &lt;</a:t>
            </a:r>
            <a:r>
              <a:rPr lang="en-US" dirty="0" err="1"/>
              <a:t>br</a:t>
            </a:r>
            <a:r>
              <a:rPr lang="en-US" dirty="0"/>
              <a:t> /&gt;, &lt;</a:t>
            </a:r>
            <a:r>
              <a:rPr lang="en-US" dirty="0" err="1"/>
              <a:t>img</a:t>
            </a:r>
            <a:r>
              <a:rPr lang="en-US" dirty="0"/>
              <a:t> /&gt;, &lt;input /&gt;, &lt;meta /&gt; tags are a few examples of empty tags.</a:t>
            </a:r>
          </a:p>
        </p:txBody>
      </p:sp>
    </p:spTree>
    <p:extLst>
      <p:ext uri="{BB962C8B-B14F-4D97-AF65-F5344CB8AC3E}">
        <p14:creationId xmlns:p14="http://schemas.microsoft.com/office/powerpoint/2010/main" val="84825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Tags vs. </a:t>
            </a:r>
            <a:r>
              <a:rPr lang="fr-FR" dirty="0" err="1"/>
              <a:t>elements</a:t>
            </a:r>
            <a:r>
              <a:rPr lang="fr-FR" dirty="0"/>
              <a:t> vs. </a:t>
            </a:r>
            <a:r>
              <a:rPr lang="fr-FR" dirty="0" err="1"/>
              <a:t>attributes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terms tag, element &amp; attribute are used throughout the web site. You should note the difference between these terms</a:t>
            </a:r>
            <a:r>
              <a:rPr lang="en-US" dirty="0" smtClean="0"/>
              <a:t>.</a:t>
            </a:r>
          </a:p>
          <a:p>
            <a:pPr>
              <a:buFont typeface="Arial" panose="020B0604020202020204" pitchFamily="34" charset="0"/>
              <a:buChar char="•"/>
            </a:pPr>
            <a:r>
              <a:rPr lang="en-US" dirty="0" smtClean="0"/>
              <a:t>  </a:t>
            </a:r>
            <a:r>
              <a:rPr lang="en-US" b="1" dirty="0" smtClean="0"/>
              <a:t>&lt;</a:t>
            </a:r>
            <a:r>
              <a:rPr lang="en-US" b="1" dirty="0"/>
              <a:t>p&gt;Some text&lt;/p&gt; </a:t>
            </a:r>
            <a:r>
              <a:rPr lang="en-US" dirty="0"/>
              <a:t>- is referred to as an element - starting tag - content - ending </a:t>
            </a:r>
            <a:r>
              <a:rPr lang="en-US" dirty="0" smtClean="0"/>
              <a:t>tag</a:t>
            </a:r>
          </a:p>
          <a:p>
            <a:pPr>
              <a:buFont typeface="Arial" panose="020B0604020202020204" pitchFamily="34" charset="0"/>
              <a:buChar char="•"/>
            </a:pPr>
            <a:r>
              <a:rPr lang="en-US" dirty="0" smtClean="0"/>
              <a:t>  </a:t>
            </a:r>
            <a:r>
              <a:rPr lang="en-US" b="1" dirty="0" smtClean="0"/>
              <a:t>&lt;p</a:t>
            </a:r>
            <a:r>
              <a:rPr lang="en-US" b="1" dirty="0"/>
              <a:t>&gt;</a:t>
            </a:r>
            <a:r>
              <a:rPr lang="en-US" dirty="0"/>
              <a:t> and </a:t>
            </a:r>
            <a:r>
              <a:rPr lang="en-US" b="1" dirty="0"/>
              <a:t>&lt;/p&gt;</a:t>
            </a:r>
            <a:r>
              <a:rPr lang="en-US" dirty="0"/>
              <a:t> - are referred to as tags</a:t>
            </a:r>
            <a:r>
              <a:rPr lang="en-US" dirty="0" smtClean="0"/>
              <a:t>.</a:t>
            </a:r>
          </a:p>
          <a:p>
            <a:pPr>
              <a:buFont typeface="Arial" panose="020B0604020202020204" pitchFamily="34" charset="0"/>
              <a:buChar char="•"/>
            </a:pPr>
            <a:r>
              <a:rPr lang="en-US" dirty="0" smtClean="0"/>
              <a:t>  &lt;</a:t>
            </a:r>
            <a:r>
              <a:rPr lang="en-US" dirty="0"/>
              <a:t>p </a:t>
            </a:r>
            <a:r>
              <a:rPr lang="en-US" b="1" dirty="0"/>
              <a:t>class="...."</a:t>
            </a:r>
            <a:r>
              <a:rPr lang="en-US" dirty="0"/>
              <a:t>&gt;Some text&lt;/p&gt; - class is an attribute</a:t>
            </a:r>
          </a:p>
        </p:txBody>
      </p:sp>
    </p:spTree>
    <p:extLst>
      <p:ext uri="{BB962C8B-B14F-4D97-AF65-F5344CB8AC3E}">
        <p14:creationId xmlns:p14="http://schemas.microsoft.com/office/powerpoint/2010/main" val="1355415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HTML5 Document</a:t>
            </a:r>
            <a:endParaRPr lang="en-US" dirty="0"/>
          </a:p>
        </p:txBody>
      </p:sp>
      <p:sp>
        <p:nvSpPr>
          <p:cNvPr id="3" name="Content Placeholder 2"/>
          <p:cNvSpPr>
            <a:spLocks noGrp="1"/>
          </p:cNvSpPr>
          <p:nvPr>
            <p:ph idx="1"/>
          </p:nvPr>
        </p:nvSpPr>
        <p:spPr>
          <a:xfrm>
            <a:off x="6418052" y="1845734"/>
            <a:ext cx="4737627" cy="4023360"/>
          </a:xfrm>
        </p:spPr>
        <p:txBody>
          <a:bodyPr>
            <a:normAutofit/>
          </a:bodyPr>
          <a:lstStyle/>
          <a:p>
            <a:pPr>
              <a:spcAft>
                <a:spcPts val="400"/>
              </a:spcAft>
              <a:buFont typeface="Arial" panose="020B0604020202020204" pitchFamily="34" charset="0"/>
              <a:buChar char="•"/>
            </a:pPr>
            <a:r>
              <a:rPr lang="en-US" sz="1800" dirty="0" smtClean="0"/>
              <a:t>  Notice the first line: &lt;!DOCTYPE html&gt; :</a:t>
            </a:r>
          </a:p>
          <a:p>
            <a:pPr lvl="1">
              <a:buFont typeface="Arial" panose="020B0604020202020204" pitchFamily="34" charset="0"/>
              <a:buChar char="•"/>
            </a:pPr>
            <a:r>
              <a:rPr lang="en-US" sz="1600" dirty="0" smtClean="0"/>
              <a:t>  The “DOCTYPE” is </a:t>
            </a:r>
            <a:r>
              <a:rPr lang="en-US" sz="1600" dirty="0" err="1" smtClean="0"/>
              <a:t>aninstruction</a:t>
            </a:r>
            <a:r>
              <a:rPr lang="en-US" sz="1600" dirty="0" smtClean="0"/>
              <a:t> </a:t>
            </a:r>
            <a:r>
              <a:rPr lang="en-US" sz="1600" dirty="0"/>
              <a:t>to the web browser about what version of HTML the page is written </a:t>
            </a:r>
            <a:r>
              <a:rPr lang="en-US" sz="1600" dirty="0" smtClean="0"/>
              <a:t>in.  “!DOCTYPE html” indicates an HTML5 document</a:t>
            </a:r>
          </a:p>
          <a:p>
            <a:pPr>
              <a:spcAft>
                <a:spcPts val="400"/>
              </a:spcAft>
              <a:buFont typeface="Arial" panose="020B0604020202020204" pitchFamily="34" charset="0"/>
              <a:buChar char="•"/>
            </a:pPr>
            <a:r>
              <a:rPr lang="en-US" sz="1800" dirty="0" smtClean="0"/>
              <a:t>  Typically, an HTML5 document contains (at minimum) the following basic elements:</a:t>
            </a:r>
          </a:p>
          <a:p>
            <a:pPr lvl="1">
              <a:buFont typeface="Arial" panose="020B0604020202020204" pitchFamily="34" charset="0"/>
              <a:buChar char="•"/>
            </a:pPr>
            <a:r>
              <a:rPr lang="en-US" sz="1600" dirty="0" smtClean="0"/>
              <a:t>  &lt;html&gt;…&lt;/html&gt;</a:t>
            </a:r>
          </a:p>
          <a:p>
            <a:pPr lvl="1">
              <a:buFont typeface="Arial" panose="020B0604020202020204" pitchFamily="34" charset="0"/>
              <a:buChar char="•"/>
            </a:pPr>
            <a:r>
              <a:rPr lang="en-US" sz="1600" dirty="0" smtClean="0"/>
              <a:t>  &lt;head&gt;…&lt;/head&gt;</a:t>
            </a:r>
          </a:p>
          <a:p>
            <a:pPr lvl="1">
              <a:buFont typeface="Arial" panose="020B0604020202020204" pitchFamily="34" charset="0"/>
              <a:buChar char="•"/>
            </a:pPr>
            <a:r>
              <a:rPr lang="en-US" sz="1600" dirty="0" smtClean="0"/>
              <a:t>  &lt;body&gt;…&lt;/body&gt;</a:t>
            </a:r>
          </a:p>
        </p:txBody>
      </p:sp>
      <p:pic>
        <p:nvPicPr>
          <p:cNvPr id="4" name="Picture 3"/>
          <p:cNvPicPr>
            <a:picLocks noChangeAspect="1"/>
          </p:cNvPicPr>
          <p:nvPr/>
        </p:nvPicPr>
        <p:blipFill>
          <a:blip r:embed="rId2"/>
          <a:stretch>
            <a:fillRect/>
          </a:stretch>
        </p:blipFill>
        <p:spPr>
          <a:xfrm>
            <a:off x="1233575" y="1931358"/>
            <a:ext cx="4716762" cy="3846453"/>
          </a:xfrm>
          <a:prstGeom prst="rect">
            <a:avLst/>
          </a:prstGeom>
        </p:spPr>
      </p:pic>
      <p:sp>
        <p:nvSpPr>
          <p:cNvPr id="5" name="TextBox 4"/>
          <p:cNvSpPr txBox="1"/>
          <p:nvPr/>
        </p:nvSpPr>
        <p:spPr>
          <a:xfrm>
            <a:off x="1214433" y="5824683"/>
            <a:ext cx="8436634" cy="276999"/>
          </a:xfrm>
          <a:prstGeom prst="rect">
            <a:avLst/>
          </a:prstGeom>
          <a:noFill/>
        </p:spPr>
        <p:txBody>
          <a:bodyPr wrap="square" rtlCol="0">
            <a:spAutoFit/>
          </a:bodyPr>
          <a:lstStyle/>
          <a:p>
            <a:r>
              <a:rPr lang="en-US" sz="1200" dirty="0">
                <a:hlinkClick r:id="rId3"/>
              </a:rPr>
              <a:t>https://zenit.senecac.on.ca/~</a:t>
            </a:r>
            <a:r>
              <a:rPr lang="en-US" sz="1200" dirty="0" smtClean="0">
                <a:hlinkClick r:id="rId3"/>
              </a:rPr>
              <a:t>emile.ohan/int222/examples/week-02/html5Plus.html</a:t>
            </a:r>
            <a:r>
              <a:rPr lang="en-US" sz="1200" dirty="0" smtClean="0"/>
              <a:t> </a:t>
            </a:r>
            <a:endParaRPr lang="en-US" sz="1200" dirty="0"/>
          </a:p>
        </p:txBody>
      </p:sp>
    </p:spTree>
    <p:extLst>
      <p:ext uri="{BB962C8B-B14F-4D97-AF65-F5344CB8AC3E}">
        <p14:creationId xmlns:p14="http://schemas.microsoft.com/office/powerpoint/2010/main" val="470171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Tags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6776686"/>
              </p:ext>
            </p:extLst>
          </p:nvPr>
        </p:nvGraphicFramePr>
        <p:xfrm>
          <a:off x="1207698" y="1881157"/>
          <a:ext cx="9947981" cy="4038946"/>
        </p:xfrm>
        <a:graphic>
          <a:graphicData uri="http://schemas.openxmlformats.org/drawingml/2006/table">
            <a:tbl>
              <a:tblPr>
                <a:tableStyleId>{BDBED569-4797-4DF1-A0F4-6AAB3CD982D8}</a:tableStyleId>
              </a:tblPr>
              <a:tblGrid>
                <a:gridCol w="1181819"/>
                <a:gridCol w="3243532"/>
                <a:gridCol w="5522630"/>
              </a:tblGrid>
              <a:tr h="236631">
                <a:tc>
                  <a:txBody>
                    <a:bodyPr/>
                    <a:lstStyle/>
                    <a:p>
                      <a:pPr algn="l" fontAlgn="base"/>
                      <a:r>
                        <a:rPr lang="en-US" sz="1200" b="1" dirty="0">
                          <a:effectLst/>
                        </a:rPr>
                        <a:t>html tag</a:t>
                      </a:r>
                      <a:endParaRPr lang="en-US" sz="1200" b="1" dirty="0">
                        <a:effectLst/>
                        <a:latin typeface="inherit"/>
                      </a:endParaRPr>
                    </a:p>
                  </a:txBody>
                  <a:tcPr marL="59158" marR="59158" marT="29579" marB="29579" anchor="ctr"/>
                </a:tc>
                <a:tc>
                  <a:txBody>
                    <a:bodyPr/>
                    <a:lstStyle/>
                    <a:p>
                      <a:pPr algn="l" fontAlgn="base"/>
                      <a:r>
                        <a:rPr lang="en-US" sz="1200" b="1" dirty="0">
                          <a:effectLst/>
                        </a:rPr>
                        <a:t>Description</a:t>
                      </a:r>
                      <a:endParaRPr lang="en-US" sz="1200" b="1" dirty="0">
                        <a:effectLst/>
                        <a:latin typeface="inherit"/>
                      </a:endParaRPr>
                    </a:p>
                  </a:txBody>
                  <a:tcPr marL="59158" marR="59158" marT="29579" marB="29579" anchor="ctr"/>
                </a:tc>
                <a:tc rowSpan="11">
                  <a:txBody>
                    <a:bodyPr/>
                    <a:lstStyle/>
                    <a:p>
                      <a:pPr algn="l" fontAlgn="base"/>
                      <a:r>
                        <a:rPr lang="en-US" sz="1200" dirty="0" smtClean="0">
                          <a:effectLst/>
                        </a:rPr>
                        <a:t>  </a:t>
                      </a:r>
                    </a:p>
                    <a:p>
                      <a:pPr algn="l" fontAlgn="base"/>
                      <a:endParaRPr lang="en-US" sz="1200" dirty="0" smtClean="0">
                        <a:effectLst/>
                      </a:endParaRPr>
                    </a:p>
                    <a:p>
                      <a:pPr algn="l" fontAlgn="base"/>
                      <a:endParaRPr lang="en-US" sz="1200" dirty="0" smtClean="0">
                        <a:effectLst/>
                      </a:endParaRPr>
                    </a:p>
                    <a:p>
                      <a:pPr algn="l" fontAlgn="base"/>
                      <a:r>
                        <a:rPr lang="en-US" sz="1200" dirty="0" smtClean="0">
                          <a:effectLst/>
                        </a:rPr>
                        <a:t>&lt;!</a:t>
                      </a:r>
                      <a:r>
                        <a:rPr lang="en-US" sz="1200" dirty="0">
                          <a:effectLst/>
                        </a:rPr>
                        <a:t>DOCTYPE html&gt; </a:t>
                      </a:r>
                      <a:endParaRPr lang="en-US" sz="1200" dirty="0" smtClean="0">
                        <a:effectLst/>
                      </a:endParaRPr>
                    </a:p>
                    <a:p>
                      <a:pPr algn="l" fontAlgn="base"/>
                      <a:r>
                        <a:rPr lang="en-US" sz="1200" dirty="0" smtClean="0">
                          <a:effectLst/>
                        </a:rPr>
                        <a:t>  &lt;</a:t>
                      </a:r>
                      <a:r>
                        <a:rPr lang="en-US" sz="1200" dirty="0">
                          <a:effectLst/>
                        </a:rPr>
                        <a:t>html </a:t>
                      </a:r>
                      <a:r>
                        <a:rPr lang="en-US" sz="1200" dirty="0" err="1">
                          <a:effectLst/>
                        </a:rPr>
                        <a:t>lang</a:t>
                      </a:r>
                      <a:r>
                        <a:rPr lang="en-US" sz="1200" dirty="0">
                          <a:effectLst/>
                        </a:rPr>
                        <a:t>="</a:t>
                      </a:r>
                      <a:r>
                        <a:rPr lang="en-US" sz="1200" dirty="0" err="1">
                          <a:effectLst/>
                        </a:rPr>
                        <a:t>en</a:t>
                      </a:r>
                      <a:r>
                        <a:rPr lang="en-US" sz="1200" dirty="0">
                          <a:effectLst/>
                        </a:rPr>
                        <a:t>"&gt; </a:t>
                      </a:r>
                      <a:endParaRPr lang="en-US" sz="1200" dirty="0" smtClean="0">
                        <a:effectLst/>
                      </a:endParaRPr>
                    </a:p>
                    <a:p>
                      <a:pPr algn="l" fontAlgn="base"/>
                      <a:r>
                        <a:rPr lang="en-US" sz="1200" dirty="0" smtClean="0">
                          <a:effectLst/>
                        </a:rPr>
                        <a:t>      &lt;</a:t>
                      </a:r>
                      <a:r>
                        <a:rPr lang="en-US" sz="1200" dirty="0">
                          <a:effectLst/>
                        </a:rPr>
                        <a:t>head&gt; </a:t>
                      </a:r>
                      <a:endParaRPr lang="en-US" sz="1200" dirty="0" smtClean="0">
                        <a:effectLst/>
                      </a:endParaRPr>
                    </a:p>
                    <a:p>
                      <a:pPr algn="l" fontAlgn="base"/>
                      <a:r>
                        <a:rPr lang="en-US" sz="1200" dirty="0" smtClean="0">
                          <a:effectLst/>
                        </a:rPr>
                        <a:t>            &lt;</a:t>
                      </a:r>
                      <a:r>
                        <a:rPr lang="en-US" sz="1200" dirty="0">
                          <a:effectLst/>
                        </a:rPr>
                        <a:t>title&gt;Example&lt;/title&gt; </a:t>
                      </a:r>
                      <a:endParaRPr lang="en-US" sz="1200" dirty="0" smtClean="0">
                        <a:effectLst/>
                      </a:endParaRPr>
                    </a:p>
                    <a:p>
                      <a:pPr algn="l" fontAlgn="base"/>
                      <a:r>
                        <a:rPr lang="en-US" sz="1200" dirty="0" smtClean="0">
                          <a:effectLst/>
                        </a:rPr>
                        <a:t>            &lt;</a:t>
                      </a:r>
                      <a:r>
                        <a:rPr lang="en-US" sz="1200" dirty="0">
                          <a:effectLst/>
                        </a:rPr>
                        <a:t>meta charset="utf-8" /&gt; </a:t>
                      </a:r>
                      <a:endParaRPr lang="en-US" sz="1200" dirty="0" smtClean="0">
                        <a:effectLst/>
                      </a:endParaRPr>
                    </a:p>
                    <a:p>
                      <a:pPr algn="l" fontAlgn="base"/>
                      <a:r>
                        <a:rPr lang="en-US" sz="1200" dirty="0" smtClean="0">
                          <a:effectLst/>
                        </a:rPr>
                        <a:t>            &lt;link </a:t>
                      </a:r>
                      <a:r>
                        <a:rPr lang="en-US" sz="1200" dirty="0" err="1">
                          <a:effectLst/>
                        </a:rPr>
                        <a:t>href</a:t>
                      </a:r>
                      <a:r>
                        <a:rPr lang="en-US" sz="1200" dirty="0">
                          <a:effectLst/>
                        </a:rPr>
                        <a:t>="...." /&gt; </a:t>
                      </a:r>
                      <a:endParaRPr lang="en-US" sz="1200" dirty="0" smtClean="0">
                        <a:effectLst/>
                      </a:endParaRPr>
                    </a:p>
                    <a:p>
                      <a:pPr algn="l" fontAlgn="base"/>
                      <a:r>
                        <a:rPr lang="en-US" sz="1200" dirty="0" smtClean="0">
                          <a:effectLst/>
                        </a:rPr>
                        <a:t>            &lt;</a:t>
                      </a:r>
                      <a:r>
                        <a:rPr lang="en-US" sz="1200" dirty="0">
                          <a:effectLst/>
                        </a:rPr>
                        <a:t>script </a:t>
                      </a:r>
                      <a:r>
                        <a:rPr lang="en-US" sz="1200" dirty="0" err="1">
                          <a:effectLst/>
                        </a:rPr>
                        <a:t>src</a:t>
                      </a:r>
                      <a:r>
                        <a:rPr lang="en-US" sz="1200" dirty="0">
                          <a:effectLst/>
                        </a:rPr>
                        <a:t>="......" &gt;&lt;/script&gt; </a:t>
                      </a:r>
                      <a:endParaRPr lang="en-US" sz="1200" dirty="0" smtClean="0">
                        <a:effectLst/>
                      </a:endParaRPr>
                    </a:p>
                    <a:p>
                      <a:pPr algn="l" fontAlgn="base"/>
                      <a:r>
                        <a:rPr lang="en-US" sz="1200" dirty="0" smtClean="0">
                          <a:effectLst/>
                        </a:rPr>
                        <a:t>      &lt;/</a:t>
                      </a:r>
                      <a:r>
                        <a:rPr lang="en-US" sz="1200" dirty="0">
                          <a:effectLst/>
                        </a:rPr>
                        <a:t>head&gt; </a:t>
                      </a:r>
                      <a:endParaRPr lang="en-US" sz="1200" dirty="0" smtClean="0">
                        <a:effectLst/>
                      </a:endParaRPr>
                    </a:p>
                    <a:p>
                      <a:pPr algn="l" fontAlgn="base"/>
                      <a:r>
                        <a:rPr lang="en-US" sz="1200" dirty="0" smtClean="0">
                          <a:effectLst/>
                        </a:rPr>
                        <a:t>      &lt;</a:t>
                      </a:r>
                      <a:r>
                        <a:rPr lang="en-US" sz="1200" dirty="0">
                          <a:effectLst/>
                        </a:rPr>
                        <a:t>body&gt; </a:t>
                      </a:r>
                      <a:endParaRPr lang="en-US" sz="1200" dirty="0" smtClean="0">
                        <a:effectLst/>
                      </a:endParaRPr>
                    </a:p>
                    <a:p>
                      <a:pPr algn="l" fontAlgn="base"/>
                      <a:r>
                        <a:rPr lang="en-US" sz="1200" dirty="0" smtClean="0">
                          <a:effectLst/>
                        </a:rPr>
                        <a:t>            html </a:t>
                      </a:r>
                      <a:r>
                        <a:rPr lang="en-US" sz="1200" dirty="0">
                          <a:effectLst/>
                        </a:rPr>
                        <a:t>tags .... </a:t>
                      </a:r>
                      <a:endParaRPr lang="en-US" sz="1200" dirty="0" smtClean="0">
                        <a:effectLst/>
                      </a:endParaRPr>
                    </a:p>
                    <a:p>
                      <a:pPr algn="l" fontAlgn="base"/>
                      <a:r>
                        <a:rPr lang="en-US" sz="1200" dirty="0" smtClean="0">
                          <a:effectLst/>
                        </a:rPr>
                        <a:t>            &lt;!-- </a:t>
                      </a:r>
                      <a:r>
                        <a:rPr lang="en-US" sz="1200" dirty="0">
                          <a:effectLst/>
                        </a:rPr>
                        <a:t>comment(s) </a:t>
                      </a:r>
                      <a:r>
                        <a:rPr lang="en-US" sz="1200" dirty="0" smtClean="0">
                          <a:effectLst/>
                        </a:rPr>
                        <a:t>--&gt;</a:t>
                      </a:r>
                    </a:p>
                    <a:p>
                      <a:pPr algn="l" fontAlgn="base"/>
                      <a:r>
                        <a:rPr lang="en-US" sz="1200" baseline="0" dirty="0" smtClean="0">
                          <a:effectLst/>
                        </a:rPr>
                        <a:t>            </a:t>
                      </a:r>
                      <a:r>
                        <a:rPr lang="en-US" sz="1200" dirty="0" smtClean="0">
                          <a:effectLst/>
                        </a:rPr>
                        <a:t>html </a:t>
                      </a:r>
                      <a:r>
                        <a:rPr lang="en-US" sz="1200" dirty="0">
                          <a:effectLst/>
                        </a:rPr>
                        <a:t>tags .... </a:t>
                      </a:r>
                      <a:endParaRPr lang="en-US" sz="1200" dirty="0" smtClean="0">
                        <a:effectLst/>
                      </a:endParaRPr>
                    </a:p>
                    <a:p>
                      <a:pPr algn="l" fontAlgn="base"/>
                      <a:r>
                        <a:rPr lang="en-US" sz="1200" dirty="0" smtClean="0">
                          <a:effectLst/>
                        </a:rPr>
                        <a:t>      &lt;/</a:t>
                      </a:r>
                      <a:r>
                        <a:rPr lang="en-US" sz="1200" dirty="0">
                          <a:effectLst/>
                        </a:rPr>
                        <a:t>body&gt; </a:t>
                      </a:r>
                      <a:endParaRPr lang="en-US" sz="1200" dirty="0" smtClean="0">
                        <a:effectLst/>
                      </a:endParaRPr>
                    </a:p>
                    <a:p>
                      <a:pPr algn="l" fontAlgn="base"/>
                      <a:r>
                        <a:rPr lang="en-US" sz="1200" dirty="0" smtClean="0">
                          <a:effectLst/>
                        </a:rPr>
                        <a:t>  &lt;/</a:t>
                      </a:r>
                      <a:r>
                        <a:rPr lang="en-US" sz="1200" dirty="0">
                          <a:effectLst/>
                        </a:rPr>
                        <a:t>html&gt; </a:t>
                      </a:r>
                      <a:endParaRPr lang="en-US" sz="1200" dirty="0">
                        <a:effectLst/>
                        <a:latin typeface="inherit"/>
                      </a:endParaRPr>
                    </a:p>
                  </a:txBody>
                  <a:tcPr marL="59158" marR="59158" marT="29579" marB="29579"/>
                </a:tc>
              </a:tr>
              <a:tr h="414104">
                <a:tc>
                  <a:txBody>
                    <a:bodyPr/>
                    <a:lstStyle/>
                    <a:p>
                      <a:pPr algn="l" fontAlgn="base"/>
                      <a:r>
                        <a:rPr lang="en-US" sz="1200" b="1" dirty="0">
                          <a:effectLst/>
                        </a:rPr>
                        <a:t>&lt;!DOCTYPE&gt;</a:t>
                      </a:r>
                      <a:endParaRPr lang="en-US" sz="1200" b="1" dirty="0">
                        <a:effectLst/>
                        <a:latin typeface="inherit"/>
                      </a:endParaRPr>
                    </a:p>
                  </a:txBody>
                  <a:tcPr marL="59158" marR="59158" marT="29579" marB="29579" anchor="ctr"/>
                </a:tc>
                <a:tc>
                  <a:txBody>
                    <a:bodyPr/>
                    <a:lstStyle/>
                    <a:p>
                      <a:pPr algn="l" fontAlgn="base"/>
                      <a:r>
                        <a:rPr lang="en-US" sz="1200" dirty="0">
                          <a:effectLst/>
                        </a:rPr>
                        <a:t>Specifies the document type</a:t>
                      </a:r>
                      <a:endParaRPr lang="en-US" sz="1200" dirty="0">
                        <a:effectLst/>
                        <a:latin typeface="inherit"/>
                      </a:endParaRPr>
                    </a:p>
                  </a:txBody>
                  <a:tcPr marL="59158" marR="59158" marT="29579" marB="29579" anchor="ctr"/>
                </a:tc>
                <a:tc vMerge="1">
                  <a:txBody>
                    <a:bodyPr/>
                    <a:lstStyle/>
                    <a:p>
                      <a:endParaRPr lang="en-US"/>
                    </a:p>
                  </a:txBody>
                  <a:tcPr/>
                </a:tc>
              </a:tr>
              <a:tr h="414104">
                <a:tc>
                  <a:txBody>
                    <a:bodyPr/>
                    <a:lstStyle/>
                    <a:p>
                      <a:pPr algn="l" fontAlgn="base"/>
                      <a:r>
                        <a:rPr lang="en-US" sz="1200" b="1" dirty="0">
                          <a:effectLst/>
                        </a:rPr>
                        <a:t>&lt;html&gt;</a:t>
                      </a:r>
                      <a:endParaRPr lang="en-US" sz="1200" b="1" dirty="0">
                        <a:effectLst/>
                        <a:latin typeface="inherit"/>
                      </a:endParaRPr>
                    </a:p>
                  </a:txBody>
                  <a:tcPr marL="59158" marR="59158" marT="29579" marB="29579" anchor="ctr"/>
                </a:tc>
                <a:tc>
                  <a:txBody>
                    <a:bodyPr/>
                    <a:lstStyle/>
                    <a:p>
                      <a:pPr algn="l" fontAlgn="base"/>
                      <a:r>
                        <a:rPr lang="en-US" sz="1200" dirty="0">
                          <a:effectLst/>
                        </a:rPr>
                        <a:t>Specifies an html document</a:t>
                      </a:r>
                      <a:endParaRPr lang="en-US" sz="1200" dirty="0">
                        <a:effectLst/>
                        <a:latin typeface="inherit"/>
                      </a:endParaRPr>
                    </a:p>
                  </a:txBody>
                  <a:tcPr marL="59158" marR="59158" marT="29579" marB="29579" anchor="ctr"/>
                </a:tc>
                <a:tc vMerge="1">
                  <a:txBody>
                    <a:bodyPr/>
                    <a:lstStyle/>
                    <a:p>
                      <a:endParaRPr lang="en-US"/>
                    </a:p>
                  </a:txBody>
                  <a:tcPr/>
                </a:tc>
              </a:tr>
              <a:tr h="414104">
                <a:tc>
                  <a:txBody>
                    <a:bodyPr/>
                    <a:lstStyle/>
                    <a:p>
                      <a:pPr algn="l" fontAlgn="base"/>
                      <a:r>
                        <a:rPr lang="en-US" sz="1200" b="1" dirty="0">
                          <a:effectLst/>
                        </a:rPr>
                        <a:t>&lt;head&gt;</a:t>
                      </a:r>
                      <a:endParaRPr lang="en-US" sz="1200" b="1" dirty="0">
                        <a:effectLst/>
                        <a:latin typeface="inherit"/>
                      </a:endParaRPr>
                    </a:p>
                  </a:txBody>
                  <a:tcPr marL="59158" marR="59158" marT="29579" marB="29579" anchor="ctr"/>
                </a:tc>
                <a:tc>
                  <a:txBody>
                    <a:bodyPr/>
                    <a:lstStyle/>
                    <a:p>
                      <a:pPr algn="l" fontAlgn="base"/>
                      <a:r>
                        <a:rPr lang="en-US" sz="1200" dirty="0">
                          <a:effectLst/>
                        </a:rPr>
                        <a:t>Specifies information about the document</a:t>
                      </a:r>
                      <a:endParaRPr lang="en-US" sz="1200" dirty="0">
                        <a:effectLst/>
                        <a:latin typeface="inherit"/>
                      </a:endParaRPr>
                    </a:p>
                  </a:txBody>
                  <a:tcPr marL="59158" marR="59158" marT="29579" marB="29579" anchor="ctr"/>
                </a:tc>
                <a:tc vMerge="1">
                  <a:txBody>
                    <a:bodyPr/>
                    <a:lstStyle/>
                    <a:p>
                      <a:endParaRPr lang="en-US"/>
                    </a:p>
                  </a:txBody>
                  <a:tcPr/>
                </a:tc>
              </a:tr>
              <a:tr h="414104">
                <a:tc>
                  <a:txBody>
                    <a:bodyPr/>
                    <a:lstStyle/>
                    <a:p>
                      <a:pPr algn="l" fontAlgn="base"/>
                      <a:r>
                        <a:rPr lang="en-US" sz="1200" b="1" dirty="0">
                          <a:effectLst/>
                        </a:rPr>
                        <a:t>&lt;title&gt;</a:t>
                      </a:r>
                      <a:endParaRPr lang="en-US" sz="1200" b="1" dirty="0">
                        <a:effectLst/>
                        <a:latin typeface="inherit"/>
                      </a:endParaRPr>
                    </a:p>
                  </a:txBody>
                  <a:tcPr marL="59158" marR="59158" marT="29579" marB="29579" anchor="ctr"/>
                </a:tc>
                <a:tc>
                  <a:txBody>
                    <a:bodyPr/>
                    <a:lstStyle/>
                    <a:p>
                      <a:pPr algn="l" fontAlgn="base"/>
                      <a:r>
                        <a:rPr lang="en-US" sz="1200">
                          <a:effectLst/>
                        </a:rPr>
                        <a:t>Specifies the document title</a:t>
                      </a:r>
                      <a:endParaRPr lang="en-US" sz="1200">
                        <a:effectLst/>
                        <a:latin typeface="inherit"/>
                      </a:endParaRPr>
                    </a:p>
                  </a:txBody>
                  <a:tcPr marL="59158" marR="59158" marT="29579" marB="29579" anchor="ctr"/>
                </a:tc>
                <a:tc vMerge="1">
                  <a:txBody>
                    <a:bodyPr/>
                    <a:lstStyle/>
                    <a:p>
                      <a:endParaRPr lang="en-US"/>
                    </a:p>
                  </a:txBody>
                  <a:tcPr/>
                </a:tc>
              </a:tr>
              <a:tr h="414104">
                <a:tc>
                  <a:txBody>
                    <a:bodyPr/>
                    <a:lstStyle/>
                    <a:p>
                      <a:pPr algn="l" fontAlgn="base"/>
                      <a:r>
                        <a:rPr lang="en-US" sz="1200" b="1" dirty="0">
                          <a:effectLst/>
                        </a:rPr>
                        <a:t>&lt;meta&gt;</a:t>
                      </a:r>
                      <a:endParaRPr lang="en-US" sz="1200" b="1" dirty="0">
                        <a:effectLst/>
                        <a:latin typeface="inherit"/>
                      </a:endParaRPr>
                    </a:p>
                  </a:txBody>
                  <a:tcPr marL="59158" marR="59158" marT="29579" marB="29579" anchor="ctr"/>
                </a:tc>
                <a:tc>
                  <a:txBody>
                    <a:bodyPr/>
                    <a:lstStyle/>
                    <a:p>
                      <a:pPr algn="l" fontAlgn="base"/>
                      <a:r>
                        <a:rPr lang="en-US" sz="1200">
                          <a:effectLst/>
                        </a:rPr>
                        <a:t>Specifies meta information</a:t>
                      </a:r>
                      <a:endParaRPr lang="en-US" sz="1200">
                        <a:effectLst/>
                        <a:latin typeface="inherit"/>
                      </a:endParaRPr>
                    </a:p>
                  </a:txBody>
                  <a:tcPr marL="59158" marR="59158" marT="29579" marB="29579" anchor="ctr"/>
                </a:tc>
                <a:tc vMerge="1">
                  <a:txBody>
                    <a:bodyPr/>
                    <a:lstStyle/>
                    <a:p>
                      <a:endParaRPr lang="en-US"/>
                    </a:p>
                  </a:txBody>
                  <a:tcPr/>
                </a:tc>
              </a:tr>
              <a:tr h="414104">
                <a:tc>
                  <a:txBody>
                    <a:bodyPr/>
                    <a:lstStyle/>
                    <a:p>
                      <a:pPr algn="l" fontAlgn="base"/>
                      <a:r>
                        <a:rPr lang="en-US" sz="1200" b="1" dirty="0">
                          <a:effectLst/>
                        </a:rPr>
                        <a:t>&lt;link&gt;</a:t>
                      </a:r>
                      <a:endParaRPr lang="en-US" sz="1200" b="1" dirty="0">
                        <a:effectLst/>
                        <a:latin typeface="inherit"/>
                      </a:endParaRPr>
                    </a:p>
                  </a:txBody>
                  <a:tcPr marL="59158" marR="59158" marT="29579" marB="29579" anchor="ctr"/>
                </a:tc>
                <a:tc>
                  <a:txBody>
                    <a:bodyPr/>
                    <a:lstStyle/>
                    <a:p>
                      <a:pPr algn="l" fontAlgn="base"/>
                      <a:r>
                        <a:rPr lang="en-US" sz="1200" dirty="0">
                          <a:effectLst/>
                        </a:rPr>
                        <a:t>Specifies a resource reference</a:t>
                      </a:r>
                      <a:endParaRPr lang="en-US" sz="1200" dirty="0">
                        <a:effectLst/>
                        <a:latin typeface="inherit"/>
                      </a:endParaRPr>
                    </a:p>
                  </a:txBody>
                  <a:tcPr marL="59158" marR="59158" marT="29579" marB="29579" anchor="ctr"/>
                </a:tc>
                <a:tc vMerge="1">
                  <a:txBody>
                    <a:bodyPr/>
                    <a:lstStyle/>
                    <a:p>
                      <a:endParaRPr lang="en-US"/>
                    </a:p>
                  </a:txBody>
                  <a:tcPr/>
                </a:tc>
              </a:tr>
              <a:tr h="236631">
                <a:tc>
                  <a:txBody>
                    <a:bodyPr/>
                    <a:lstStyle/>
                    <a:p>
                      <a:pPr algn="l" fontAlgn="base"/>
                      <a:r>
                        <a:rPr lang="en-US" sz="1200" b="1" dirty="0">
                          <a:effectLst/>
                        </a:rPr>
                        <a:t>&lt;script&gt;</a:t>
                      </a:r>
                      <a:endParaRPr lang="en-US" sz="1200" b="1" dirty="0">
                        <a:effectLst/>
                        <a:latin typeface="inherit"/>
                      </a:endParaRPr>
                    </a:p>
                  </a:txBody>
                  <a:tcPr marL="59158" marR="59158" marT="29579" marB="29579" anchor="ctr"/>
                </a:tc>
                <a:tc>
                  <a:txBody>
                    <a:bodyPr/>
                    <a:lstStyle/>
                    <a:p>
                      <a:pPr algn="l" fontAlgn="base"/>
                      <a:r>
                        <a:rPr lang="en-US" sz="1200">
                          <a:effectLst/>
                        </a:rPr>
                        <a:t>Specifies a script</a:t>
                      </a:r>
                      <a:endParaRPr lang="en-US" sz="1200">
                        <a:effectLst/>
                        <a:latin typeface="inherit"/>
                      </a:endParaRPr>
                    </a:p>
                  </a:txBody>
                  <a:tcPr marL="59158" marR="59158" marT="29579" marB="29579" anchor="ctr"/>
                </a:tc>
                <a:tc vMerge="1">
                  <a:txBody>
                    <a:bodyPr/>
                    <a:lstStyle/>
                    <a:p>
                      <a:endParaRPr lang="en-US"/>
                    </a:p>
                  </a:txBody>
                  <a:tcPr/>
                </a:tc>
              </a:tr>
              <a:tr h="414104">
                <a:tc>
                  <a:txBody>
                    <a:bodyPr/>
                    <a:lstStyle/>
                    <a:p>
                      <a:pPr algn="l" fontAlgn="base"/>
                      <a:r>
                        <a:rPr lang="en-US" sz="1200" b="1" dirty="0">
                          <a:effectLst/>
                        </a:rPr>
                        <a:t>&lt;style&gt;</a:t>
                      </a:r>
                      <a:endParaRPr lang="en-US" sz="1200" b="1" dirty="0">
                        <a:effectLst/>
                        <a:latin typeface="inherit"/>
                      </a:endParaRPr>
                    </a:p>
                  </a:txBody>
                  <a:tcPr marL="59158" marR="59158" marT="29579" marB="29579" anchor="ctr"/>
                </a:tc>
                <a:tc>
                  <a:txBody>
                    <a:bodyPr/>
                    <a:lstStyle/>
                    <a:p>
                      <a:pPr algn="l" fontAlgn="base"/>
                      <a:r>
                        <a:rPr lang="en-US" sz="1200">
                          <a:effectLst/>
                        </a:rPr>
                        <a:t>Specifies a style definition</a:t>
                      </a:r>
                      <a:endParaRPr lang="en-US" sz="1200">
                        <a:effectLst/>
                        <a:latin typeface="inherit"/>
                      </a:endParaRPr>
                    </a:p>
                  </a:txBody>
                  <a:tcPr marL="59158" marR="59158" marT="29579" marB="29579" anchor="ctr"/>
                </a:tc>
                <a:tc vMerge="1">
                  <a:txBody>
                    <a:bodyPr/>
                    <a:lstStyle/>
                    <a:p>
                      <a:endParaRPr lang="en-US"/>
                    </a:p>
                  </a:txBody>
                  <a:tcPr/>
                </a:tc>
              </a:tr>
              <a:tr h="414104">
                <a:tc>
                  <a:txBody>
                    <a:bodyPr/>
                    <a:lstStyle/>
                    <a:p>
                      <a:pPr algn="l" fontAlgn="base"/>
                      <a:r>
                        <a:rPr lang="en-US" sz="1200" b="1" dirty="0">
                          <a:effectLst/>
                        </a:rPr>
                        <a:t>&lt;body&gt;</a:t>
                      </a:r>
                      <a:endParaRPr lang="en-US" sz="1200" b="1" dirty="0">
                        <a:effectLst/>
                        <a:latin typeface="inherit"/>
                      </a:endParaRPr>
                    </a:p>
                  </a:txBody>
                  <a:tcPr marL="59158" marR="59158" marT="29579" marB="29579" anchor="ctr"/>
                </a:tc>
                <a:tc>
                  <a:txBody>
                    <a:bodyPr/>
                    <a:lstStyle/>
                    <a:p>
                      <a:pPr algn="l" fontAlgn="base"/>
                      <a:r>
                        <a:rPr lang="en-US" sz="1200">
                          <a:effectLst/>
                        </a:rPr>
                        <a:t>Specifies the body element</a:t>
                      </a:r>
                      <a:endParaRPr lang="en-US" sz="1200">
                        <a:effectLst/>
                        <a:latin typeface="inherit"/>
                      </a:endParaRPr>
                    </a:p>
                  </a:txBody>
                  <a:tcPr marL="59158" marR="59158" marT="29579" marB="29579" anchor="ctr"/>
                </a:tc>
                <a:tc vMerge="1">
                  <a:txBody>
                    <a:bodyPr/>
                    <a:lstStyle/>
                    <a:p>
                      <a:endParaRPr lang="en-US"/>
                    </a:p>
                  </a:txBody>
                  <a:tcPr/>
                </a:tc>
              </a:tr>
              <a:tr h="236631">
                <a:tc>
                  <a:txBody>
                    <a:bodyPr/>
                    <a:lstStyle/>
                    <a:p>
                      <a:pPr algn="l" fontAlgn="base"/>
                      <a:r>
                        <a:rPr lang="en-US" sz="1200" b="1" dirty="0">
                          <a:effectLst/>
                        </a:rPr>
                        <a:t>&lt;!--...--&gt;</a:t>
                      </a:r>
                      <a:endParaRPr lang="en-US" sz="1200" b="1" dirty="0">
                        <a:effectLst/>
                        <a:latin typeface="inherit"/>
                      </a:endParaRPr>
                    </a:p>
                  </a:txBody>
                  <a:tcPr marL="59158" marR="59158" marT="29579" marB="29579" anchor="ctr"/>
                </a:tc>
                <a:tc>
                  <a:txBody>
                    <a:bodyPr/>
                    <a:lstStyle/>
                    <a:p>
                      <a:pPr algn="l" fontAlgn="base"/>
                      <a:r>
                        <a:rPr lang="en-US" sz="1200" dirty="0" smtClean="0">
                          <a:effectLst/>
                        </a:rPr>
                        <a:t>Specifies a </a:t>
                      </a:r>
                      <a:r>
                        <a:rPr lang="en-US" sz="1200" dirty="0">
                          <a:effectLst/>
                        </a:rPr>
                        <a:t>comment</a:t>
                      </a:r>
                      <a:endParaRPr lang="en-US" sz="1200" dirty="0">
                        <a:effectLst/>
                        <a:latin typeface="inherit"/>
                      </a:endParaRPr>
                    </a:p>
                  </a:txBody>
                  <a:tcPr marL="59158" marR="59158" marT="29579" marB="29579" anchor="ctr"/>
                </a:tc>
                <a:tc vMerge="1">
                  <a:txBody>
                    <a:bodyPr/>
                    <a:lstStyle/>
                    <a:p>
                      <a:endParaRPr lang="en-US"/>
                    </a:p>
                  </a:txBody>
                  <a:tcPr/>
                </a:tc>
              </a:tr>
            </a:tbl>
          </a:graphicData>
        </a:graphic>
      </p:graphicFrame>
    </p:spTree>
    <p:extLst>
      <p:ext uri="{BB962C8B-B14F-4D97-AF65-F5344CB8AC3E}">
        <p14:creationId xmlns:p14="http://schemas.microsoft.com/office/powerpoint/2010/main" val="371119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Heading Tags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3598763"/>
              </p:ext>
            </p:extLst>
          </p:nvPr>
        </p:nvGraphicFramePr>
        <p:xfrm>
          <a:off x="1207697" y="1863515"/>
          <a:ext cx="9947982" cy="2782674"/>
        </p:xfrm>
        <a:graphic>
          <a:graphicData uri="http://schemas.openxmlformats.org/drawingml/2006/table">
            <a:tbl>
              <a:tblPr>
                <a:tableStyleId>{BDBED569-4797-4DF1-A0F4-6AAB3CD982D8}</a:tableStyleId>
              </a:tblPr>
              <a:tblGrid>
                <a:gridCol w="1173194"/>
                <a:gridCol w="3278037"/>
                <a:gridCol w="5496751"/>
              </a:tblGrid>
              <a:tr h="239271">
                <a:tc gridSpan="2">
                  <a:txBody>
                    <a:bodyPr/>
                    <a:lstStyle/>
                    <a:p>
                      <a:pPr algn="l" fontAlgn="base"/>
                      <a:r>
                        <a:rPr lang="en-US" sz="1200" b="1" u="none" dirty="0" smtClean="0">
                          <a:effectLst/>
                        </a:rPr>
                        <a:t> Demo Links:    </a:t>
                      </a:r>
                      <a:r>
                        <a:rPr lang="en-US" sz="1200" b="1" dirty="0" smtClean="0">
                          <a:effectLst/>
                          <a:hlinkClick r:id="rId2"/>
                        </a:rPr>
                        <a:t>Headings</a:t>
                      </a:r>
                      <a:r>
                        <a:rPr lang="en-US" sz="1200" dirty="0">
                          <a:effectLst/>
                        </a:rPr>
                        <a:t>    </a:t>
                      </a:r>
                      <a:r>
                        <a:rPr lang="en-US" sz="1200" b="1" dirty="0" err="1" smtClean="0">
                          <a:effectLst/>
                          <a:hlinkClick r:id="rId3"/>
                        </a:rPr>
                        <a:t>Headings</a:t>
                      </a:r>
                      <a:r>
                        <a:rPr lang="en-US" sz="1200" b="1" dirty="0" smtClean="0">
                          <a:effectLst/>
                          <a:hlinkClick r:id="rId3"/>
                        </a:rPr>
                        <a:t> </a:t>
                      </a:r>
                      <a:r>
                        <a:rPr lang="en-US" sz="1200" b="1" dirty="0">
                          <a:effectLst/>
                          <a:hlinkClick r:id="rId3"/>
                        </a:rPr>
                        <a:t>with reset</a:t>
                      </a:r>
                      <a:endParaRPr lang="en-US" sz="1200" b="1" dirty="0">
                        <a:effectLst/>
                        <a:latin typeface="inherit"/>
                      </a:endParaRPr>
                    </a:p>
                  </a:txBody>
                  <a:tcPr marL="87451" marR="87451" marT="43725" marB="43725" anchor="ctr"/>
                </a:tc>
                <a:tc hMerge="1">
                  <a:txBody>
                    <a:bodyPr/>
                    <a:lstStyle/>
                    <a:p>
                      <a:endParaRPr lang="en-US"/>
                    </a:p>
                  </a:txBody>
                  <a:tcPr/>
                </a:tc>
                <a:tc rowSpan="7">
                  <a:txBody>
                    <a:bodyPr/>
                    <a:lstStyle/>
                    <a:p>
                      <a:pPr algn="l" fontAlgn="base"/>
                      <a:endParaRPr lang="pt-BR" sz="1200" dirty="0" smtClean="0">
                        <a:effectLst/>
                      </a:endParaRPr>
                    </a:p>
                    <a:p>
                      <a:pPr algn="l" fontAlgn="base"/>
                      <a:endParaRPr lang="pt-BR" sz="1200" dirty="0" smtClean="0">
                        <a:effectLst/>
                      </a:endParaRPr>
                    </a:p>
                    <a:p>
                      <a:pPr algn="l" fontAlgn="base"/>
                      <a:endParaRPr lang="pt-BR" sz="1200" dirty="0" smtClean="0">
                        <a:effectLst/>
                      </a:endParaRPr>
                    </a:p>
                    <a:p>
                      <a:pPr algn="l" fontAlgn="base"/>
                      <a:r>
                        <a:rPr lang="pt-BR" sz="1200" dirty="0" smtClean="0">
                          <a:effectLst/>
                        </a:rPr>
                        <a:t>&lt;</a:t>
                      </a:r>
                      <a:r>
                        <a:rPr lang="pt-BR" sz="1200" dirty="0">
                          <a:effectLst/>
                        </a:rPr>
                        <a:t>h1&gt;.......&lt;/h1&gt; </a:t>
                      </a:r>
                      <a:endParaRPr lang="pt-BR" sz="1200" dirty="0" smtClean="0">
                        <a:effectLst/>
                      </a:endParaRPr>
                    </a:p>
                    <a:p>
                      <a:pPr algn="l" fontAlgn="base"/>
                      <a:r>
                        <a:rPr lang="pt-BR" sz="1200" dirty="0" smtClean="0">
                          <a:effectLst/>
                        </a:rPr>
                        <a:t>&lt;</a:t>
                      </a:r>
                      <a:r>
                        <a:rPr lang="pt-BR" sz="1200" dirty="0">
                          <a:effectLst/>
                        </a:rPr>
                        <a:t>h2&gt;.......&lt;/h2&gt; </a:t>
                      </a:r>
                      <a:endParaRPr lang="pt-BR" sz="1200" dirty="0" smtClean="0">
                        <a:effectLst/>
                      </a:endParaRPr>
                    </a:p>
                    <a:p>
                      <a:pPr algn="l" fontAlgn="base"/>
                      <a:r>
                        <a:rPr lang="pt-BR" sz="1200" dirty="0" smtClean="0">
                          <a:effectLst/>
                        </a:rPr>
                        <a:t>&lt;</a:t>
                      </a:r>
                      <a:r>
                        <a:rPr lang="pt-BR" sz="1200" dirty="0">
                          <a:effectLst/>
                        </a:rPr>
                        <a:t>h3&gt;.......&lt;/h3&gt; </a:t>
                      </a:r>
                      <a:endParaRPr lang="pt-BR" sz="1200" dirty="0" smtClean="0">
                        <a:effectLst/>
                      </a:endParaRPr>
                    </a:p>
                    <a:p>
                      <a:pPr algn="l" fontAlgn="base"/>
                      <a:r>
                        <a:rPr lang="pt-BR" sz="1200" dirty="0" smtClean="0">
                          <a:effectLst/>
                        </a:rPr>
                        <a:t>&lt;</a:t>
                      </a:r>
                      <a:r>
                        <a:rPr lang="pt-BR" sz="1200" dirty="0">
                          <a:effectLst/>
                        </a:rPr>
                        <a:t>h4&gt;.......&lt;/h4&gt; </a:t>
                      </a:r>
                      <a:endParaRPr lang="pt-BR" sz="1200" dirty="0" smtClean="0">
                        <a:effectLst/>
                      </a:endParaRPr>
                    </a:p>
                    <a:p>
                      <a:pPr algn="l" fontAlgn="base"/>
                      <a:r>
                        <a:rPr lang="pt-BR" sz="1200" dirty="0" smtClean="0">
                          <a:effectLst/>
                        </a:rPr>
                        <a:t>&lt;</a:t>
                      </a:r>
                      <a:r>
                        <a:rPr lang="pt-BR" sz="1200" dirty="0">
                          <a:effectLst/>
                        </a:rPr>
                        <a:t>h5&gt;.......&lt;/h5&gt; </a:t>
                      </a:r>
                      <a:endParaRPr lang="pt-BR" sz="1200" dirty="0" smtClean="0">
                        <a:effectLst/>
                      </a:endParaRPr>
                    </a:p>
                    <a:p>
                      <a:pPr algn="l" fontAlgn="base"/>
                      <a:r>
                        <a:rPr lang="pt-BR" sz="1200" dirty="0" smtClean="0">
                          <a:effectLst/>
                        </a:rPr>
                        <a:t>&lt;</a:t>
                      </a:r>
                      <a:r>
                        <a:rPr lang="pt-BR" sz="1200" dirty="0">
                          <a:effectLst/>
                        </a:rPr>
                        <a:t>h6&gt;.......&lt;/h6&gt; </a:t>
                      </a:r>
                      <a:endParaRPr lang="pt-BR" sz="1200" dirty="0">
                        <a:effectLst/>
                        <a:latin typeface="inherit"/>
                      </a:endParaRPr>
                    </a:p>
                  </a:txBody>
                  <a:tcPr marL="87451" marR="87451" marT="43725" marB="43725"/>
                </a:tc>
              </a:tr>
              <a:tr h="418724">
                <a:tc>
                  <a:txBody>
                    <a:bodyPr/>
                    <a:lstStyle/>
                    <a:p>
                      <a:pPr algn="l" fontAlgn="base"/>
                      <a:r>
                        <a:rPr lang="en-US" sz="1200" b="1" dirty="0">
                          <a:effectLst/>
                        </a:rPr>
                        <a:t>&lt;h1&gt;</a:t>
                      </a:r>
                      <a:endParaRPr lang="en-US" sz="1200" b="1" dirty="0">
                        <a:effectLst/>
                        <a:latin typeface="inherit"/>
                      </a:endParaRPr>
                    </a:p>
                  </a:txBody>
                  <a:tcPr marL="87451" marR="87451" marT="43725" marB="43725" anchor="ctr"/>
                </a:tc>
                <a:tc>
                  <a:txBody>
                    <a:bodyPr/>
                    <a:lstStyle/>
                    <a:p>
                      <a:pPr algn="l" fontAlgn="base"/>
                      <a:r>
                        <a:rPr lang="en-US" sz="1200">
                          <a:effectLst/>
                        </a:rPr>
                        <a:t>Specifies a heading level 1</a:t>
                      </a:r>
                      <a:endParaRPr lang="en-US" sz="1200">
                        <a:effectLst/>
                        <a:latin typeface="inherit"/>
                      </a:endParaRPr>
                    </a:p>
                  </a:txBody>
                  <a:tcPr marL="87451" marR="87451" marT="43725" marB="43725" anchor="ctr"/>
                </a:tc>
                <a:tc vMerge="1">
                  <a:txBody>
                    <a:bodyPr/>
                    <a:lstStyle/>
                    <a:p>
                      <a:endParaRPr lang="en-US"/>
                    </a:p>
                  </a:txBody>
                  <a:tcPr/>
                </a:tc>
              </a:tr>
              <a:tr h="418724">
                <a:tc>
                  <a:txBody>
                    <a:bodyPr/>
                    <a:lstStyle/>
                    <a:p>
                      <a:pPr algn="l" fontAlgn="base"/>
                      <a:r>
                        <a:rPr lang="en-US" sz="1200" b="1" dirty="0">
                          <a:effectLst/>
                        </a:rPr>
                        <a:t>&lt;h2&gt;</a:t>
                      </a:r>
                      <a:endParaRPr lang="en-US" sz="1200" b="1" dirty="0">
                        <a:effectLst/>
                        <a:latin typeface="inherit"/>
                      </a:endParaRPr>
                    </a:p>
                  </a:txBody>
                  <a:tcPr marL="87451" marR="87451" marT="43725" marB="43725" anchor="ctr"/>
                </a:tc>
                <a:tc>
                  <a:txBody>
                    <a:bodyPr/>
                    <a:lstStyle/>
                    <a:p>
                      <a:pPr algn="l" fontAlgn="base"/>
                      <a:r>
                        <a:rPr lang="en-US" sz="1200">
                          <a:effectLst/>
                        </a:rPr>
                        <a:t>Specifies a heading level 2</a:t>
                      </a:r>
                      <a:endParaRPr lang="en-US" sz="1200">
                        <a:effectLst/>
                        <a:latin typeface="inherit"/>
                      </a:endParaRPr>
                    </a:p>
                  </a:txBody>
                  <a:tcPr marL="87451" marR="87451" marT="43725" marB="43725" anchor="ctr"/>
                </a:tc>
                <a:tc vMerge="1">
                  <a:txBody>
                    <a:bodyPr/>
                    <a:lstStyle/>
                    <a:p>
                      <a:endParaRPr lang="en-US"/>
                    </a:p>
                  </a:txBody>
                  <a:tcPr/>
                </a:tc>
              </a:tr>
              <a:tr h="418724">
                <a:tc>
                  <a:txBody>
                    <a:bodyPr/>
                    <a:lstStyle/>
                    <a:p>
                      <a:pPr algn="l" fontAlgn="base"/>
                      <a:r>
                        <a:rPr lang="en-US" sz="1200" b="1" dirty="0">
                          <a:effectLst/>
                        </a:rPr>
                        <a:t>&lt;h3&gt;</a:t>
                      </a:r>
                      <a:endParaRPr lang="en-US" sz="1200" b="1" dirty="0">
                        <a:effectLst/>
                        <a:latin typeface="inherit"/>
                      </a:endParaRPr>
                    </a:p>
                  </a:txBody>
                  <a:tcPr marL="87451" marR="87451" marT="43725" marB="43725" anchor="ctr"/>
                </a:tc>
                <a:tc>
                  <a:txBody>
                    <a:bodyPr/>
                    <a:lstStyle/>
                    <a:p>
                      <a:pPr algn="l" fontAlgn="base"/>
                      <a:r>
                        <a:rPr lang="en-US" sz="1200">
                          <a:effectLst/>
                        </a:rPr>
                        <a:t>Specifies a heading level 3</a:t>
                      </a:r>
                      <a:endParaRPr lang="en-US" sz="1200">
                        <a:effectLst/>
                        <a:latin typeface="inherit"/>
                      </a:endParaRPr>
                    </a:p>
                  </a:txBody>
                  <a:tcPr marL="87451" marR="87451" marT="43725" marB="43725" anchor="ctr"/>
                </a:tc>
                <a:tc vMerge="1">
                  <a:txBody>
                    <a:bodyPr/>
                    <a:lstStyle/>
                    <a:p>
                      <a:endParaRPr lang="en-US"/>
                    </a:p>
                  </a:txBody>
                  <a:tcPr/>
                </a:tc>
              </a:tr>
              <a:tr h="418724">
                <a:tc>
                  <a:txBody>
                    <a:bodyPr/>
                    <a:lstStyle/>
                    <a:p>
                      <a:pPr algn="l" fontAlgn="base"/>
                      <a:r>
                        <a:rPr lang="en-US" sz="1200" b="1" dirty="0">
                          <a:effectLst/>
                        </a:rPr>
                        <a:t>&lt;h4&gt;</a:t>
                      </a:r>
                      <a:endParaRPr lang="en-US" sz="1200" b="1" dirty="0">
                        <a:effectLst/>
                        <a:latin typeface="inherit"/>
                      </a:endParaRPr>
                    </a:p>
                  </a:txBody>
                  <a:tcPr marL="87451" marR="87451" marT="43725" marB="43725" anchor="ctr"/>
                </a:tc>
                <a:tc>
                  <a:txBody>
                    <a:bodyPr/>
                    <a:lstStyle/>
                    <a:p>
                      <a:pPr algn="l" fontAlgn="base"/>
                      <a:r>
                        <a:rPr lang="en-US" sz="1200">
                          <a:effectLst/>
                        </a:rPr>
                        <a:t>Specifies a heading level 4</a:t>
                      </a:r>
                      <a:endParaRPr lang="en-US" sz="1200">
                        <a:effectLst/>
                        <a:latin typeface="inherit"/>
                      </a:endParaRPr>
                    </a:p>
                  </a:txBody>
                  <a:tcPr marL="87451" marR="87451" marT="43725" marB="43725" anchor="ctr"/>
                </a:tc>
                <a:tc vMerge="1">
                  <a:txBody>
                    <a:bodyPr/>
                    <a:lstStyle/>
                    <a:p>
                      <a:endParaRPr lang="en-US"/>
                    </a:p>
                  </a:txBody>
                  <a:tcPr/>
                </a:tc>
              </a:tr>
              <a:tr h="418724">
                <a:tc>
                  <a:txBody>
                    <a:bodyPr/>
                    <a:lstStyle/>
                    <a:p>
                      <a:pPr algn="l" fontAlgn="base"/>
                      <a:r>
                        <a:rPr lang="en-US" sz="1200" b="1" dirty="0">
                          <a:effectLst/>
                        </a:rPr>
                        <a:t>&lt;h5&gt;</a:t>
                      </a:r>
                      <a:endParaRPr lang="en-US" sz="1200" b="1" dirty="0">
                        <a:effectLst/>
                        <a:latin typeface="inherit"/>
                      </a:endParaRPr>
                    </a:p>
                  </a:txBody>
                  <a:tcPr marL="87451" marR="87451" marT="43725" marB="43725" anchor="ctr"/>
                </a:tc>
                <a:tc>
                  <a:txBody>
                    <a:bodyPr/>
                    <a:lstStyle/>
                    <a:p>
                      <a:pPr algn="l" fontAlgn="base"/>
                      <a:r>
                        <a:rPr lang="en-US" sz="1200">
                          <a:effectLst/>
                        </a:rPr>
                        <a:t>Specifies a heading level 5</a:t>
                      </a:r>
                      <a:endParaRPr lang="en-US" sz="1200">
                        <a:effectLst/>
                        <a:latin typeface="inherit"/>
                      </a:endParaRPr>
                    </a:p>
                  </a:txBody>
                  <a:tcPr marL="87451" marR="87451" marT="43725" marB="43725" anchor="ctr"/>
                </a:tc>
                <a:tc vMerge="1">
                  <a:txBody>
                    <a:bodyPr/>
                    <a:lstStyle/>
                    <a:p>
                      <a:endParaRPr lang="en-US"/>
                    </a:p>
                  </a:txBody>
                  <a:tcPr/>
                </a:tc>
              </a:tr>
              <a:tr h="418724">
                <a:tc>
                  <a:txBody>
                    <a:bodyPr/>
                    <a:lstStyle/>
                    <a:p>
                      <a:pPr algn="l" fontAlgn="base"/>
                      <a:r>
                        <a:rPr lang="en-US" sz="1200" b="1" dirty="0">
                          <a:effectLst/>
                        </a:rPr>
                        <a:t>&lt;h6&gt;</a:t>
                      </a:r>
                      <a:endParaRPr lang="en-US" sz="1200" b="1" dirty="0">
                        <a:effectLst/>
                        <a:latin typeface="inherit"/>
                      </a:endParaRPr>
                    </a:p>
                  </a:txBody>
                  <a:tcPr marL="87451" marR="87451" marT="43725" marB="43725" anchor="ctr"/>
                </a:tc>
                <a:tc>
                  <a:txBody>
                    <a:bodyPr/>
                    <a:lstStyle/>
                    <a:p>
                      <a:pPr algn="l" fontAlgn="base"/>
                      <a:r>
                        <a:rPr lang="en-US" sz="1200" dirty="0">
                          <a:effectLst/>
                        </a:rPr>
                        <a:t>Specifies a heading level 6</a:t>
                      </a:r>
                      <a:endParaRPr lang="en-US" sz="1200" dirty="0">
                        <a:effectLst/>
                        <a:latin typeface="inherit"/>
                      </a:endParaRPr>
                    </a:p>
                  </a:txBody>
                  <a:tcPr marL="87451" marR="87451" marT="43725" marB="43725" anchor="ctr"/>
                </a:tc>
                <a:tc vMerge="1">
                  <a:txBody>
                    <a:bodyPr/>
                    <a:lstStyle/>
                    <a:p>
                      <a:endParaRPr lang="en-US"/>
                    </a:p>
                  </a:txBody>
                  <a:tcPr/>
                </a:tc>
              </a:tr>
            </a:tbl>
          </a:graphicData>
        </a:graphic>
      </p:graphicFrame>
    </p:spTree>
    <p:extLst>
      <p:ext uri="{BB962C8B-B14F-4D97-AF65-F5344CB8AC3E}">
        <p14:creationId xmlns:p14="http://schemas.microsoft.com/office/powerpoint/2010/main" val="658064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a:t>
            </a:r>
            <a:r>
              <a:rPr lang="en-US" dirty="0" err="1"/>
              <a:t>blockquote</a:t>
            </a:r>
            <a:r>
              <a:rPr lang="en-US" dirty="0"/>
              <a:t>, pre, </a:t>
            </a:r>
            <a:r>
              <a:rPr lang="en-US" dirty="0" err="1"/>
              <a:t>br</a:t>
            </a:r>
            <a:r>
              <a:rPr lang="en-US" dirty="0"/>
              <a:t>, </a:t>
            </a:r>
            <a:r>
              <a:rPr lang="en-US" dirty="0" err="1"/>
              <a:t>hr</a:t>
            </a:r>
            <a:r>
              <a:rPr lang="en-US" dirty="0"/>
              <a:t> tags</a:t>
            </a:r>
          </a:p>
        </p:txBody>
      </p:sp>
      <p:graphicFrame>
        <p:nvGraphicFramePr>
          <p:cNvPr id="4" name="Table 3"/>
          <p:cNvGraphicFramePr>
            <a:graphicFrameLocks noGrp="1"/>
          </p:cNvGraphicFramePr>
          <p:nvPr>
            <p:extLst>
              <p:ext uri="{D42A27DB-BD31-4B8C-83A1-F6EECF244321}">
                <p14:modId xmlns:p14="http://schemas.microsoft.com/office/powerpoint/2010/main" val="1135707353"/>
              </p:ext>
            </p:extLst>
          </p:nvPr>
        </p:nvGraphicFramePr>
        <p:xfrm>
          <a:off x="1210453" y="1927031"/>
          <a:ext cx="9945228" cy="2584584"/>
        </p:xfrm>
        <a:graphic>
          <a:graphicData uri="http://schemas.openxmlformats.org/drawingml/2006/table">
            <a:tbl>
              <a:tblPr>
                <a:tableStyleId>{BDBED569-4797-4DF1-A0F4-6AAB3CD982D8}</a:tableStyleId>
              </a:tblPr>
              <a:tblGrid>
                <a:gridCol w="1515494"/>
                <a:gridCol w="3088257"/>
                <a:gridCol w="5341477"/>
              </a:tblGrid>
              <a:tr h="430764">
                <a:tc gridSpan="2">
                  <a:txBody>
                    <a:bodyPr/>
                    <a:lstStyle/>
                    <a:p>
                      <a:pPr algn="l" fontAlgn="base"/>
                      <a:r>
                        <a:rPr lang="en-US" sz="1200" b="1" dirty="0" smtClean="0">
                          <a:effectLst/>
                        </a:rPr>
                        <a:t>Demo Links:  </a:t>
                      </a:r>
                      <a:r>
                        <a:rPr lang="en-US" sz="1200" b="1" dirty="0" smtClean="0">
                          <a:effectLst/>
                          <a:hlinkClick r:id="rId2"/>
                        </a:rPr>
                        <a:t>Paragraphs </a:t>
                      </a:r>
                      <a:r>
                        <a:rPr lang="en-US" sz="1200" b="1" dirty="0">
                          <a:effectLst/>
                          <a:hlinkClick r:id="rId2"/>
                        </a:rPr>
                        <a:t>&amp; more</a:t>
                      </a:r>
                      <a:endParaRPr lang="en-US" sz="1200" b="1" dirty="0">
                        <a:effectLst/>
                        <a:latin typeface="inherit"/>
                      </a:endParaRPr>
                    </a:p>
                  </a:txBody>
                  <a:tcPr anchor="ctr"/>
                </a:tc>
                <a:tc hMerge="1">
                  <a:txBody>
                    <a:bodyPr/>
                    <a:lstStyle/>
                    <a:p>
                      <a:endParaRPr lang="en-US"/>
                    </a:p>
                  </a:txBody>
                  <a:tcPr/>
                </a:tc>
                <a:tc rowSpan="6">
                  <a:txBody>
                    <a:bodyPr/>
                    <a:lstStyle/>
                    <a:p>
                      <a:pPr algn="l" fontAlgn="base"/>
                      <a:endParaRPr lang="en-US" sz="1200" dirty="0" smtClean="0">
                        <a:effectLst/>
                      </a:endParaRPr>
                    </a:p>
                    <a:p>
                      <a:pPr algn="l" fontAlgn="base"/>
                      <a:endParaRPr lang="en-US" sz="1200" dirty="0" smtClean="0">
                        <a:effectLst/>
                      </a:endParaRPr>
                    </a:p>
                    <a:p>
                      <a:pPr algn="l" fontAlgn="base"/>
                      <a:endParaRPr lang="en-US" sz="1200" dirty="0" smtClean="0">
                        <a:effectLst/>
                      </a:endParaRPr>
                    </a:p>
                    <a:p>
                      <a:pPr algn="l" fontAlgn="base"/>
                      <a:r>
                        <a:rPr lang="en-US" sz="1200" dirty="0" smtClean="0">
                          <a:effectLst/>
                        </a:rPr>
                        <a:t>&lt;</a:t>
                      </a:r>
                      <a:r>
                        <a:rPr lang="en-US" sz="1200" dirty="0">
                          <a:effectLst/>
                        </a:rPr>
                        <a:t>p&gt;.......&lt;/p&gt; </a:t>
                      </a:r>
                      <a:endParaRPr lang="en-US" sz="1200" dirty="0" smtClean="0">
                        <a:effectLst/>
                      </a:endParaRPr>
                    </a:p>
                    <a:p>
                      <a:pPr algn="l" fontAlgn="base"/>
                      <a:r>
                        <a:rPr lang="en-US" sz="1200" dirty="0" smtClean="0">
                          <a:effectLst/>
                        </a:rPr>
                        <a:t>&lt;</a:t>
                      </a:r>
                      <a:r>
                        <a:rPr lang="en-US" sz="1200" dirty="0" err="1">
                          <a:effectLst/>
                        </a:rPr>
                        <a:t>blockquote</a:t>
                      </a:r>
                      <a:r>
                        <a:rPr lang="en-US" sz="1200" dirty="0">
                          <a:effectLst/>
                        </a:rPr>
                        <a:t>&gt;.......&lt;/</a:t>
                      </a:r>
                      <a:r>
                        <a:rPr lang="en-US" sz="1200" dirty="0" err="1">
                          <a:effectLst/>
                        </a:rPr>
                        <a:t>blockquote</a:t>
                      </a:r>
                      <a:r>
                        <a:rPr lang="en-US" sz="1200" dirty="0" smtClean="0">
                          <a:effectLst/>
                        </a:rPr>
                        <a:t>&gt;</a:t>
                      </a:r>
                    </a:p>
                    <a:p>
                      <a:pPr algn="l" fontAlgn="base"/>
                      <a:r>
                        <a:rPr lang="en-US" sz="1200" dirty="0" smtClean="0">
                          <a:effectLst/>
                        </a:rPr>
                        <a:t>&lt;</a:t>
                      </a:r>
                      <a:r>
                        <a:rPr lang="en-US" sz="1200" dirty="0">
                          <a:effectLst/>
                        </a:rPr>
                        <a:t>pre&gt;.......&lt;/pre</a:t>
                      </a:r>
                      <a:r>
                        <a:rPr lang="en-US" sz="1200" dirty="0" smtClean="0">
                          <a:effectLst/>
                        </a:rPr>
                        <a:t>&gt;</a:t>
                      </a:r>
                    </a:p>
                    <a:p>
                      <a:pPr algn="l" fontAlgn="base"/>
                      <a:r>
                        <a:rPr lang="en-US" sz="1200" dirty="0" smtClean="0">
                          <a:effectLst/>
                        </a:rPr>
                        <a:t>&lt;</a:t>
                      </a:r>
                      <a:r>
                        <a:rPr lang="en-US" sz="1200" dirty="0" err="1">
                          <a:effectLst/>
                        </a:rPr>
                        <a:t>br</a:t>
                      </a:r>
                      <a:r>
                        <a:rPr lang="en-US" sz="1200" dirty="0">
                          <a:effectLst/>
                        </a:rPr>
                        <a:t> </a:t>
                      </a:r>
                      <a:r>
                        <a:rPr lang="en-US" sz="1200" dirty="0" smtClean="0">
                          <a:effectLst/>
                        </a:rPr>
                        <a:t>/&gt;</a:t>
                      </a:r>
                    </a:p>
                    <a:p>
                      <a:pPr algn="l" fontAlgn="base"/>
                      <a:r>
                        <a:rPr lang="en-US" sz="1200" dirty="0" smtClean="0">
                          <a:effectLst/>
                        </a:rPr>
                        <a:t>&lt;</a:t>
                      </a:r>
                      <a:r>
                        <a:rPr lang="en-US" sz="1200" dirty="0" err="1">
                          <a:effectLst/>
                        </a:rPr>
                        <a:t>hr</a:t>
                      </a:r>
                      <a:r>
                        <a:rPr lang="en-US" sz="1200" dirty="0">
                          <a:effectLst/>
                        </a:rPr>
                        <a:t> /&gt; </a:t>
                      </a:r>
                      <a:endParaRPr lang="en-US" sz="1200" dirty="0">
                        <a:effectLst/>
                        <a:latin typeface="inherit"/>
                      </a:endParaRPr>
                    </a:p>
                  </a:txBody>
                  <a:tcPr/>
                </a:tc>
              </a:tr>
              <a:tr h="430764">
                <a:tc>
                  <a:txBody>
                    <a:bodyPr/>
                    <a:lstStyle/>
                    <a:p>
                      <a:pPr algn="l" fontAlgn="base"/>
                      <a:r>
                        <a:rPr lang="en-US" sz="1200" b="1" dirty="0">
                          <a:effectLst/>
                        </a:rPr>
                        <a:t>&lt;p&gt;</a:t>
                      </a:r>
                      <a:endParaRPr lang="en-US" sz="1200" b="1" dirty="0">
                        <a:effectLst/>
                        <a:latin typeface="inherit"/>
                      </a:endParaRPr>
                    </a:p>
                  </a:txBody>
                  <a:tcPr anchor="ctr"/>
                </a:tc>
                <a:tc>
                  <a:txBody>
                    <a:bodyPr/>
                    <a:lstStyle/>
                    <a:p>
                      <a:pPr algn="l" fontAlgn="base"/>
                      <a:r>
                        <a:rPr lang="en-US" sz="1200">
                          <a:effectLst/>
                        </a:rPr>
                        <a:t>Specifies a paragraph</a:t>
                      </a:r>
                      <a:endParaRPr lang="en-US" sz="1200">
                        <a:effectLst/>
                        <a:latin typeface="inherit"/>
                      </a:endParaRPr>
                    </a:p>
                  </a:txBody>
                  <a:tcPr anchor="ctr"/>
                </a:tc>
                <a:tc vMerge="1">
                  <a:txBody>
                    <a:bodyPr/>
                    <a:lstStyle/>
                    <a:p>
                      <a:endParaRPr lang="en-US"/>
                    </a:p>
                  </a:txBody>
                  <a:tcPr/>
                </a:tc>
              </a:tr>
              <a:tr h="430764">
                <a:tc>
                  <a:txBody>
                    <a:bodyPr/>
                    <a:lstStyle/>
                    <a:p>
                      <a:pPr algn="l" fontAlgn="base"/>
                      <a:r>
                        <a:rPr lang="en-US" sz="1200" b="1" dirty="0">
                          <a:effectLst/>
                        </a:rPr>
                        <a:t>&lt;</a:t>
                      </a:r>
                      <a:r>
                        <a:rPr lang="en-US" sz="1200" b="1" dirty="0" err="1">
                          <a:effectLst/>
                        </a:rPr>
                        <a:t>blockquote</a:t>
                      </a:r>
                      <a:r>
                        <a:rPr lang="en-US" sz="1200" b="1" dirty="0">
                          <a:effectLst/>
                        </a:rPr>
                        <a:t>&gt;</a:t>
                      </a:r>
                      <a:endParaRPr lang="en-US" sz="1200" b="1" dirty="0">
                        <a:effectLst/>
                        <a:latin typeface="inherit"/>
                      </a:endParaRPr>
                    </a:p>
                  </a:txBody>
                  <a:tcPr anchor="ctr"/>
                </a:tc>
                <a:tc>
                  <a:txBody>
                    <a:bodyPr/>
                    <a:lstStyle/>
                    <a:p>
                      <a:pPr algn="l" fontAlgn="base"/>
                      <a:r>
                        <a:rPr lang="en-US" sz="1200" dirty="0">
                          <a:effectLst/>
                        </a:rPr>
                        <a:t>Specifies a long quotation</a:t>
                      </a:r>
                      <a:endParaRPr lang="en-US" sz="1200" dirty="0">
                        <a:effectLst/>
                        <a:latin typeface="inherit"/>
                      </a:endParaRPr>
                    </a:p>
                  </a:txBody>
                  <a:tcPr anchor="ctr"/>
                </a:tc>
                <a:tc vMerge="1">
                  <a:txBody>
                    <a:bodyPr/>
                    <a:lstStyle/>
                    <a:p>
                      <a:endParaRPr lang="en-US"/>
                    </a:p>
                  </a:txBody>
                  <a:tcPr/>
                </a:tc>
              </a:tr>
              <a:tr h="430764">
                <a:tc>
                  <a:txBody>
                    <a:bodyPr/>
                    <a:lstStyle/>
                    <a:p>
                      <a:pPr algn="l" fontAlgn="base"/>
                      <a:r>
                        <a:rPr lang="en-US" sz="1200" b="1" dirty="0">
                          <a:effectLst/>
                        </a:rPr>
                        <a:t>&lt;pre&gt;</a:t>
                      </a:r>
                      <a:endParaRPr lang="en-US" sz="1200" b="1" dirty="0">
                        <a:effectLst/>
                        <a:latin typeface="inherit"/>
                      </a:endParaRPr>
                    </a:p>
                  </a:txBody>
                  <a:tcPr anchor="ctr"/>
                </a:tc>
                <a:tc>
                  <a:txBody>
                    <a:bodyPr/>
                    <a:lstStyle/>
                    <a:p>
                      <a:pPr algn="l" fontAlgn="base"/>
                      <a:r>
                        <a:rPr lang="en-US" sz="1200">
                          <a:effectLst/>
                        </a:rPr>
                        <a:t>Specifies preformatted text</a:t>
                      </a:r>
                      <a:endParaRPr lang="en-US" sz="1200">
                        <a:effectLst/>
                        <a:latin typeface="inherit"/>
                      </a:endParaRPr>
                    </a:p>
                  </a:txBody>
                  <a:tcPr anchor="ctr"/>
                </a:tc>
                <a:tc vMerge="1">
                  <a:txBody>
                    <a:bodyPr/>
                    <a:lstStyle/>
                    <a:p>
                      <a:endParaRPr lang="en-US"/>
                    </a:p>
                  </a:txBody>
                  <a:tcPr/>
                </a:tc>
              </a:tr>
              <a:tr h="430764">
                <a:tc>
                  <a:txBody>
                    <a:bodyPr/>
                    <a:lstStyle/>
                    <a:p>
                      <a:pPr algn="l" fontAlgn="base"/>
                      <a:r>
                        <a:rPr lang="en-US" sz="1200" b="1" dirty="0">
                          <a:effectLst/>
                        </a:rPr>
                        <a:t>&lt;</a:t>
                      </a:r>
                      <a:r>
                        <a:rPr lang="en-US" sz="1200" b="1" dirty="0" err="1">
                          <a:effectLst/>
                        </a:rPr>
                        <a:t>br</a:t>
                      </a:r>
                      <a:r>
                        <a:rPr lang="en-US" sz="1200" b="1" dirty="0">
                          <a:effectLst/>
                        </a:rPr>
                        <a:t> /&gt;</a:t>
                      </a:r>
                      <a:endParaRPr lang="en-US" sz="1200" b="1" dirty="0">
                        <a:effectLst/>
                        <a:latin typeface="inherit"/>
                      </a:endParaRPr>
                    </a:p>
                  </a:txBody>
                  <a:tcPr anchor="ctr"/>
                </a:tc>
                <a:tc>
                  <a:txBody>
                    <a:bodyPr/>
                    <a:lstStyle/>
                    <a:p>
                      <a:pPr algn="l" fontAlgn="base"/>
                      <a:r>
                        <a:rPr lang="en-US" sz="1200">
                          <a:effectLst/>
                        </a:rPr>
                        <a:t>Inserts a single line break</a:t>
                      </a:r>
                      <a:endParaRPr lang="en-US" sz="1200">
                        <a:effectLst/>
                        <a:latin typeface="inherit"/>
                      </a:endParaRPr>
                    </a:p>
                  </a:txBody>
                  <a:tcPr anchor="ctr"/>
                </a:tc>
                <a:tc vMerge="1">
                  <a:txBody>
                    <a:bodyPr/>
                    <a:lstStyle/>
                    <a:p>
                      <a:endParaRPr lang="en-US"/>
                    </a:p>
                  </a:txBody>
                  <a:tcPr/>
                </a:tc>
              </a:tr>
              <a:tr h="430764">
                <a:tc>
                  <a:txBody>
                    <a:bodyPr/>
                    <a:lstStyle/>
                    <a:p>
                      <a:pPr algn="l" fontAlgn="base"/>
                      <a:r>
                        <a:rPr lang="en-US" sz="1200" b="1" dirty="0">
                          <a:effectLst/>
                        </a:rPr>
                        <a:t>&lt;</a:t>
                      </a:r>
                      <a:r>
                        <a:rPr lang="en-US" sz="1200" b="1" dirty="0" err="1">
                          <a:effectLst/>
                        </a:rPr>
                        <a:t>hr</a:t>
                      </a:r>
                      <a:r>
                        <a:rPr lang="en-US" sz="1200" b="1" dirty="0">
                          <a:effectLst/>
                        </a:rPr>
                        <a:t> /&gt;</a:t>
                      </a:r>
                      <a:endParaRPr lang="en-US" sz="1200" b="1" dirty="0">
                        <a:effectLst/>
                        <a:latin typeface="inherit"/>
                      </a:endParaRPr>
                    </a:p>
                  </a:txBody>
                  <a:tcPr anchor="ctr"/>
                </a:tc>
                <a:tc>
                  <a:txBody>
                    <a:bodyPr/>
                    <a:lstStyle/>
                    <a:p>
                      <a:pPr algn="l" fontAlgn="base"/>
                      <a:r>
                        <a:rPr lang="en-US" sz="1200" dirty="0">
                          <a:effectLst/>
                        </a:rPr>
                        <a:t>Specifies a horizontal rule</a:t>
                      </a:r>
                      <a:endParaRPr lang="en-US" sz="1200" dirty="0">
                        <a:effectLst/>
                        <a:latin typeface="inherit"/>
                      </a:endParaRPr>
                    </a:p>
                  </a:txBody>
                  <a:tcPr anchor="ctr"/>
                </a:tc>
                <a:tc vMerge="1">
                  <a:txBody>
                    <a:bodyPr/>
                    <a:lstStyle/>
                    <a:p>
                      <a:endParaRPr lang="en-US"/>
                    </a:p>
                  </a:txBody>
                  <a:tcPr/>
                </a:tc>
              </a:tr>
            </a:tbl>
          </a:graphicData>
        </a:graphic>
      </p:graphicFrame>
    </p:spTree>
    <p:extLst>
      <p:ext uri="{BB962C8B-B14F-4D97-AF65-F5344CB8AC3E}">
        <p14:creationId xmlns:p14="http://schemas.microsoft.com/office/powerpoint/2010/main" val="3319071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tags</a:t>
            </a:r>
          </a:p>
        </p:txBody>
      </p:sp>
      <p:graphicFrame>
        <p:nvGraphicFramePr>
          <p:cNvPr id="4" name="Table 3"/>
          <p:cNvGraphicFramePr>
            <a:graphicFrameLocks noGrp="1"/>
          </p:cNvGraphicFramePr>
          <p:nvPr>
            <p:extLst>
              <p:ext uri="{D42A27DB-BD31-4B8C-83A1-F6EECF244321}">
                <p14:modId xmlns:p14="http://schemas.microsoft.com/office/powerpoint/2010/main" val="3560131037"/>
              </p:ext>
            </p:extLst>
          </p:nvPr>
        </p:nvGraphicFramePr>
        <p:xfrm>
          <a:off x="1210453" y="1917545"/>
          <a:ext cx="9945228" cy="2749348"/>
        </p:xfrm>
        <a:graphic>
          <a:graphicData uri="http://schemas.openxmlformats.org/drawingml/2006/table">
            <a:tbl>
              <a:tblPr>
                <a:tableStyleId>{BDBED569-4797-4DF1-A0F4-6AAB3CD982D8}</a:tableStyleId>
              </a:tblPr>
              <a:tblGrid>
                <a:gridCol w="3315076"/>
                <a:gridCol w="3315076"/>
                <a:gridCol w="3315076"/>
              </a:tblGrid>
              <a:tr h="392764">
                <a:tc gridSpan="2">
                  <a:txBody>
                    <a:bodyPr/>
                    <a:lstStyle/>
                    <a:p>
                      <a:pPr algn="l" fontAlgn="base"/>
                      <a:r>
                        <a:rPr lang="en-US" sz="1200" b="1" dirty="0" smtClean="0">
                          <a:effectLst/>
                        </a:rPr>
                        <a:t>Demo Links: </a:t>
                      </a:r>
                      <a:r>
                        <a:rPr lang="en-US" sz="1200" b="1" dirty="0" smtClean="0">
                          <a:effectLst/>
                          <a:hlinkClick r:id="rId2"/>
                        </a:rPr>
                        <a:t>Presentation </a:t>
                      </a:r>
                      <a:r>
                        <a:rPr lang="en-US" sz="1200" b="1" dirty="0">
                          <a:effectLst/>
                          <a:hlinkClick r:id="rId2"/>
                        </a:rPr>
                        <a:t>tags -1-</a:t>
                      </a:r>
                      <a:r>
                        <a:rPr lang="en-US" sz="1200" b="1" dirty="0">
                          <a:effectLst/>
                        </a:rPr>
                        <a:t> </a:t>
                      </a:r>
                      <a:r>
                        <a:rPr lang="en-US" sz="1200" b="1" dirty="0" smtClean="0">
                          <a:effectLst/>
                        </a:rPr>
                        <a:t>   </a:t>
                      </a:r>
                      <a:r>
                        <a:rPr lang="en-US" sz="1200" b="1" dirty="0" smtClean="0">
                          <a:effectLst/>
                          <a:hlinkClick r:id="rId3"/>
                        </a:rPr>
                        <a:t>Presentation </a:t>
                      </a:r>
                      <a:r>
                        <a:rPr lang="en-US" sz="1200" b="1" dirty="0">
                          <a:effectLst/>
                          <a:hlinkClick r:id="rId3"/>
                        </a:rPr>
                        <a:t>tags -2-</a:t>
                      </a:r>
                      <a:r>
                        <a:rPr lang="en-US" sz="1200" b="1" dirty="0">
                          <a:effectLst/>
                        </a:rPr>
                        <a:t> </a:t>
                      </a:r>
                      <a:r>
                        <a:rPr lang="en-US" sz="1200" b="1" dirty="0" smtClean="0">
                          <a:effectLst/>
                        </a:rPr>
                        <a:t>(use </a:t>
                      </a:r>
                      <a:r>
                        <a:rPr lang="en-US" sz="1200" b="1" dirty="0">
                          <a:effectLst/>
                        </a:rPr>
                        <a:t>CSS </a:t>
                      </a:r>
                      <a:r>
                        <a:rPr lang="en-US" sz="1200" b="1" dirty="0" smtClean="0">
                          <a:effectLst/>
                        </a:rPr>
                        <a:t>instead)</a:t>
                      </a:r>
                      <a:endParaRPr lang="en-US" sz="1200" b="1" dirty="0">
                        <a:effectLst/>
                        <a:latin typeface="inherit"/>
                      </a:endParaRPr>
                    </a:p>
                  </a:txBody>
                  <a:tcPr anchor="ctr"/>
                </a:tc>
                <a:tc hMerge="1">
                  <a:txBody>
                    <a:bodyPr/>
                    <a:lstStyle/>
                    <a:p>
                      <a:endParaRPr lang="en-US"/>
                    </a:p>
                  </a:txBody>
                  <a:tcPr/>
                </a:tc>
                <a:tc rowSpan="7">
                  <a:txBody>
                    <a:bodyPr/>
                    <a:lstStyle/>
                    <a:p>
                      <a:pPr algn="l" fontAlgn="base"/>
                      <a:endParaRPr lang="en-US" sz="1200" dirty="0" smtClean="0">
                        <a:effectLst/>
                      </a:endParaRPr>
                    </a:p>
                    <a:p>
                      <a:pPr algn="l" fontAlgn="base"/>
                      <a:endParaRPr lang="en-US" sz="1200" dirty="0" smtClean="0">
                        <a:effectLst/>
                      </a:endParaRPr>
                    </a:p>
                    <a:p>
                      <a:pPr algn="l" fontAlgn="base"/>
                      <a:endParaRPr lang="en-US" sz="1200" dirty="0" smtClean="0">
                        <a:effectLst/>
                      </a:endParaRPr>
                    </a:p>
                    <a:p>
                      <a:pPr algn="l" fontAlgn="base"/>
                      <a:r>
                        <a:rPr lang="en-US" sz="1200" dirty="0" smtClean="0">
                          <a:effectLst/>
                        </a:rPr>
                        <a:t>&lt;</a:t>
                      </a:r>
                      <a:r>
                        <a:rPr lang="en-US" sz="1200" dirty="0">
                          <a:effectLst/>
                        </a:rPr>
                        <a:t>b&gt;.......&lt;/b</a:t>
                      </a:r>
                      <a:r>
                        <a:rPr lang="en-US" sz="1200" dirty="0" smtClean="0">
                          <a:effectLst/>
                        </a:rPr>
                        <a:t>&gt;</a:t>
                      </a:r>
                    </a:p>
                    <a:p>
                      <a:pPr algn="l" fontAlgn="base"/>
                      <a:r>
                        <a:rPr lang="en-US" sz="1200" dirty="0" smtClean="0">
                          <a:effectLst/>
                        </a:rPr>
                        <a:t>&lt;</a:t>
                      </a:r>
                      <a:r>
                        <a:rPr lang="en-US" sz="1200" dirty="0" err="1">
                          <a:effectLst/>
                        </a:rPr>
                        <a:t>em</a:t>
                      </a:r>
                      <a:r>
                        <a:rPr lang="en-US" sz="1200" dirty="0">
                          <a:effectLst/>
                        </a:rPr>
                        <a:t>&gt;.......&lt;/</a:t>
                      </a:r>
                      <a:r>
                        <a:rPr lang="en-US" sz="1200" dirty="0" err="1">
                          <a:effectLst/>
                        </a:rPr>
                        <a:t>em</a:t>
                      </a:r>
                      <a:r>
                        <a:rPr lang="en-US" sz="1200" dirty="0" smtClean="0">
                          <a:effectLst/>
                        </a:rPr>
                        <a:t>&gt;</a:t>
                      </a:r>
                    </a:p>
                    <a:p>
                      <a:pPr algn="l" fontAlgn="base"/>
                      <a:r>
                        <a:rPr lang="en-US" sz="1200" dirty="0" smtClean="0">
                          <a:effectLst/>
                        </a:rPr>
                        <a:t>&lt;</a:t>
                      </a:r>
                      <a:r>
                        <a:rPr lang="en-US" sz="1200" dirty="0" err="1">
                          <a:effectLst/>
                        </a:rPr>
                        <a:t>i</a:t>
                      </a:r>
                      <a:r>
                        <a:rPr lang="en-US" sz="1200" dirty="0">
                          <a:effectLst/>
                        </a:rPr>
                        <a:t>&gt;.......&lt;/</a:t>
                      </a:r>
                      <a:r>
                        <a:rPr lang="en-US" sz="1200" dirty="0" err="1">
                          <a:effectLst/>
                        </a:rPr>
                        <a:t>i</a:t>
                      </a:r>
                      <a:r>
                        <a:rPr lang="en-US" sz="1200" dirty="0" smtClean="0">
                          <a:effectLst/>
                        </a:rPr>
                        <a:t>&gt;</a:t>
                      </a:r>
                    </a:p>
                    <a:p>
                      <a:pPr algn="l" fontAlgn="base"/>
                      <a:r>
                        <a:rPr lang="en-US" sz="1200" dirty="0" smtClean="0">
                          <a:effectLst/>
                        </a:rPr>
                        <a:t>&lt;</a:t>
                      </a:r>
                      <a:r>
                        <a:rPr lang="en-US" sz="1200" dirty="0">
                          <a:effectLst/>
                        </a:rPr>
                        <a:t>u&gt;.......&lt;/u</a:t>
                      </a:r>
                      <a:r>
                        <a:rPr lang="en-US" sz="1200" dirty="0" smtClean="0">
                          <a:effectLst/>
                        </a:rPr>
                        <a:t>&gt;</a:t>
                      </a:r>
                    </a:p>
                    <a:p>
                      <a:pPr algn="l" fontAlgn="base"/>
                      <a:r>
                        <a:rPr lang="en-US" sz="1200" dirty="0" smtClean="0">
                          <a:effectLst/>
                        </a:rPr>
                        <a:t>&lt;</a:t>
                      </a:r>
                      <a:r>
                        <a:rPr lang="en-US" sz="1200" dirty="0">
                          <a:effectLst/>
                        </a:rPr>
                        <a:t>sub&gt;.......&lt;/</a:t>
                      </a:r>
                      <a:r>
                        <a:rPr lang="en-US" sz="1200" dirty="0" smtClean="0">
                          <a:effectLst/>
                        </a:rPr>
                        <a:t>sub&gt;</a:t>
                      </a:r>
                    </a:p>
                    <a:p>
                      <a:pPr algn="l" fontAlgn="base"/>
                      <a:r>
                        <a:rPr lang="en-US" sz="1200" dirty="0" smtClean="0">
                          <a:effectLst/>
                        </a:rPr>
                        <a:t>&lt;</a:t>
                      </a:r>
                      <a:r>
                        <a:rPr lang="en-US" sz="1200" dirty="0">
                          <a:effectLst/>
                        </a:rPr>
                        <a:t>sup&gt;.......&lt;/sup&gt; </a:t>
                      </a:r>
                      <a:endParaRPr lang="en-US" sz="1200" dirty="0">
                        <a:effectLst/>
                        <a:latin typeface="inherit"/>
                      </a:endParaRPr>
                    </a:p>
                  </a:txBody>
                  <a:tcPr/>
                </a:tc>
              </a:tr>
              <a:tr h="392764">
                <a:tc>
                  <a:txBody>
                    <a:bodyPr/>
                    <a:lstStyle/>
                    <a:p>
                      <a:pPr algn="l" fontAlgn="base"/>
                      <a:r>
                        <a:rPr lang="en-US" sz="1200" b="1" dirty="0">
                          <a:effectLst/>
                        </a:rPr>
                        <a:t>&lt;b&gt;</a:t>
                      </a:r>
                      <a:endParaRPr lang="en-US" sz="1200" b="1" dirty="0">
                        <a:effectLst/>
                        <a:latin typeface="inherit"/>
                      </a:endParaRPr>
                    </a:p>
                  </a:txBody>
                  <a:tcPr anchor="ctr"/>
                </a:tc>
                <a:tc>
                  <a:txBody>
                    <a:bodyPr/>
                    <a:lstStyle/>
                    <a:p>
                      <a:pPr algn="l" fontAlgn="base"/>
                      <a:r>
                        <a:rPr lang="en-US" sz="1200">
                          <a:effectLst/>
                        </a:rPr>
                        <a:t>Specifies bold text</a:t>
                      </a:r>
                      <a:endParaRPr lang="en-US" sz="1200">
                        <a:effectLst/>
                        <a:latin typeface="inherit"/>
                      </a:endParaRPr>
                    </a:p>
                  </a:txBody>
                  <a:tcPr anchor="ctr"/>
                </a:tc>
                <a:tc vMerge="1">
                  <a:txBody>
                    <a:bodyPr/>
                    <a:lstStyle/>
                    <a:p>
                      <a:endParaRPr lang="en-US"/>
                    </a:p>
                  </a:txBody>
                  <a:tcPr/>
                </a:tc>
              </a:tr>
              <a:tr h="392764">
                <a:tc>
                  <a:txBody>
                    <a:bodyPr/>
                    <a:lstStyle/>
                    <a:p>
                      <a:pPr algn="l" fontAlgn="base"/>
                      <a:r>
                        <a:rPr lang="en-US" sz="1200" b="1" dirty="0">
                          <a:effectLst/>
                        </a:rPr>
                        <a:t>&lt;</a:t>
                      </a:r>
                      <a:r>
                        <a:rPr lang="en-US" sz="1200" b="1" dirty="0" err="1">
                          <a:effectLst/>
                        </a:rPr>
                        <a:t>em</a:t>
                      </a:r>
                      <a:r>
                        <a:rPr lang="en-US" sz="1200" b="1" dirty="0">
                          <a:effectLst/>
                        </a:rPr>
                        <a:t>&gt;</a:t>
                      </a:r>
                      <a:endParaRPr lang="en-US" sz="1200" b="1" dirty="0">
                        <a:effectLst/>
                        <a:latin typeface="inherit"/>
                      </a:endParaRPr>
                    </a:p>
                  </a:txBody>
                  <a:tcPr anchor="ctr"/>
                </a:tc>
                <a:tc>
                  <a:txBody>
                    <a:bodyPr/>
                    <a:lstStyle/>
                    <a:p>
                      <a:pPr algn="l" fontAlgn="base"/>
                      <a:r>
                        <a:rPr lang="en-US" sz="1200" dirty="0">
                          <a:effectLst/>
                        </a:rPr>
                        <a:t>Specifies emphasized text</a:t>
                      </a:r>
                      <a:endParaRPr lang="en-US" sz="1200" dirty="0">
                        <a:effectLst/>
                        <a:latin typeface="inherit"/>
                      </a:endParaRPr>
                    </a:p>
                  </a:txBody>
                  <a:tcPr anchor="ctr"/>
                </a:tc>
                <a:tc vMerge="1">
                  <a:txBody>
                    <a:bodyPr/>
                    <a:lstStyle/>
                    <a:p>
                      <a:endParaRPr lang="en-US"/>
                    </a:p>
                  </a:txBody>
                  <a:tcPr/>
                </a:tc>
              </a:tr>
              <a:tr h="392764">
                <a:tc>
                  <a:txBody>
                    <a:bodyPr/>
                    <a:lstStyle/>
                    <a:p>
                      <a:pPr algn="l" fontAlgn="base"/>
                      <a:r>
                        <a:rPr lang="en-US" sz="1200" b="1" dirty="0">
                          <a:effectLst/>
                        </a:rPr>
                        <a:t>&lt;</a:t>
                      </a:r>
                      <a:r>
                        <a:rPr lang="en-US" sz="1200" b="1" dirty="0" err="1">
                          <a:effectLst/>
                        </a:rPr>
                        <a:t>i</a:t>
                      </a:r>
                      <a:r>
                        <a:rPr lang="en-US" sz="1200" b="1" dirty="0">
                          <a:effectLst/>
                        </a:rPr>
                        <a:t>&gt;</a:t>
                      </a:r>
                      <a:endParaRPr lang="en-US" sz="1200" b="1" dirty="0">
                        <a:effectLst/>
                        <a:latin typeface="inherit"/>
                      </a:endParaRPr>
                    </a:p>
                  </a:txBody>
                  <a:tcPr anchor="ctr"/>
                </a:tc>
                <a:tc>
                  <a:txBody>
                    <a:bodyPr/>
                    <a:lstStyle/>
                    <a:p>
                      <a:pPr algn="l" fontAlgn="base"/>
                      <a:r>
                        <a:rPr lang="en-US" sz="1200">
                          <a:effectLst/>
                        </a:rPr>
                        <a:t>Specifies italic text</a:t>
                      </a:r>
                      <a:endParaRPr lang="en-US" sz="1200">
                        <a:effectLst/>
                        <a:latin typeface="inherit"/>
                      </a:endParaRPr>
                    </a:p>
                  </a:txBody>
                  <a:tcPr anchor="ctr"/>
                </a:tc>
                <a:tc vMerge="1">
                  <a:txBody>
                    <a:bodyPr/>
                    <a:lstStyle/>
                    <a:p>
                      <a:endParaRPr lang="en-US"/>
                    </a:p>
                  </a:txBody>
                  <a:tcPr/>
                </a:tc>
              </a:tr>
              <a:tr h="392764">
                <a:tc>
                  <a:txBody>
                    <a:bodyPr/>
                    <a:lstStyle/>
                    <a:p>
                      <a:pPr algn="l" fontAlgn="base"/>
                      <a:r>
                        <a:rPr lang="en-US" sz="1200" b="1" dirty="0">
                          <a:effectLst/>
                        </a:rPr>
                        <a:t>&lt;u&gt;</a:t>
                      </a:r>
                      <a:endParaRPr lang="en-US" sz="1200" b="1" dirty="0">
                        <a:effectLst/>
                        <a:latin typeface="inherit"/>
                      </a:endParaRPr>
                    </a:p>
                  </a:txBody>
                  <a:tcPr anchor="ctr"/>
                </a:tc>
                <a:tc>
                  <a:txBody>
                    <a:bodyPr/>
                    <a:lstStyle/>
                    <a:p>
                      <a:pPr algn="l" fontAlgn="base"/>
                      <a:r>
                        <a:rPr lang="en-US" sz="1200">
                          <a:effectLst/>
                        </a:rPr>
                        <a:t>Specifies text to be underlined</a:t>
                      </a:r>
                      <a:endParaRPr lang="en-US" sz="1200">
                        <a:effectLst/>
                        <a:latin typeface="inherit"/>
                      </a:endParaRPr>
                    </a:p>
                  </a:txBody>
                  <a:tcPr anchor="ctr"/>
                </a:tc>
                <a:tc vMerge="1">
                  <a:txBody>
                    <a:bodyPr/>
                    <a:lstStyle/>
                    <a:p>
                      <a:endParaRPr lang="en-US"/>
                    </a:p>
                  </a:txBody>
                  <a:tcPr/>
                </a:tc>
              </a:tr>
              <a:tr h="392764">
                <a:tc>
                  <a:txBody>
                    <a:bodyPr/>
                    <a:lstStyle/>
                    <a:p>
                      <a:pPr algn="l" fontAlgn="base"/>
                      <a:r>
                        <a:rPr lang="en-US" sz="1200" b="1" dirty="0">
                          <a:effectLst/>
                        </a:rPr>
                        <a:t>&lt;sub&gt;</a:t>
                      </a:r>
                      <a:endParaRPr lang="en-US" sz="1200" b="1" dirty="0">
                        <a:effectLst/>
                        <a:latin typeface="inherit"/>
                      </a:endParaRPr>
                    </a:p>
                  </a:txBody>
                  <a:tcPr anchor="ctr"/>
                </a:tc>
                <a:tc>
                  <a:txBody>
                    <a:bodyPr/>
                    <a:lstStyle/>
                    <a:p>
                      <a:pPr algn="l" fontAlgn="base"/>
                      <a:r>
                        <a:rPr lang="en-US" sz="1200" dirty="0">
                          <a:effectLst/>
                        </a:rPr>
                        <a:t>Specifies subscripted text</a:t>
                      </a:r>
                      <a:endParaRPr lang="en-US" sz="1200" dirty="0">
                        <a:effectLst/>
                        <a:latin typeface="inherit"/>
                      </a:endParaRPr>
                    </a:p>
                  </a:txBody>
                  <a:tcPr anchor="ctr"/>
                </a:tc>
                <a:tc vMerge="1">
                  <a:txBody>
                    <a:bodyPr/>
                    <a:lstStyle/>
                    <a:p>
                      <a:endParaRPr lang="en-US"/>
                    </a:p>
                  </a:txBody>
                  <a:tcPr/>
                </a:tc>
              </a:tr>
              <a:tr h="392764">
                <a:tc>
                  <a:txBody>
                    <a:bodyPr/>
                    <a:lstStyle/>
                    <a:p>
                      <a:pPr algn="l" fontAlgn="base"/>
                      <a:r>
                        <a:rPr lang="en-US" sz="1200" b="1" dirty="0">
                          <a:effectLst/>
                        </a:rPr>
                        <a:t>&lt;sup&gt;</a:t>
                      </a:r>
                      <a:endParaRPr lang="en-US" sz="1200" b="1" dirty="0">
                        <a:effectLst/>
                        <a:latin typeface="inherit"/>
                      </a:endParaRPr>
                    </a:p>
                  </a:txBody>
                  <a:tcPr anchor="ctr"/>
                </a:tc>
                <a:tc>
                  <a:txBody>
                    <a:bodyPr/>
                    <a:lstStyle/>
                    <a:p>
                      <a:pPr algn="l" fontAlgn="base"/>
                      <a:r>
                        <a:rPr lang="en-US" sz="1200" dirty="0">
                          <a:effectLst/>
                        </a:rPr>
                        <a:t>Specifies superscripted text</a:t>
                      </a:r>
                      <a:endParaRPr lang="en-US" sz="1200" dirty="0">
                        <a:effectLst/>
                        <a:latin typeface="inherit"/>
                      </a:endParaRPr>
                    </a:p>
                  </a:txBody>
                  <a:tcPr anchor="ctr"/>
                </a:tc>
                <a:tc vMerge="1">
                  <a:txBody>
                    <a:bodyPr/>
                    <a:lstStyle/>
                    <a:p>
                      <a:endParaRPr lang="en-US"/>
                    </a:p>
                  </a:txBody>
                  <a:tcPr/>
                </a:tc>
              </a:tr>
            </a:tbl>
          </a:graphicData>
        </a:graphic>
      </p:graphicFrame>
    </p:spTree>
    <p:extLst>
      <p:ext uri="{BB962C8B-B14F-4D97-AF65-F5344CB8AC3E}">
        <p14:creationId xmlns:p14="http://schemas.microsoft.com/office/powerpoint/2010/main" val="1934288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3268</TotalTime>
  <Words>1926</Words>
  <Application>Microsoft Office PowerPoint</Application>
  <PresentationFormat>Widescreen</PresentationFormat>
  <Paragraphs>292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inherit</vt:lpstr>
      <vt:lpstr>Retrospect</vt:lpstr>
      <vt:lpstr>INT222</vt:lpstr>
      <vt:lpstr>What is HTML?</vt:lpstr>
      <vt:lpstr>HTML – cont’d</vt:lpstr>
      <vt:lpstr>Tags vs. elements vs. attributes</vt:lpstr>
      <vt:lpstr>Basic HTML5 Document</vt:lpstr>
      <vt:lpstr>Basic HTML Tags </vt:lpstr>
      <vt:lpstr>HTML Heading Tags</vt:lpstr>
      <vt:lpstr>p, blockquote, pre, br, hr tags</vt:lpstr>
      <vt:lpstr>Presentation tags</vt:lpstr>
      <vt:lpstr>HTML list tags – Unordered Lists</vt:lpstr>
      <vt:lpstr>HTML list tags – Ordered Lists</vt:lpstr>
      <vt:lpstr>HTML list tags – Definition Lists</vt:lpstr>
      <vt:lpstr>HTML list tags – Nested Lists</vt:lpstr>
      <vt:lpstr>Hyperlinks</vt:lpstr>
      <vt:lpstr>Images</vt:lpstr>
      <vt:lpstr>Hyperlinks – cont’d</vt:lpstr>
      <vt:lpstr>Table Tags</vt:lpstr>
      <vt:lpstr>Questions? </vt:lpstr>
    </vt:vector>
  </TitlesOfParts>
  <Company>Seneca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IPC144</dc:title>
  <dc:creator>Patrick Crawford</dc:creator>
  <cp:lastModifiedBy>Patrick Crawford</cp:lastModifiedBy>
  <cp:revision>134</cp:revision>
  <cp:lastPrinted>2016-01-07T17:03:32Z</cp:lastPrinted>
  <dcterms:created xsi:type="dcterms:W3CDTF">2015-09-07T20:55:59Z</dcterms:created>
  <dcterms:modified xsi:type="dcterms:W3CDTF">2016-01-19T03:09:51Z</dcterms:modified>
</cp:coreProperties>
</file>