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73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74" r:id="rId11"/>
    <p:sldId id="282" r:id="rId12"/>
    <p:sldId id="284" r:id="rId13"/>
    <p:sldId id="288" r:id="rId14"/>
    <p:sldId id="290" r:id="rId15"/>
    <p:sldId id="285" r:id="rId16"/>
    <p:sldId id="289" r:id="rId17"/>
    <p:sldId id="287" r:id="rId18"/>
    <p:sldId id="286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300" r:id="rId27"/>
    <p:sldId id="307" r:id="rId28"/>
    <p:sldId id="298" r:id="rId29"/>
    <p:sldId id="299" r:id="rId30"/>
    <p:sldId id="301" r:id="rId31"/>
    <p:sldId id="302" r:id="rId32"/>
    <p:sldId id="303" r:id="rId33"/>
    <p:sldId id="304" r:id="rId34"/>
    <p:sldId id="305" r:id="rId35"/>
    <p:sldId id="306" r:id="rId36"/>
    <p:sldId id="272" r:id="rId37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3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4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6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7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5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C13C94-C31D-40E5-8260-267204DC9039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0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C13C94-C31D-40E5-8260-267204DC9039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weekly/week03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html5tags/html5figure-1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icml.org/jemimap/style/color/wheel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psum.com/feed/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tmldog.com/references/css/properti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tryit.asp?filename=tryhtml_layout_semantic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zenit.senecac.on.ca/~emile.ohan/int222/examples/week-03/margin.html" TargetMode="External"/><Relationship Id="rId2" Type="http://schemas.openxmlformats.org/officeDocument/2006/relationships/hyperlink" Target="https://zenit.senecac.on.ca/~emile.ohan/int222/weekly/week03/#boxmode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week-03/border-width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week-03/border-style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week-03/border-color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zenit.senecac.on.ca/~emile.ohan/int222/examples/week-03/padding.html" TargetMode="External"/><Relationship Id="rId2" Type="http://schemas.openxmlformats.org/officeDocument/2006/relationships/hyperlink" Target="https://zenit.senecac.on.ca/~emile.ohan/int222/weekly/week03/#boxmode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zenit.senecac.on.ca/~emile.ohan/int222/examples/week-03/font.html" TargetMode="External"/><Relationship Id="rId2" Type="http://schemas.openxmlformats.org/officeDocument/2006/relationships/hyperlink" Target="http://www.fontsquirrel.com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week-03/text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zenit.senecac.on.ca/~emile.ohan/int222/examples/week-03/nestedlists.html" TargetMode="External"/><Relationship Id="rId2" Type="http://schemas.openxmlformats.org/officeDocument/2006/relationships/hyperlink" Target="https://zenit.senecac.on.ca/~emile.ohan/int222/examples/week-03/lists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7552" y="1557982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INT222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2793" y="3103449"/>
            <a:ext cx="6981916" cy="17526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HTML5 structural elements, </a:t>
            </a:r>
            <a:r>
              <a:rPr lang="en-US" dirty="0" err="1" smtClean="0"/>
              <a:t>css</a:t>
            </a:r>
            <a:r>
              <a:rPr lang="en-US" dirty="0" smtClean="0"/>
              <a:t> (cascading style sheets)</a:t>
            </a:r>
          </a:p>
        </p:txBody>
      </p:sp>
      <p:sp>
        <p:nvSpPr>
          <p:cNvPr id="2" name="Rectangle 1"/>
          <p:cNvSpPr/>
          <p:nvPr/>
        </p:nvSpPr>
        <p:spPr>
          <a:xfrm>
            <a:off x="2529769" y="4637108"/>
            <a:ext cx="74079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Please Note: </a:t>
            </a:r>
            <a:r>
              <a:rPr lang="en-US" dirty="0"/>
              <a:t>The slides are not a substitute for the readings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hlinkClick r:id="rId2"/>
              </a:rPr>
              <a:t>https://zenit.senecac.on.ca/~emile.ohan/int222/weekly/week03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HTML5 - &lt;figure&gt; &amp; &lt;</a:t>
            </a:r>
            <a:r>
              <a:rPr lang="en-US" dirty="0" err="1" smtClean="0"/>
              <a:t>figcaption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436" y="1919629"/>
            <a:ext cx="9927244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HTML </a:t>
            </a:r>
            <a:r>
              <a:rPr lang="en-US" b="1" dirty="0"/>
              <a:t>&lt;</a:t>
            </a:r>
            <a:r>
              <a:rPr lang="en-US" b="1" dirty="0" err="1"/>
              <a:t>figcaption</a:t>
            </a:r>
            <a:r>
              <a:rPr lang="en-US" b="1" dirty="0"/>
              <a:t>&gt;</a:t>
            </a:r>
            <a:r>
              <a:rPr lang="en-US" dirty="0"/>
              <a:t> Element represents a caption associated with a figure described by the rest of the data of the </a:t>
            </a:r>
            <a:r>
              <a:rPr lang="en-US" b="1" dirty="0"/>
              <a:t>&lt;figure&gt;</a:t>
            </a:r>
            <a:r>
              <a:rPr lang="en-US" dirty="0"/>
              <a:t> element - the </a:t>
            </a:r>
            <a:r>
              <a:rPr lang="en-US" b="1" dirty="0"/>
              <a:t>&lt;</a:t>
            </a:r>
            <a:r>
              <a:rPr lang="en-US" b="1" dirty="0" err="1"/>
              <a:t>figcaption</a:t>
            </a:r>
            <a:r>
              <a:rPr lang="en-US" b="1" dirty="0"/>
              <a:t>&gt;</a:t>
            </a:r>
            <a:r>
              <a:rPr lang="en-US" dirty="0"/>
              <a:t> can be the first or last element inside a </a:t>
            </a:r>
            <a:r>
              <a:rPr lang="en-US" b="1" dirty="0"/>
              <a:t>&lt;figure&gt;</a:t>
            </a:r>
            <a:r>
              <a:rPr lang="en-US" dirty="0"/>
              <a:t> block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Example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https://zenit.senecac.on.ca/~</a:t>
            </a:r>
            <a:r>
              <a:rPr lang="en-US" dirty="0" smtClean="0">
                <a:hlinkClick r:id="rId2"/>
              </a:rPr>
              <a:t>emile.ohan/int222/examples/html5tags/html5figure-1.html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81018" y="2912846"/>
            <a:ext cx="7027025" cy="12619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&lt;figure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>       &lt;</a:t>
            </a:r>
            <a:r>
              <a:rPr lang="en-US" sz="1400" dirty="0" err="1" smtClean="0"/>
              <a:t>figcaption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>               figure caption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       &lt;/</a:t>
            </a:r>
            <a:r>
              <a:rPr lang="en-US" sz="1400" dirty="0" err="1"/>
              <a:t>figcaption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>       &lt;</a:t>
            </a:r>
            <a:r>
              <a:rPr lang="en-US" sz="1400" dirty="0" err="1"/>
              <a:t>img</a:t>
            </a:r>
            <a:r>
              <a:rPr lang="en-US" sz="1400" dirty="0"/>
              <a:t> </a:t>
            </a:r>
            <a:r>
              <a:rPr lang="en-US" sz="1400" dirty="0" err="1"/>
              <a:t>src</a:t>
            </a:r>
            <a:r>
              <a:rPr lang="en-US" sz="1400" dirty="0"/>
              <a:t>="images/image-01.jpg" alt="landscape 1" title="landscape 1" </a:t>
            </a:r>
            <a:r>
              <a:rPr lang="en-US" sz="1400" dirty="0" smtClean="0"/>
              <a:t>/&gt;</a:t>
            </a:r>
            <a:br>
              <a:rPr lang="en-US" sz="1400" dirty="0" smtClean="0"/>
            </a:br>
            <a:r>
              <a:rPr lang="en-US" sz="1400" dirty="0" smtClean="0"/>
              <a:t>&lt;/</a:t>
            </a:r>
            <a:r>
              <a:rPr lang="en-US" sz="1400" dirty="0"/>
              <a:t>figure&gt;</a:t>
            </a:r>
          </a:p>
        </p:txBody>
      </p:sp>
    </p:spTree>
    <p:extLst>
      <p:ext uri="{BB962C8B-B14F-4D97-AF65-F5344CB8AC3E}">
        <p14:creationId xmlns:p14="http://schemas.microsoft.com/office/powerpoint/2010/main" val="224544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– Cascading Style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  CSS </a:t>
            </a:r>
            <a:r>
              <a:rPr lang="en-US" dirty="0"/>
              <a:t>is a style sheet language used for describing the presentation (</a:t>
            </a:r>
            <a:r>
              <a:rPr lang="en-US" dirty="0" smtClean="0"/>
              <a:t>the </a:t>
            </a:r>
            <a:r>
              <a:rPr lang="en-US" dirty="0"/>
              <a:t>look and </a:t>
            </a:r>
            <a:r>
              <a:rPr lang="en-US" dirty="0" smtClean="0"/>
              <a:t>formatting) </a:t>
            </a:r>
            <a:r>
              <a:rPr lang="en-US" dirty="0"/>
              <a:t>of an </a:t>
            </a:r>
            <a:r>
              <a:rPr lang="en-US" b="1" dirty="0"/>
              <a:t>html document</a:t>
            </a:r>
            <a:r>
              <a:rPr lang="en-US" dirty="0"/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  CSS </a:t>
            </a:r>
            <a:r>
              <a:rPr lang="en-US" dirty="0"/>
              <a:t>can be implemented in an html document in four different </a:t>
            </a:r>
            <a:r>
              <a:rPr lang="en-US" dirty="0" smtClean="0"/>
              <a:t>ways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 smtClean="0"/>
              <a:t>Inline</a:t>
            </a: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 smtClean="0"/>
              <a:t>Internal Embedded</a:t>
            </a: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 smtClean="0"/>
              <a:t>External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/>
              <a:t>Browser </a:t>
            </a:r>
            <a:r>
              <a:rPr lang="en-US" smtClean="0"/>
              <a:t>default</a:t>
            </a: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  With </a:t>
            </a:r>
            <a:r>
              <a:rPr lang="en-US" dirty="0"/>
              <a:t>CSS </a:t>
            </a:r>
            <a:r>
              <a:rPr lang="en-US" dirty="0" smtClean="0"/>
              <a:t>you </a:t>
            </a:r>
            <a:r>
              <a:rPr lang="en-US" dirty="0"/>
              <a:t>can change the behavior of </a:t>
            </a:r>
            <a:r>
              <a:rPr lang="en-US" b="1" dirty="0"/>
              <a:t>any html tag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6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– Priority order &amp;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We can indicate that we wish to apply a </a:t>
            </a:r>
            <a:r>
              <a:rPr lang="en-US" b="1" i="1" dirty="0" smtClean="0"/>
              <a:t>style</a:t>
            </a:r>
            <a:r>
              <a:rPr lang="en-US" dirty="0" smtClean="0"/>
              <a:t> to any element in the following 4 ways, listed in order of priority:</a:t>
            </a:r>
            <a:br>
              <a:rPr lang="en-US" dirty="0" smtClean="0"/>
            </a:br>
            <a:endParaRPr lang="en-US" dirty="0" smtClean="0"/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Adding </a:t>
            </a:r>
            <a:r>
              <a:rPr lang="en-US" dirty="0"/>
              <a:t>the style as a style attribute (“</a:t>
            </a:r>
            <a:r>
              <a:rPr lang="en-US" b="1" dirty="0"/>
              <a:t>Inline</a:t>
            </a:r>
            <a:r>
              <a:rPr lang="en-US" dirty="0" smtClean="0"/>
              <a:t>”)</a:t>
            </a:r>
            <a:br>
              <a:rPr lang="en-US" dirty="0" smtClean="0"/>
            </a:br>
            <a:r>
              <a:rPr lang="en-US" dirty="0" smtClean="0"/>
              <a:t>     &lt;</a:t>
            </a:r>
            <a:r>
              <a:rPr lang="en-US" dirty="0"/>
              <a:t>p </a:t>
            </a:r>
            <a:r>
              <a:rPr lang="en-US" b="1" dirty="0"/>
              <a:t>style="font-size:16px"</a:t>
            </a:r>
            <a:r>
              <a:rPr lang="en-US" dirty="0"/>
              <a:t>&gt;This is an inline usage example&lt;/p</a:t>
            </a:r>
            <a:r>
              <a:rPr lang="en-US" dirty="0" smtClean="0"/>
              <a:t>&gt;</a:t>
            </a:r>
            <a:br>
              <a:rPr lang="en-US" dirty="0" smtClean="0"/>
            </a:br>
            <a:endParaRPr lang="en-US" dirty="0" smtClean="0"/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Embedding the style rules into the </a:t>
            </a:r>
            <a:r>
              <a:rPr lang="en-US" dirty="0" smtClean="0"/>
              <a:t>document </a:t>
            </a:r>
            <a:r>
              <a:rPr lang="en-US" dirty="0"/>
              <a:t>(“</a:t>
            </a:r>
            <a:r>
              <a:rPr lang="en-US" b="1" dirty="0"/>
              <a:t>Internal Embedded</a:t>
            </a:r>
            <a:r>
              <a:rPr lang="en-US" dirty="0" smtClean="0"/>
              <a:t>”)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</a:t>
            </a:r>
            <a:r>
              <a:rPr lang="en-US" b="1" dirty="0" smtClean="0"/>
              <a:t>&lt;</a:t>
            </a:r>
            <a:r>
              <a:rPr lang="en-US" b="1" dirty="0"/>
              <a:t>style type='text/</a:t>
            </a:r>
            <a:r>
              <a:rPr lang="en-US" b="1" dirty="0" err="1"/>
              <a:t>css</a:t>
            </a:r>
            <a:r>
              <a:rPr lang="en-US" b="1" dirty="0"/>
              <a:t>' media='screen</a:t>
            </a:r>
            <a:r>
              <a:rPr lang="en-US" b="1" dirty="0" smtClean="0"/>
              <a:t>'&gt;</a:t>
            </a:r>
            <a:br>
              <a:rPr lang="en-US" b="1" dirty="0" smtClean="0"/>
            </a:br>
            <a:r>
              <a:rPr lang="en-US" b="1" dirty="0" smtClean="0"/>
              <a:t>	     p </a:t>
            </a:r>
            <a:r>
              <a:rPr lang="en-US" b="1" dirty="0"/>
              <a:t>{ font-size:16px; </a:t>
            </a:r>
            <a:r>
              <a:rPr lang="en-US" b="1" dirty="0" smtClean="0"/>
              <a:t>}</a:t>
            </a:r>
            <a:br>
              <a:rPr lang="en-US" b="1" dirty="0" smtClean="0"/>
            </a:br>
            <a:r>
              <a:rPr lang="en-US" b="1" dirty="0" smtClean="0"/>
              <a:t>     &lt;/</a:t>
            </a:r>
            <a:r>
              <a:rPr lang="en-US" b="1" dirty="0"/>
              <a:t>style</a:t>
            </a:r>
            <a:r>
              <a:rPr lang="en-US" b="1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Specifying an external file to hold the style rules (“</a:t>
            </a:r>
            <a:r>
              <a:rPr lang="en-US" b="1" dirty="0"/>
              <a:t>External</a:t>
            </a:r>
            <a:r>
              <a:rPr lang="en-US" dirty="0" smtClean="0"/>
              <a:t>”)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</a:t>
            </a:r>
            <a:r>
              <a:rPr lang="en-US" b="1" dirty="0" smtClean="0"/>
              <a:t>&lt;</a:t>
            </a:r>
            <a:r>
              <a:rPr lang="en-US" b="1" dirty="0"/>
              <a:t>link </a:t>
            </a:r>
            <a:r>
              <a:rPr lang="en-US" b="1" dirty="0" err="1"/>
              <a:t>rel</a:t>
            </a:r>
            <a:r>
              <a:rPr lang="en-US" b="1" dirty="0"/>
              <a:t>='</a:t>
            </a:r>
            <a:r>
              <a:rPr lang="en-US" b="1" dirty="0" err="1"/>
              <a:t>stylesheet</a:t>
            </a:r>
            <a:r>
              <a:rPr lang="en-US" b="1" dirty="0"/>
              <a:t>' </a:t>
            </a:r>
            <a:r>
              <a:rPr lang="en-US" b="1" dirty="0" err="1"/>
              <a:t>href</a:t>
            </a:r>
            <a:r>
              <a:rPr lang="en-US" b="1" dirty="0"/>
              <a:t>='company.css' type='text/</a:t>
            </a:r>
            <a:r>
              <a:rPr lang="en-US" b="1" dirty="0" err="1"/>
              <a:t>css</a:t>
            </a:r>
            <a:r>
              <a:rPr lang="en-US" b="1" dirty="0"/>
              <a:t>' media='screen' </a:t>
            </a:r>
            <a:r>
              <a:rPr lang="en-US" b="1" dirty="0" smtClean="0"/>
              <a:t>/&gt;</a:t>
            </a:r>
            <a:br>
              <a:rPr lang="en-US" b="1" dirty="0" smtClean="0"/>
            </a:br>
            <a:endParaRPr lang="en-US" b="1" dirty="0" smtClean="0"/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Letting the browser handle it (“</a:t>
            </a:r>
            <a:r>
              <a:rPr lang="en-US" b="1" dirty="0" smtClean="0"/>
              <a:t>Browser Default</a:t>
            </a:r>
            <a:r>
              <a:rPr lang="en-US" dirty="0" smtClean="0"/>
              <a:t>”)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(Units) – “</a:t>
            </a:r>
            <a:r>
              <a:rPr lang="en-US" dirty="0" err="1" smtClean="0"/>
              <a:t>px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Pixels (</a:t>
            </a:r>
            <a:r>
              <a:rPr lang="en-US" dirty="0" err="1" smtClean="0"/>
              <a:t>px</a:t>
            </a:r>
            <a:r>
              <a:rPr lang="en-US" dirty="0" smtClean="0"/>
              <a:t>) are </a:t>
            </a:r>
            <a:r>
              <a:rPr lang="en-US" dirty="0"/>
              <a:t>fixed-size units that are used in screen media (i.e. to be read on the computer screen</a:t>
            </a:r>
            <a:r>
              <a:rPr lang="en-US" dirty="0" smtClean="0"/>
              <a:t>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One </a:t>
            </a:r>
            <a:r>
              <a:rPr lang="en-US" dirty="0"/>
              <a:t>pixel is equal to one dot on the computer screen (the smallest division of your screen's resolution). Many web designers use pixel units in web documents in order to produce a pixel-perfect representation of their site as it is rendered in the </a:t>
            </a:r>
            <a:r>
              <a:rPr lang="en-US" dirty="0" smtClean="0"/>
              <a:t>browser.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One </a:t>
            </a:r>
            <a:r>
              <a:rPr lang="en-US" dirty="0"/>
              <a:t>problem with the pixel unit is that it does not scale upward for visually-impaired readers or downward to fit mobile </a:t>
            </a:r>
            <a:r>
              <a:rPr lang="en-US" dirty="0" smtClean="0"/>
              <a:t>devices (although mobile browsers have been getting better).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36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(Units) – “</a:t>
            </a:r>
            <a:r>
              <a:rPr lang="en-US" dirty="0" err="1" smtClean="0"/>
              <a:t>pt</a:t>
            </a:r>
            <a:r>
              <a:rPr lang="en-US" dirty="0" smtClean="0"/>
              <a:t>”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Points </a:t>
            </a:r>
            <a:r>
              <a:rPr lang="en-US" dirty="0"/>
              <a:t>are traditionally used in print media (anything that is to be printed on paper, etc</a:t>
            </a:r>
            <a:r>
              <a:rPr lang="en-US" dirty="0" smtClean="0"/>
              <a:t>.). Points </a:t>
            </a:r>
            <a:r>
              <a:rPr lang="en-US" dirty="0" err="1" smtClean="0"/>
              <a:t>ares</a:t>
            </a:r>
            <a:r>
              <a:rPr lang="en-US" dirty="0" smtClean="0"/>
              <a:t> primarily used in CSS to specify the size of the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One </a:t>
            </a:r>
            <a:r>
              <a:rPr lang="en-US" dirty="0"/>
              <a:t>point is equal to 1/72 of an inch. Points are much like pixels, in that they are fixed-size units and cannot scale in size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Webpages typically have a font-size of somewhere between 10-13pt for their main content (paragraphs,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21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(Units) – “</a:t>
            </a:r>
            <a:r>
              <a:rPr lang="en-US" dirty="0" err="1"/>
              <a:t>e</a:t>
            </a:r>
            <a:r>
              <a:rPr lang="en-US" dirty="0" err="1" smtClean="0"/>
              <a:t>m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"</a:t>
            </a:r>
            <a:r>
              <a:rPr lang="en-US" dirty="0" err="1"/>
              <a:t>em</a:t>
            </a:r>
            <a:r>
              <a:rPr lang="en-US" dirty="0"/>
              <a:t>" is a scalable unit that is used in web document </a:t>
            </a:r>
            <a:r>
              <a:rPr lang="en-US" dirty="0" smtClean="0"/>
              <a:t>media, primarily for text size.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An </a:t>
            </a:r>
            <a:r>
              <a:rPr lang="en-US" dirty="0" err="1"/>
              <a:t>em</a:t>
            </a:r>
            <a:r>
              <a:rPr lang="en-US" dirty="0"/>
              <a:t> is equal to the current </a:t>
            </a:r>
            <a:r>
              <a:rPr lang="en-US" dirty="0" smtClean="0"/>
              <a:t>font-size: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the font-size of the document is 12pt, 1em is equal to 12pt.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Ems </a:t>
            </a:r>
            <a:r>
              <a:rPr lang="en-US" dirty="0"/>
              <a:t>are scalable in nature, so 2em would equal 24pt, .5em would equal 6pt, etc.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ems </a:t>
            </a:r>
            <a:r>
              <a:rPr lang="en-US" dirty="0"/>
              <a:t>are becoming increasingly popular in web documents due to scalability and their mobile-device-friendly nature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/>
              <a:t>stands for "M", the letter M being the widest character in a font.</a:t>
            </a:r>
          </a:p>
        </p:txBody>
      </p:sp>
    </p:spTree>
    <p:extLst>
      <p:ext uri="{BB962C8B-B14F-4D97-AF65-F5344CB8AC3E}">
        <p14:creationId xmlns:p14="http://schemas.microsoft.com/office/powerpoint/2010/main" val="914182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(Units) – </a:t>
            </a:r>
            <a:r>
              <a:rPr lang="en-US" dirty="0" smtClean="0"/>
              <a:t>“%”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percent </a:t>
            </a:r>
            <a:r>
              <a:rPr lang="en-US" dirty="0" smtClean="0"/>
              <a:t>unit (%) is used when we wish to size an element (or text) on the page, relative to either the parent container (container elements, like &lt;div&gt;) or the current font-size (text)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When using percentage to scale block elements: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For example: If our outer container is 600px wide, if we create an inner container with width 50%, it will be 300px wide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When using percentage to scale 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For example: The current font-size is 12pt and we specify text to have a font-size of 50% it will have a font-size of 6pt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061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– 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527729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We can control the look of block-level </a:t>
            </a:r>
            <a:r>
              <a:rPr lang="en-US" dirty="0" smtClean="0"/>
              <a:t>(and some in-line) elements </a:t>
            </a:r>
            <a:r>
              <a:rPr lang="en-US" dirty="0" smtClean="0"/>
              <a:t>using properties like: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margin:</a:t>
            </a: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b</a:t>
            </a:r>
            <a:r>
              <a:rPr lang="en-US" b="1" dirty="0" smtClean="0"/>
              <a:t>order: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p</a:t>
            </a:r>
            <a:r>
              <a:rPr lang="en-US" b="1" dirty="0" smtClean="0"/>
              <a:t>adding: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These properties are rendered using the “Box Model”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991" y="2188058"/>
            <a:ext cx="57626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06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– Colours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Colours in CSS are specified as a hexadecimal representation of Red, Green and Blue (RGB)</a:t>
            </a:r>
            <a:r>
              <a:rPr lang="en-US" dirty="0"/>
              <a:t> </a:t>
            </a:r>
            <a:r>
              <a:rPr lang="en-US" dirty="0" smtClean="0"/>
              <a:t>values starting from 0 and ending at 255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For example, pure red would have a value of </a:t>
            </a:r>
            <a:r>
              <a:rPr lang="en-US" b="1" dirty="0" smtClean="0">
                <a:solidFill>
                  <a:srgbClr val="FF0000"/>
                </a:solidFill>
              </a:rPr>
              <a:t>255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0070C0"/>
                </a:solidFill>
              </a:rPr>
              <a:t>0</a:t>
            </a:r>
            <a:r>
              <a:rPr lang="en-US" dirty="0" smtClean="0"/>
              <a:t> for </a:t>
            </a:r>
            <a:r>
              <a:rPr lang="en-US" b="1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B050"/>
                </a:solidFill>
              </a:rPr>
              <a:t>green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70C0"/>
                </a:solidFill>
              </a:rPr>
              <a:t>blue</a:t>
            </a:r>
            <a:r>
              <a:rPr lang="en-US" dirty="0" smtClean="0"/>
              <a:t> respectfully – translated into hexadecimal, this is </a:t>
            </a:r>
            <a:r>
              <a:rPr lang="en-US" b="1" dirty="0" smtClean="0">
                <a:solidFill>
                  <a:srgbClr val="FF0000"/>
                </a:solidFill>
              </a:rPr>
              <a:t>ff</a:t>
            </a:r>
            <a:r>
              <a:rPr lang="en-US" b="1" dirty="0" smtClean="0">
                <a:solidFill>
                  <a:srgbClr val="00B050"/>
                </a:solidFill>
              </a:rPr>
              <a:t>00</a:t>
            </a:r>
            <a:r>
              <a:rPr lang="en-US" b="1" dirty="0" smtClean="0">
                <a:solidFill>
                  <a:srgbClr val="0070C0"/>
                </a:solidFill>
              </a:rPr>
              <a:t>00</a:t>
            </a:r>
            <a:r>
              <a:rPr lang="en-US" dirty="0" smtClean="0"/>
              <a:t> (since </a:t>
            </a:r>
            <a:r>
              <a:rPr lang="en-US" dirty="0" err="1" smtClean="0"/>
              <a:t>ff</a:t>
            </a:r>
            <a:r>
              <a:rPr lang="en-US" dirty="0" smtClean="0"/>
              <a:t> in hex is 255).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If we wish to change the background-color of an element (to red), we specify it’s hex value </a:t>
            </a:r>
            <a:r>
              <a:rPr lang="en-US" dirty="0"/>
              <a:t>using a hash </a:t>
            </a:r>
            <a:r>
              <a:rPr lang="en-US" dirty="0" smtClean="0"/>
              <a:t>symbol: </a:t>
            </a:r>
            <a:r>
              <a:rPr lang="en-US" b="1" dirty="0" smtClean="0"/>
              <a:t>background-color: #ff0000;</a:t>
            </a: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An excellent tool for picking </a:t>
            </a:r>
            <a:r>
              <a:rPr lang="en-US" dirty="0" err="1" smtClean="0"/>
              <a:t>colours</a:t>
            </a:r>
            <a:r>
              <a:rPr lang="en-US" dirty="0" smtClean="0"/>
              <a:t> and getting their hex representation, can </a:t>
            </a:r>
            <a:r>
              <a:rPr lang="en-US" dirty="0"/>
              <a:t>be found here: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www.ficml.org/jemimap/style/color/wheel.html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2075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– Colours (Web-Safe &amp; Web-Smart)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Using the </a:t>
            </a:r>
            <a:r>
              <a:rPr lang="en-US" sz="1800" dirty="0" err="1" smtClean="0"/>
              <a:t>colour</a:t>
            </a:r>
            <a:r>
              <a:rPr lang="en-US" sz="1800" dirty="0" smtClean="0"/>
              <a:t> wheel tool mentioned in the previous slide, you will notice 3: columns representing the </a:t>
            </a:r>
            <a:r>
              <a:rPr lang="en-US" sz="1800" dirty="0" err="1" smtClean="0"/>
              <a:t>colour</a:t>
            </a:r>
            <a:r>
              <a:rPr lang="en-US" sz="1800" dirty="0" smtClean="0"/>
              <a:t> that you have picked on the wheel:</a:t>
            </a:r>
          </a:p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800" b="1" dirty="0" smtClean="0"/>
              <a:t>  Web-safe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The closest value to the value you picked on the wheel, with respect to the list of “web-safe” </a:t>
            </a:r>
            <a:r>
              <a:rPr lang="en-US" sz="1600" dirty="0" err="1" smtClean="0"/>
              <a:t>colours</a:t>
            </a:r>
            <a:r>
              <a:rPr lang="en-US" sz="1600" dirty="0" smtClean="0"/>
              <a:t>: RGB values consisting of only 0 (</a:t>
            </a:r>
            <a:r>
              <a:rPr lang="en-US" sz="1600" b="1" dirty="0" smtClean="0"/>
              <a:t>00</a:t>
            </a:r>
            <a:r>
              <a:rPr lang="en-US" sz="1600" dirty="0" smtClean="0"/>
              <a:t>) ,51 (</a:t>
            </a:r>
            <a:r>
              <a:rPr lang="en-US" sz="1600" b="1" dirty="0" smtClean="0"/>
              <a:t>33</a:t>
            </a:r>
            <a:r>
              <a:rPr lang="en-US" sz="1600" dirty="0" smtClean="0"/>
              <a:t>), 102 (</a:t>
            </a:r>
            <a:r>
              <a:rPr lang="en-US" sz="1600" b="1" dirty="0" smtClean="0"/>
              <a:t>66</a:t>
            </a:r>
            <a:r>
              <a:rPr lang="en-US" sz="1600" dirty="0" smtClean="0"/>
              <a:t>), 153 (</a:t>
            </a:r>
            <a:r>
              <a:rPr lang="en-US" sz="1600" b="1" dirty="0" smtClean="0"/>
              <a:t>99</a:t>
            </a:r>
            <a:r>
              <a:rPr lang="en-US" sz="1600" dirty="0" smtClean="0"/>
              <a:t>), 204 (</a:t>
            </a:r>
            <a:r>
              <a:rPr lang="en-US" sz="1600" b="1" dirty="0" smtClean="0"/>
              <a:t>CC</a:t>
            </a:r>
            <a:r>
              <a:rPr lang="en-US" sz="1600" dirty="0" smtClean="0"/>
              <a:t>), 255 (</a:t>
            </a:r>
            <a:r>
              <a:rPr lang="en-US" sz="1600" b="1" dirty="0" smtClean="0"/>
              <a:t>FF</a:t>
            </a:r>
            <a:r>
              <a:rPr lang="en-US" sz="1600" dirty="0" smtClean="0"/>
              <a:t>) for </a:t>
            </a:r>
            <a:r>
              <a:rPr lang="en-US" sz="1600" b="1" dirty="0" smtClean="0"/>
              <a:t>R</a:t>
            </a:r>
            <a:r>
              <a:rPr lang="en-US" sz="1600" dirty="0" smtClean="0"/>
              <a:t>,</a:t>
            </a:r>
            <a:r>
              <a:rPr lang="en-US" sz="1600" b="1" dirty="0" smtClean="0"/>
              <a:t>G</a:t>
            </a:r>
            <a:r>
              <a:rPr lang="en-US" sz="1600" dirty="0" smtClean="0"/>
              <a:t>,</a:t>
            </a:r>
            <a:r>
              <a:rPr lang="en-US" sz="1600" b="1" dirty="0" smtClean="0"/>
              <a:t>B</a:t>
            </a:r>
            <a:r>
              <a:rPr lang="en-US" sz="1600" dirty="0" smtClean="0"/>
              <a:t>.  This reduces the amount of </a:t>
            </a:r>
            <a:r>
              <a:rPr lang="en-US" sz="1600" dirty="0" err="1" smtClean="0"/>
              <a:t>colours</a:t>
            </a:r>
            <a:r>
              <a:rPr lang="en-US" sz="1600" dirty="0" smtClean="0"/>
              <a:t> to 256 (8-bit) in an effort to make sure that your site looks consistent across all monitors (largely outdated, as most monitors are capable of displaying more than 8-bit </a:t>
            </a:r>
            <a:r>
              <a:rPr lang="en-US" sz="1600" dirty="0" err="1" smtClean="0"/>
              <a:t>colour</a:t>
            </a:r>
            <a:r>
              <a:rPr lang="en-US" sz="1600" dirty="0" smtClean="0"/>
              <a:t>)</a:t>
            </a:r>
          </a:p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800" b="1" dirty="0" smtClean="0"/>
              <a:t>  Web-smart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An update of the “Web-safe” </a:t>
            </a:r>
            <a:r>
              <a:rPr lang="en-US" sz="1600" dirty="0" err="1" smtClean="0"/>
              <a:t>colour</a:t>
            </a:r>
            <a:r>
              <a:rPr lang="en-US" sz="1600" dirty="0" smtClean="0"/>
              <a:t> palette.  Your “web-smart” </a:t>
            </a:r>
            <a:r>
              <a:rPr lang="en-US" sz="1600" dirty="0" err="1" smtClean="0"/>
              <a:t>colour</a:t>
            </a:r>
            <a:r>
              <a:rPr lang="en-US" sz="1600" dirty="0" smtClean="0"/>
              <a:t> is the closest value to the value you picked on the wheel, restricted to RGB values consisting of only equal pairs of hex digits </a:t>
            </a:r>
            <a:r>
              <a:rPr lang="en-US" sz="1600" dirty="0"/>
              <a:t>(</a:t>
            </a:r>
            <a:r>
              <a:rPr lang="en-US" sz="1600" b="1" dirty="0"/>
              <a:t>00</a:t>
            </a:r>
            <a:r>
              <a:rPr lang="en-US" sz="1600" dirty="0"/>
              <a:t>,</a:t>
            </a:r>
            <a:r>
              <a:rPr lang="en-US" sz="1600" b="1" dirty="0"/>
              <a:t>11</a:t>
            </a:r>
            <a:r>
              <a:rPr lang="en-US" sz="1600" dirty="0"/>
              <a:t>,</a:t>
            </a:r>
            <a:r>
              <a:rPr lang="en-US" sz="1600" b="1" dirty="0"/>
              <a:t>22</a:t>
            </a:r>
            <a:r>
              <a:rPr lang="en-US" sz="1600" dirty="0"/>
              <a:t>,</a:t>
            </a:r>
            <a:r>
              <a:rPr lang="en-US" sz="1600" b="1" dirty="0"/>
              <a:t>33</a:t>
            </a:r>
            <a:r>
              <a:rPr lang="en-US" sz="1600" dirty="0"/>
              <a:t>, … </a:t>
            </a:r>
            <a:r>
              <a:rPr lang="en-US" sz="1600" b="1" dirty="0"/>
              <a:t>FF</a:t>
            </a:r>
            <a:r>
              <a:rPr lang="en-US" sz="1600" dirty="0"/>
              <a:t>) for </a:t>
            </a:r>
            <a:r>
              <a:rPr lang="en-US" sz="1600" b="1" dirty="0" smtClean="0"/>
              <a:t>R</a:t>
            </a:r>
            <a:r>
              <a:rPr lang="en-US" sz="1600" dirty="0" smtClean="0"/>
              <a:t>,</a:t>
            </a:r>
            <a:r>
              <a:rPr lang="en-US" sz="1600" b="1" dirty="0" smtClean="0"/>
              <a:t>G</a:t>
            </a:r>
            <a:r>
              <a:rPr lang="en-US" sz="1600" dirty="0" smtClean="0"/>
              <a:t>,</a:t>
            </a:r>
            <a:r>
              <a:rPr lang="en-US" sz="1600" b="1" dirty="0" smtClean="0"/>
              <a:t>B</a:t>
            </a:r>
            <a:r>
              <a:rPr lang="en-US" sz="1600" dirty="0" smtClean="0"/>
              <a:t>.  This reduces the amount of </a:t>
            </a:r>
            <a:r>
              <a:rPr lang="en-US" sz="1600" dirty="0" err="1" smtClean="0"/>
              <a:t>colours</a:t>
            </a:r>
            <a:r>
              <a:rPr lang="en-US" sz="1600" dirty="0" smtClean="0"/>
              <a:t> to 4096 (12-bit </a:t>
            </a:r>
            <a:r>
              <a:rPr lang="en-US" sz="1600" dirty="0" err="1" smtClean="0"/>
              <a:t>colour</a:t>
            </a:r>
            <a:r>
              <a:rPr lang="en-US" sz="1600" dirty="0" smtClean="0"/>
              <a:t>).  </a:t>
            </a:r>
          </a:p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800" b="1" dirty="0" smtClean="0"/>
              <a:t>  Unsafe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The true hex value of the RGB </a:t>
            </a:r>
            <a:r>
              <a:rPr lang="en-US" sz="1600" dirty="0" err="1" smtClean="0"/>
              <a:t>colour</a:t>
            </a:r>
            <a:r>
              <a:rPr lang="en-US" sz="1600" dirty="0" smtClean="0"/>
              <a:t> (24-bit) you picked on the wheel.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0298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Structural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09890" cy="4023360"/>
          </a:xfrm>
        </p:spPr>
        <p:txBody>
          <a:bodyPr>
            <a:noAutofit/>
          </a:bodyPr>
          <a:lstStyle/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 smtClean="0"/>
              <a:t> Typically, in HTML we incorporate block-level “containers” or structural elements to organize the layout of a page. </a:t>
            </a:r>
          </a:p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 smtClean="0"/>
              <a:t> HTML5 has introduced some new “semantic” tags to accomplish this</a:t>
            </a:r>
          </a:p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 smtClean="0"/>
              <a:t> These often include (but are not limited to)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 smtClean="0"/>
              <a:t>&lt;header&gt;</a:t>
            </a:r>
            <a:r>
              <a:rPr lang="en-US" sz="1600" dirty="0" smtClean="0"/>
              <a:t>…</a:t>
            </a:r>
            <a:r>
              <a:rPr lang="en-US" sz="1600" b="1" dirty="0" smtClean="0"/>
              <a:t>&lt;/header&gt;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 smtClean="0"/>
              <a:t>&lt;</a:t>
            </a:r>
            <a:r>
              <a:rPr lang="en-US" sz="1600" b="1" dirty="0" err="1" smtClean="0"/>
              <a:t>nav</a:t>
            </a:r>
            <a:r>
              <a:rPr lang="en-US" sz="1600" b="1" dirty="0" smtClean="0"/>
              <a:t>&gt;</a:t>
            </a:r>
            <a:r>
              <a:rPr lang="en-US" sz="1600" dirty="0" smtClean="0"/>
              <a:t>…</a:t>
            </a:r>
            <a:r>
              <a:rPr lang="en-US" sz="1600" b="1" dirty="0" smtClean="0"/>
              <a:t>&lt;/</a:t>
            </a:r>
            <a:r>
              <a:rPr lang="en-US" sz="1600" b="1" dirty="0" err="1" smtClean="0"/>
              <a:t>nav</a:t>
            </a:r>
            <a:r>
              <a:rPr lang="en-US" sz="1600" b="1" dirty="0" smtClean="0"/>
              <a:t>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 smtClean="0"/>
              <a:t>&lt;section&gt;</a:t>
            </a:r>
            <a:r>
              <a:rPr lang="en-US" sz="1600" dirty="0" smtClean="0"/>
              <a:t>…</a:t>
            </a:r>
            <a:r>
              <a:rPr lang="en-US" sz="1600" b="1" dirty="0" smtClean="0"/>
              <a:t>&lt;/section&gt;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 smtClean="0"/>
              <a:t>&lt;article&gt;</a:t>
            </a:r>
            <a:r>
              <a:rPr lang="en-US" sz="1600" dirty="0" smtClean="0"/>
              <a:t>…</a:t>
            </a:r>
            <a:r>
              <a:rPr lang="en-US" sz="1600" b="1" dirty="0" smtClean="0"/>
              <a:t>&lt;/article&gt;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 smtClean="0"/>
              <a:t>&lt;aside&gt;</a:t>
            </a:r>
            <a:r>
              <a:rPr lang="en-US" sz="1600" dirty="0" smtClean="0"/>
              <a:t>…</a:t>
            </a:r>
            <a:r>
              <a:rPr lang="en-US" sz="1600" b="1" dirty="0" smtClean="0"/>
              <a:t>&lt;/aside&gt;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 smtClean="0"/>
              <a:t>&lt;footer&gt;</a:t>
            </a:r>
            <a:r>
              <a:rPr lang="en-US" sz="1600" dirty="0" smtClean="0"/>
              <a:t>…</a:t>
            </a:r>
            <a:r>
              <a:rPr lang="en-US" sz="1600" b="1" dirty="0" smtClean="0"/>
              <a:t>&lt;/footer&gt;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 smtClean="0"/>
              <a:t>&lt;div&gt;</a:t>
            </a:r>
            <a:r>
              <a:rPr lang="en-US" sz="1600" dirty="0" smtClean="0"/>
              <a:t>…</a:t>
            </a:r>
            <a:r>
              <a:rPr lang="en-US" sz="1600" b="1" dirty="0" smtClean="0"/>
              <a:t>&lt;/div&gt;</a:t>
            </a:r>
            <a:r>
              <a:rPr lang="en-US" sz="1600" dirty="0" smtClean="0"/>
              <a:t> (not “semantic”, but used everywhere as a generic container)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701" y="1946725"/>
            <a:ext cx="5327979" cy="326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22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CSS Syntax </a:t>
            </a:r>
            <a:r>
              <a:rPr lang="en-US" dirty="0"/>
              <a:t>/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CSS syntax is made up of three parts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selector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property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 smtClean="0"/>
              <a:t>value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selector</a:t>
            </a:r>
            <a:r>
              <a:rPr lang="en-US" dirty="0"/>
              <a:t> { 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b="1" dirty="0" smtClean="0"/>
              <a:t>property</a:t>
            </a:r>
            <a:r>
              <a:rPr lang="en-US" dirty="0"/>
              <a:t>: </a:t>
            </a:r>
            <a:r>
              <a:rPr lang="en-US" b="1" dirty="0"/>
              <a:t>value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 smtClean="0"/>
              <a:t>	property</a:t>
            </a:r>
            <a:r>
              <a:rPr lang="en-US" dirty="0"/>
              <a:t>: </a:t>
            </a:r>
            <a:r>
              <a:rPr lang="en-US" dirty="0" smtClean="0"/>
              <a:t>value; </a:t>
            </a:r>
            <a:br>
              <a:rPr lang="en-US" dirty="0" smtClean="0"/>
            </a:br>
            <a:r>
              <a:rPr lang="en-US" dirty="0" smtClean="0"/>
              <a:t>	property: value1, value2, value3;</a:t>
            </a:r>
            <a:br>
              <a:rPr lang="en-US" dirty="0" smtClean="0"/>
            </a:br>
            <a:r>
              <a:rPr lang="en-US" dirty="0" smtClean="0"/>
              <a:t>  }</a:t>
            </a: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67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Selectors – HTML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Any </a:t>
            </a:r>
            <a:r>
              <a:rPr lang="en-US" dirty="0"/>
              <a:t>html tag is a possible CSS selector. The selector is simply the tag that is linked to a particular style. For </a:t>
            </a:r>
            <a:r>
              <a:rPr lang="en-US" dirty="0" smtClean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p </a:t>
            </a:r>
            <a:r>
              <a:rPr lang="en-US" dirty="0"/>
              <a:t>{ </a:t>
            </a:r>
            <a:br>
              <a:rPr lang="en-US" dirty="0"/>
            </a:br>
            <a:r>
              <a:rPr lang="en-US" dirty="0" smtClean="0"/>
              <a:t>	text-indent</a:t>
            </a:r>
            <a:r>
              <a:rPr lang="en-US" dirty="0"/>
              <a:t>: 20px;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This property (text-indent) controls how far indented the first line of the paragraph is for </a:t>
            </a:r>
            <a:r>
              <a:rPr lang="en-US" b="1" dirty="0" smtClean="0"/>
              <a:t>all “p” tags</a:t>
            </a:r>
            <a:r>
              <a:rPr lang="en-US" dirty="0" smtClean="0"/>
              <a:t> in your .html file: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For example (</a:t>
            </a:r>
            <a:r>
              <a:rPr lang="en-US" dirty="0"/>
              <a:t>dummy text 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www.lipsum.com/feed/html</a:t>
            </a:r>
            <a:r>
              <a:rPr lang="en-US" dirty="0" smtClean="0"/>
              <a:t> ):</a:t>
            </a:r>
            <a:br>
              <a:rPr lang="en-US" dirty="0" smtClean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599" y="4641011"/>
            <a:ext cx="442535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 </a:t>
            </a:r>
            <a:r>
              <a:rPr lang="en-US" sz="1050" dirty="0" smtClean="0"/>
              <a:t>              Lorem </a:t>
            </a:r>
            <a:r>
              <a:rPr lang="en-US" sz="1050" dirty="0"/>
              <a:t>ipsum dolor sit </a:t>
            </a:r>
            <a:r>
              <a:rPr lang="en-US" sz="1050" dirty="0" err="1"/>
              <a:t>amet</a:t>
            </a:r>
            <a:r>
              <a:rPr lang="en-US" sz="1050" dirty="0"/>
              <a:t>, </a:t>
            </a:r>
            <a:r>
              <a:rPr lang="en-US" sz="1050" dirty="0" err="1"/>
              <a:t>consectetur</a:t>
            </a:r>
            <a:r>
              <a:rPr lang="en-US" sz="1050" dirty="0"/>
              <a:t> </a:t>
            </a:r>
            <a:r>
              <a:rPr lang="en-US" sz="1050" dirty="0" err="1"/>
              <a:t>adipiscing</a:t>
            </a:r>
            <a:r>
              <a:rPr lang="en-US" sz="1050" dirty="0"/>
              <a:t> </a:t>
            </a:r>
            <a:r>
              <a:rPr lang="en-US" sz="1050" dirty="0" err="1"/>
              <a:t>elit</a:t>
            </a:r>
            <a:r>
              <a:rPr lang="en-US" sz="1050" dirty="0"/>
              <a:t>. </a:t>
            </a:r>
            <a:r>
              <a:rPr lang="en-US" sz="1050" dirty="0" err="1"/>
              <a:t>Nullam</a:t>
            </a:r>
            <a:r>
              <a:rPr lang="en-US" sz="1050" dirty="0"/>
              <a:t> sit </a:t>
            </a:r>
            <a:r>
              <a:rPr lang="en-US" sz="1050" dirty="0" err="1"/>
              <a:t>amet</a:t>
            </a:r>
            <a:r>
              <a:rPr lang="en-US" sz="1050" dirty="0"/>
              <a:t> </a:t>
            </a:r>
            <a:r>
              <a:rPr lang="en-US" sz="1050" dirty="0" err="1"/>
              <a:t>nibh</a:t>
            </a:r>
            <a:r>
              <a:rPr lang="en-US" sz="1050" dirty="0"/>
              <a:t> </a:t>
            </a:r>
            <a:r>
              <a:rPr lang="en-US" sz="1050" dirty="0" err="1"/>
              <a:t>ut</a:t>
            </a:r>
            <a:r>
              <a:rPr lang="en-US" sz="1050" dirty="0"/>
              <a:t> </a:t>
            </a:r>
            <a:r>
              <a:rPr lang="en-US" sz="1050" dirty="0" err="1"/>
              <a:t>velit</a:t>
            </a:r>
            <a:r>
              <a:rPr lang="en-US" sz="1050" dirty="0"/>
              <a:t> </a:t>
            </a:r>
            <a:r>
              <a:rPr lang="en-US" sz="1050" dirty="0" err="1"/>
              <a:t>ullamcorper</a:t>
            </a:r>
            <a:r>
              <a:rPr lang="en-US" sz="1050" dirty="0"/>
              <a:t> </a:t>
            </a:r>
            <a:r>
              <a:rPr lang="en-US" sz="1050" dirty="0" err="1"/>
              <a:t>fermentum</a:t>
            </a:r>
            <a:r>
              <a:rPr lang="en-US" sz="1050" dirty="0"/>
              <a:t> </a:t>
            </a:r>
            <a:r>
              <a:rPr lang="en-US" sz="1050" dirty="0" err="1"/>
              <a:t>eu</a:t>
            </a:r>
            <a:r>
              <a:rPr lang="en-US" sz="1050" dirty="0"/>
              <a:t> </a:t>
            </a:r>
            <a:r>
              <a:rPr lang="en-US" sz="1050" dirty="0" err="1"/>
              <a:t>eu</a:t>
            </a:r>
            <a:r>
              <a:rPr lang="en-US" sz="1050" dirty="0"/>
              <a:t> </a:t>
            </a:r>
            <a:r>
              <a:rPr lang="en-US" sz="1050" dirty="0" err="1"/>
              <a:t>leo</a:t>
            </a:r>
            <a:r>
              <a:rPr lang="en-US" sz="1050" dirty="0"/>
              <a:t>. </a:t>
            </a:r>
            <a:r>
              <a:rPr lang="en-US" sz="1050" dirty="0" err="1"/>
              <a:t>Ut</a:t>
            </a:r>
            <a:r>
              <a:rPr lang="en-US" sz="1050" dirty="0"/>
              <a:t> </a:t>
            </a:r>
            <a:r>
              <a:rPr lang="en-US" sz="1050" dirty="0" err="1"/>
              <a:t>pretium</a:t>
            </a:r>
            <a:r>
              <a:rPr lang="en-US" sz="1050" dirty="0"/>
              <a:t> </a:t>
            </a:r>
            <a:r>
              <a:rPr lang="en-US" sz="1050" dirty="0" err="1"/>
              <a:t>elit</a:t>
            </a:r>
            <a:r>
              <a:rPr lang="en-US" sz="1050" dirty="0"/>
              <a:t> ac ligula dictum </a:t>
            </a:r>
            <a:r>
              <a:rPr lang="en-US" sz="1050" dirty="0" err="1"/>
              <a:t>condimentum</a:t>
            </a:r>
            <a:r>
              <a:rPr lang="en-US" sz="1050" dirty="0"/>
              <a:t>. </a:t>
            </a:r>
            <a:r>
              <a:rPr lang="en-US" sz="1050" dirty="0" err="1"/>
              <a:t>Proin</a:t>
            </a:r>
            <a:r>
              <a:rPr lang="en-US" sz="1050" dirty="0"/>
              <a:t> </a:t>
            </a:r>
            <a:r>
              <a:rPr lang="en-US" sz="1050" dirty="0" err="1"/>
              <a:t>eget</a:t>
            </a:r>
            <a:r>
              <a:rPr lang="en-US" sz="1050" dirty="0"/>
              <a:t> dolor </a:t>
            </a:r>
            <a:r>
              <a:rPr lang="en-US" sz="1050" dirty="0" err="1"/>
              <a:t>aliquam</a:t>
            </a:r>
            <a:r>
              <a:rPr lang="en-US" sz="1050" dirty="0"/>
              <a:t> nisi </a:t>
            </a:r>
            <a:r>
              <a:rPr lang="en-US" sz="1050" dirty="0" err="1"/>
              <a:t>laoreet</a:t>
            </a:r>
            <a:r>
              <a:rPr lang="en-US" sz="1050" dirty="0"/>
              <a:t> </a:t>
            </a:r>
            <a:r>
              <a:rPr lang="en-US" sz="1050" dirty="0" err="1"/>
              <a:t>ultrices</a:t>
            </a:r>
            <a:r>
              <a:rPr lang="en-US" sz="1050" dirty="0"/>
              <a:t> non </a:t>
            </a:r>
            <a:r>
              <a:rPr lang="en-US" sz="1050" dirty="0" err="1"/>
              <a:t>ut</a:t>
            </a:r>
            <a:r>
              <a:rPr lang="en-US" sz="1050" dirty="0"/>
              <a:t> </a:t>
            </a:r>
            <a:r>
              <a:rPr lang="en-US" sz="1050" dirty="0" err="1"/>
              <a:t>erat</a:t>
            </a:r>
            <a:r>
              <a:rPr lang="en-US" sz="1050" dirty="0"/>
              <a:t>. </a:t>
            </a:r>
            <a:r>
              <a:rPr lang="en-US" sz="1050" dirty="0" err="1"/>
              <a:t>Etiam</a:t>
            </a:r>
            <a:r>
              <a:rPr lang="en-US" sz="1050" dirty="0"/>
              <a:t> </a:t>
            </a:r>
            <a:r>
              <a:rPr lang="en-US" sz="1050" dirty="0" err="1"/>
              <a:t>vehicula</a:t>
            </a:r>
            <a:r>
              <a:rPr lang="en-US" sz="1050" dirty="0"/>
              <a:t> </a:t>
            </a:r>
            <a:r>
              <a:rPr lang="en-US" sz="1050" dirty="0" err="1"/>
              <a:t>congue</a:t>
            </a:r>
            <a:r>
              <a:rPr lang="en-US" sz="1050" dirty="0"/>
              <a:t> lacus, id </a:t>
            </a:r>
            <a:r>
              <a:rPr lang="en-US" sz="1050" dirty="0" err="1"/>
              <a:t>vulputate</a:t>
            </a:r>
            <a:r>
              <a:rPr lang="en-US" sz="1050" dirty="0"/>
              <a:t> ligula semper </a:t>
            </a:r>
            <a:r>
              <a:rPr lang="en-US" sz="1050" dirty="0" err="1"/>
              <a:t>eget</a:t>
            </a:r>
            <a:r>
              <a:rPr lang="en-US" sz="1050" dirty="0"/>
              <a:t>. </a:t>
            </a:r>
            <a:r>
              <a:rPr lang="en-US" sz="1050" dirty="0" err="1"/>
              <a:t>Aliquam</a:t>
            </a:r>
            <a:r>
              <a:rPr lang="en-US" sz="1050" dirty="0"/>
              <a:t> </a:t>
            </a:r>
            <a:r>
              <a:rPr lang="en-US" sz="1050" dirty="0" err="1"/>
              <a:t>mollis</a:t>
            </a:r>
            <a:r>
              <a:rPr lang="en-US" sz="1050" dirty="0"/>
              <a:t> </a:t>
            </a:r>
            <a:r>
              <a:rPr lang="en-US" sz="1050" dirty="0" err="1"/>
              <a:t>elit</a:t>
            </a:r>
            <a:r>
              <a:rPr lang="en-US" sz="1050" dirty="0"/>
              <a:t> </a:t>
            </a:r>
            <a:r>
              <a:rPr lang="en-US" sz="1050" dirty="0" err="1"/>
              <a:t>eros</a:t>
            </a:r>
            <a:r>
              <a:rPr lang="en-US" sz="1050" dirty="0"/>
              <a:t>, at </a:t>
            </a:r>
            <a:r>
              <a:rPr lang="en-US" sz="1050" dirty="0" err="1"/>
              <a:t>porttitor</a:t>
            </a:r>
            <a:r>
              <a:rPr lang="en-US" sz="1050" dirty="0"/>
              <a:t> </a:t>
            </a:r>
            <a:r>
              <a:rPr lang="en-US" sz="1050" dirty="0" err="1"/>
              <a:t>velit</a:t>
            </a:r>
            <a:r>
              <a:rPr lang="en-US" sz="1050" dirty="0"/>
              <a:t> </a:t>
            </a:r>
            <a:r>
              <a:rPr lang="en-US" sz="1050" dirty="0" err="1"/>
              <a:t>elementum</a:t>
            </a:r>
            <a:r>
              <a:rPr lang="en-US" sz="1050" dirty="0"/>
              <a:t> ac.</a:t>
            </a:r>
          </a:p>
        </p:txBody>
      </p:sp>
    </p:spTree>
    <p:extLst>
      <p:ext uri="{BB962C8B-B14F-4D97-AF65-F5344CB8AC3E}">
        <p14:creationId xmlns:p14="http://schemas.microsoft.com/office/powerpoint/2010/main" val="1879731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Selectors –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 </a:t>
            </a:r>
            <a:r>
              <a:rPr lang="en-US" dirty="0"/>
              <a:t>simple selector can have different classes allowing the same tag to have different styles. For example, you may wish to display different paragraph's </a:t>
            </a:r>
            <a:r>
              <a:rPr lang="en-US" dirty="0" smtClean="0"/>
              <a:t>with different text-indent values, or bold all text in the paragraph.  This can be controlled the “class” attribute in the html.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1800" b="1" dirty="0" smtClean="0"/>
              <a:t>HTML</a:t>
            </a:r>
          </a:p>
          <a:p>
            <a:pPr marL="201168" lvl="1" indent="0">
              <a:buNone/>
            </a:pPr>
            <a:r>
              <a:rPr lang="en-US" dirty="0" smtClean="0"/>
              <a:t>	&lt;p class=“type1”&gt;…&lt;/p&gt;</a:t>
            </a:r>
            <a:br>
              <a:rPr lang="en-US" dirty="0" smtClean="0"/>
            </a:br>
            <a:r>
              <a:rPr lang="en-US" dirty="0" smtClean="0"/>
              <a:t>	&lt;p class=“type2”&gt;…&lt;/p&gt; </a:t>
            </a:r>
            <a:br>
              <a:rPr lang="en-US" dirty="0" smtClean="0"/>
            </a:br>
            <a:r>
              <a:rPr lang="en-US" dirty="0" smtClean="0"/>
              <a:t>	&lt;p class=“type2 </a:t>
            </a:r>
            <a:r>
              <a:rPr lang="en-US" dirty="0" err="1" smtClean="0"/>
              <a:t>boldify</a:t>
            </a:r>
            <a:r>
              <a:rPr lang="en-US" dirty="0" smtClean="0"/>
              <a:t>”&gt;…&lt;/p&gt;   &lt;!-- NOTE: we can have more than 1 class --&gt;</a:t>
            </a:r>
            <a:endParaRPr lang="en-US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CSS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p.type1 { text-indent: 16px; }</a:t>
            </a:r>
            <a:br>
              <a:rPr lang="en-US" dirty="0" smtClean="0"/>
            </a:br>
            <a:r>
              <a:rPr lang="en-US" dirty="0" smtClean="0"/>
              <a:t>	p.type2 { text-indent: 20px; }</a:t>
            </a:r>
            <a:br>
              <a:rPr lang="en-US" dirty="0" smtClean="0"/>
            </a:br>
            <a:r>
              <a:rPr lang="en-US" dirty="0" smtClean="0"/>
              <a:t>	  .</a:t>
            </a:r>
            <a:r>
              <a:rPr lang="en-US" dirty="0" err="1" smtClean="0"/>
              <a:t>boldify</a:t>
            </a:r>
            <a:r>
              <a:rPr lang="en-US" dirty="0" smtClean="0"/>
              <a:t> { font-weight: bold; }    /* make any element with a “</a:t>
            </a:r>
            <a:r>
              <a:rPr lang="en-US" dirty="0" err="1" smtClean="0"/>
              <a:t>boldify</a:t>
            </a:r>
            <a:r>
              <a:rPr lang="en-US" dirty="0" smtClean="0"/>
              <a:t>” class, bold */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NOTE:</a:t>
            </a:r>
            <a:r>
              <a:rPr lang="en-US" dirty="0" smtClean="0"/>
              <a:t> the “class” attribute (.</a:t>
            </a:r>
            <a:r>
              <a:rPr lang="en-US" dirty="0" err="1" smtClean="0"/>
              <a:t>classname</a:t>
            </a:r>
            <a:r>
              <a:rPr lang="en-US" dirty="0" smtClean="0"/>
              <a:t> in CSS) is one of </a:t>
            </a:r>
            <a:r>
              <a:rPr lang="en-US" b="1" dirty="0" smtClean="0"/>
              <a:t>the most common ways that </a:t>
            </a:r>
            <a:r>
              <a:rPr lang="en-US" b="1" dirty="0" err="1" smtClean="0"/>
              <a:t>css</a:t>
            </a:r>
            <a:r>
              <a:rPr lang="en-US" b="1" dirty="0" smtClean="0"/>
              <a:t> is applied to an element!</a:t>
            </a:r>
          </a:p>
        </p:txBody>
      </p:sp>
    </p:spTree>
    <p:extLst>
      <p:ext uri="{BB962C8B-B14F-4D97-AF65-F5344CB8AC3E}">
        <p14:creationId xmlns:p14="http://schemas.microsoft.com/office/powerpoint/2010/main" val="3438686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Selectors –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Id </a:t>
            </a:r>
            <a:r>
              <a:rPr lang="en-US" dirty="0"/>
              <a:t>selectors can only be used once in an html </a:t>
            </a:r>
            <a:r>
              <a:rPr lang="en-US" dirty="0" smtClean="0"/>
              <a:t>document (since all id’s in a document are unique) </a:t>
            </a:r>
            <a:r>
              <a:rPr lang="en-US" dirty="0"/>
              <a:t>and are individually assigned for a specific purpose. The </a:t>
            </a:r>
            <a:r>
              <a:rPr lang="en-US" dirty="0" smtClean="0"/>
              <a:t>id </a:t>
            </a:r>
            <a:r>
              <a:rPr lang="en-US" dirty="0"/>
              <a:t>selector type should </a:t>
            </a:r>
            <a:r>
              <a:rPr lang="en-US" b="1" dirty="0"/>
              <a:t>only be used sparingly</a:t>
            </a:r>
            <a:r>
              <a:rPr lang="en-US" dirty="0"/>
              <a:t> because of its limitations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sz="1800" b="1" dirty="0" smtClean="0"/>
              <a:t>HTML</a:t>
            </a:r>
            <a:endParaRPr lang="en-US" sz="1800" b="1" dirty="0"/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smtClean="0"/>
              <a:t>&lt;span id=“zyx565”&gt;…&lt;/span&gt;  </a:t>
            </a:r>
            <a:br>
              <a:rPr lang="en-US" dirty="0" smtClean="0"/>
            </a:br>
            <a:r>
              <a:rPr lang="en-US" dirty="0" smtClean="0"/>
              <a:t>	&lt;!-- “span” is an all-purpose in-line element, used to apply a style --&gt;</a:t>
            </a:r>
            <a:r>
              <a:rPr lang="en-US" dirty="0"/>
              <a:t>	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b="1" dirty="0"/>
              <a:t>CSS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#xyz656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	text-indent</a:t>
            </a:r>
            <a:r>
              <a:rPr lang="en-US" dirty="0"/>
              <a:t>: 1em;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94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– Contextual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Contextual </a:t>
            </a:r>
            <a:r>
              <a:rPr lang="en-US" dirty="0"/>
              <a:t>selectors are used to indicate the </a:t>
            </a:r>
            <a:r>
              <a:rPr lang="en-US" b="1" dirty="0"/>
              <a:t>context</a:t>
            </a:r>
            <a:r>
              <a:rPr lang="en-US" dirty="0"/>
              <a:t> of a </a:t>
            </a:r>
            <a:r>
              <a:rPr lang="en-US" dirty="0" smtClean="0"/>
              <a:t>selector.  The </a:t>
            </a:r>
            <a:r>
              <a:rPr lang="en-US" b="1" dirty="0"/>
              <a:t>context</a:t>
            </a:r>
            <a:r>
              <a:rPr lang="en-US" dirty="0"/>
              <a:t> of a selector is determined by what its </a:t>
            </a:r>
            <a:r>
              <a:rPr lang="en-US" b="1" dirty="0"/>
              <a:t>parent element is</a:t>
            </a:r>
            <a:r>
              <a:rPr lang="en-US" dirty="0"/>
              <a:t>. In other words, what the element is </a:t>
            </a:r>
            <a:r>
              <a:rPr lang="en-US" b="1" dirty="0"/>
              <a:t>nested within</a:t>
            </a:r>
            <a:r>
              <a:rPr lang="en-US" dirty="0"/>
              <a:t> or what precedes it in the document</a:t>
            </a:r>
            <a:r>
              <a:rPr lang="en-US" dirty="0" smtClean="0"/>
              <a:t>.</a:t>
            </a:r>
          </a:p>
          <a:p>
            <a:pPr fontAlgn="base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For </a:t>
            </a:r>
            <a:r>
              <a:rPr lang="en-US" dirty="0"/>
              <a:t>example, if you </a:t>
            </a:r>
            <a:r>
              <a:rPr lang="en-US" dirty="0" smtClean="0"/>
              <a:t>only want to target </a:t>
            </a:r>
            <a:r>
              <a:rPr lang="en-US" b="1" dirty="0"/>
              <a:t>unordered lists</a:t>
            </a:r>
            <a:r>
              <a:rPr lang="en-US" dirty="0"/>
              <a:t> that are nested </a:t>
            </a:r>
            <a:r>
              <a:rPr lang="en-US" i="1" dirty="0"/>
              <a:t>under</a:t>
            </a:r>
            <a:r>
              <a:rPr lang="en-US" dirty="0"/>
              <a:t> </a:t>
            </a:r>
            <a:r>
              <a:rPr lang="en-US" b="1" dirty="0"/>
              <a:t>ordered lists</a:t>
            </a:r>
            <a:r>
              <a:rPr lang="en-US" dirty="0"/>
              <a:t> to have a font size of </a:t>
            </a:r>
            <a:r>
              <a:rPr lang="en-US" dirty="0" smtClean="0"/>
              <a:t>16px:</a:t>
            </a:r>
          </a:p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HTML</a:t>
            </a:r>
            <a:endParaRPr lang="en-US" b="1" dirty="0"/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	      &lt;li&gt;</a:t>
            </a:r>
            <a:br>
              <a:rPr lang="en-US" dirty="0" smtClean="0"/>
            </a:br>
            <a:r>
              <a:rPr lang="en-US" dirty="0" smtClean="0"/>
              <a:t>	            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	                  &lt;li&gt; … &lt;/li&gt;</a:t>
            </a:r>
            <a:br>
              <a:rPr lang="en-US" dirty="0" smtClean="0"/>
            </a:br>
            <a:r>
              <a:rPr lang="en-US" dirty="0" smtClean="0"/>
              <a:t>	            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                    &lt;/li&gt;</a:t>
            </a:r>
            <a:br>
              <a:rPr lang="en-US" dirty="0" smtClean="0"/>
            </a:br>
            <a:r>
              <a:rPr lang="en-US" dirty="0" smtClean="0"/>
              <a:t>	&lt;/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				</a:t>
            </a:r>
            <a:endParaRPr lang="en-US" dirty="0"/>
          </a:p>
          <a:p>
            <a:pPr marL="91440" lvl="1" indent="-91440"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b="1" dirty="0"/>
              <a:t>CSS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 smtClean="0"/>
              <a:t>ol</a:t>
            </a:r>
            <a:r>
              <a:rPr lang="en-US" dirty="0" smtClean="0"/>
              <a:t> 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font-size: 16px;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}</a:t>
            </a:r>
          </a:p>
          <a:p>
            <a:pPr>
              <a:spcAft>
                <a:spcPts val="4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33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– Grouping Selectors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To </a:t>
            </a:r>
            <a:r>
              <a:rPr lang="en-US" dirty="0"/>
              <a:t>reduce the size of </a:t>
            </a:r>
            <a:r>
              <a:rPr lang="en-US" dirty="0" smtClean="0"/>
              <a:t>the </a:t>
            </a:r>
            <a:r>
              <a:rPr lang="en-US" dirty="0"/>
              <a:t>style sheets, one can group selectors in comma-separated </a:t>
            </a:r>
            <a:r>
              <a:rPr lang="en-US" dirty="0" smtClean="0"/>
              <a:t>list, for example:</a:t>
            </a:r>
            <a:br>
              <a:rPr lang="en-US" dirty="0" smtClean="0"/>
            </a:b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h1, h2, h3 { font-family: Serif; </a:t>
            </a:r>
            <a:r>
              <a:rPr lang="pt-BR" b="1" dirty="0" smtClean="0"/>
              <a:t>}</a:t>
            </a:r>
          </a:p>
          <a:p>
            <a:pPr marL="201168" lvl="1" indent="0">
              <a:buNone/>
            </a:pPr>
            <a:endParaRPr lang="pt-BR" b="1" dirty="0"/>
          </a:p>
          <a:p>
            <a:pPr marL="201168" lvl="1" indent="0">
              <a:buNone/>
            </a:pPr>
            <a:r>
              <a:rPr lang="pt-BR" b="1" dirty="0" smtClean="0"/>
              <a:t>    Selector         Property         Value          </a:t>
            </a:r>
          </a:p>
          <a:p>
            <a:pPr marL="201168" lvl="1" indent="0">
              <a:buNone/>
            </a:pPr>
            <a:endParaRPr lang="pt-BR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  This would set the font of all tags, </a:t>
            </a:r>
            <a:r>
              <a:rPr lang="pt-BR" b="1" dirty="0" smtClean="0"/>
              <a:t>&lt;h1&gt;</a:t>
            </a:r>
            <a:r>
              <a:rPr lang="pt-BR" dirty="0" smtClean="0"/>
              <a:t>,</a:t>
            </a:r>
            <a:r>
              <a:rPr lang="pt-BR" b="1" dirty="0" smtClean="0"/>
              <a:t>&lt;h2&gt;</a:t>
            </a:r>
            <a:r>
              <a:rPr lang="pt-BR" dirty="0" smtClean="0"/>
              <a:t> &amp; </a:t>
            </a:r>
            <a:r>
              <a:rPr lang="pt-BR" b="1" dirty="0" smtClean="0"/>
              <a:t>&lt;h3&gt;</a:t>
            </a:r>
            <a:r>
              <a:rPr lang="pt-BR" dirty="0" smtClean="0"/>
              <a:t> to “Serif”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1449238" y="2734574"/>
            <a:ext cx="1000664" cy="267418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71457" y="2734574"/>
            <a:ext cx="1160034" cy="267418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58341" y="2729956"/>
            <a:ext cx="518095" cy="267418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865745" y="3066476"/>
            <a:ext cx="73892" cy="314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223491" y="3049407"/>
            <a:ext cx="2" cy="3311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082475" y="3049407"/>
            <a:ext cx="193961" cy="3311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1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CSS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  The next few slides will discuss some common CSS properties.  For a more complete and up-to-date reference, refer to:  </a:t>
            </a: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www.htmldog.com/references/css/properties</a:t>
            </a:r>
            <a:r>
              <a:rPr lang="en-US" sz="1600" dirty="0" smtClean="0"/>
              <a:t> </a:t>
            </a:r>
          </a:p>
          <a:p>
            <a:pPr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 Remember, the default “container” block-level tag is “&lt;div&gt;”, while the default tag to apply a style to an inline-element is “&lt;span&gt;”.</a:t>
            </a:r>
          </a:p>
          <a:p>
            <a:pPr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 This leads to HTML that might look like:</a:t>
            </a:r>
          </a:p>
          <a:p>
            <a:pPr marL="201168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400" dirty="0" smtClean="0"/>
              <a:t>&lt;</a:t>
            </a:r>
            <a:r>
              <a:rPr lang="en-US" sz="1400" b="1" dirty="0" smtClean="0"/>
              <a:t>div class=“main-article”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>      &lt;p&gt; </a:t>
            </a:r>
            <a:br>
              <a:rPr lang="en-US" sz="1400" dirty="0" smtClean="0"/>
            </a:br>
            <a:r>
              <a:rPr lang="en-US" sz="1400" dirty="0" smtClean="0"/>
              <a:t>            This is some text that is written in the &lt;</a:t>
            </a:r>
            <a:r>
              <a:rPr lang="en-US" sz="1400" b="1" dirty="0" smtClean="0"/>
              <a:t>span class=“highlight”</a:t>
            </a:r>
            <a:r>
              <a:rPr lang="en-US" sz="1400" dirty="0" smtClean="0"/>
              <a:t>&gt;main article&lt;/</a:t>
            </a:r>
            <a:r>
              <a:rPr lang="en-US" sz="1400" b="1" dirty="0" smtClean="0"/>
              <a:t>span</a:t>
            </a:r>
            <a:r>
              <a:rPr lang="en-US" sz="1400" dirty="0" smtClean="0"/>
              <a:t>&gt;.</a:t>
            </a:r>
            <a:br>
              <a:rPr lang="en-US" sz="1400" dirty="0" smtClean="0"/>
            </a:br>
            <a:r>
              <a:rPr lang="en-US" sz="1400" dirty="0" smtClean="0"/>
              <a:t>            There are other articles, but this one is special because it’s the main one. </a:t>
            </a:r>
            <a:br>
              <a:rPr lang="en-US" sz="1400" dirty="0" smtClean="0"/>
            </a:br>
            <a:r>
              <a:rPr lang="en-US" sz="1400" dirty="0" smtClean="0"/>
              <a:t>      &lt;/p&gt;</a:t>
            </a:r>
            <a:br>
              <a:rPr lang="en-US" sz="1400" dirty="0" smtClean="0"/>
            </a:br>
            <a:r>
              <a:rPr lang="en-US" sz="1400" dirty="0" smtClean="0"/>
              <a:t>&lt;/</a:t>
            </a:r>
            <a:r>
              <a:rPr lang="en-US" sz="1400" b="1" dirty="0" smtClean="0"/>
              <a:t>div</a:t>
            </a:r>
            <a:r>
              <a:rPr lang="en-US" sz="1400" dirty="0" smtClean="0"/>
              <a:t>&gt;</a:t>
            </a:r>
            <a:endParaRPr lang="en-US" sz="1600" dirty="0" smtClean="0"/>
          </a:p>
          <a:p>
            <a:pPr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 smtClean="0"/>
              <a:t>NOTE</a:t>
            </a:r>
            <a:r>
              <a:rPr lang="en-US" sz="1600" dirty="0" smtClean="0"/>
              <a:t>: Try to use as many html5 “semantic” tags (</a:t>
            </a:r>
            <a:r>
              <a:rPr lang="en-US" sz="1600" dirty="0" err="1" smtClean="0"/>
              <a:t>ie</a:t>
            </a:r>
            <a:r>
              <a:rPr lang="en-US" sz="1600" dirty="0" smtClean="0"/>
              <a:t>: &lt;</a:t>
            </a:r>
            <a:r>
              <a:rPr lang="en-US" sz="1600" dirty="0" err="1" smtClean="0"/>
              <a:t>nav</a:t>
            </a:r>
            <a:r>
              <a:rPr lang="en-US" sz="1600" dirty="0" smtClean="0"/>
              <a:t>&gt;,&lt;footer&gt;,&lt;article&gt;,&lt;aside&gt;,etc.) as possible in your code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720435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Properties – Container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There are a few important properties that are often used when positioning container elements (</a:t>
            </a:r>
            <a:r>
              <a:rPr lang="en-US" dirty="0" err="1" smtClean="0"/>
              <a:t>ie</a:t>
            </a:r>
            <a:r>
              <a:rPr lang="en-US" dirty="0" smtClean="0"/>
              <a:t>: &lt;div&gt;, or &lt;section&gt;,&lt;article&gt;,&lt;footer&gt;,</a:t>
            </a:r>
            <a:r>
              <a:rPr lang="en-US" dirty="0" err="1" smtClean="0"/>
              <a:t>etc</a:t>
            </a:r>
            <a:r>
              <a:rPr lang="en-US" dirty="0" smtClean="0"/>
              <a:t>) side-by-side on the page:</a:t>
            </a:r>
            <a:br>
              <a:rPr lang="en-US" dirty="0" smtClean="0"/>
            </a:b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float: right; /*or left */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lear: both /* or left, or right */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NOTE: this only works if a “width” is specified on the element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Clear (both) is used on the first non-floating div after the floating </a:t>
            </a:r>
            <a:r>
              <a:rPr lang="en-US" dirty="0" err="1" smtClean="0"/>
              <a:t>div’s</a:t>
            </a:r>
            <a:r>
              <a:rPr lang="en-US" dirty="0" smtClean="0"/>
              <a:t>, to reset the layout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To see this in action for a typical HTML5 Layout: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www.w3schools.com/html/tryit.asp?filename=tryhtml_layout_semantic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4275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Properties – “Margin”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023538"/>
              </p:ext>
            </p:extLst>
          </p:nvPr>
        </p:nvGraphicFramePr>
        <p:xfrm>
          <a:off x="1219197" y="1846263"/>
          <a:ext cx="9936482" cy="2866728"/>
        </p:xfrm>
        <a:graphic>
          <a:graphicData uri="http://schemas.openxmlformats.org/drawingml/2006/table">
            <a:tbl>
              <a:tblPr/>
              <a:tblGrid>
                <a:gridCol w="4968241"/>
                <a:gridCol w="4968241"/>
              </a:tblGrid>
              <a:tr h="427653"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inherit"/>
                        </a:rPr>
                        <a:t>CSS Margins define the white space around an HTML element's border. See the "</a:t>
                      </a:r>
                      <a:r>
                        <a:rPr lang="en-US" sz="1400" dirty="0">
                          <a:solidFill>
                            <a:srgbClr val="884488"/>
                          </a:solidFill>
                          <a:effectLst/>
                          <a:latin typeface="inherit"/>
                          <a:hlinkClick r:id="rId2"/>
                        </a:rPr>
                        <a:t>Box model</a:t>
                      </a:r>
                      <a:r>
                        <a:rPr lang="en-US" sz="1400" dirty="0">
                          <a:effectLst/>
                          <a:latin typeface="inherit"/>
                        </a:rPr>
                        <a:t>".</a:t>
                      </a:r>
                    </a:p>
                  </a:txBody>
                  <a:tcPr marL="87451" marR="87451" marT="43725" marB="43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142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solidFill>
                            <a:srgbClr val="884488"/>
                          </a:solidFill>
                          <a:effectLst/>
                          <a:latin typeface="inherit"/>
                          <a:hlinkClick r:id="rId3"/>
                        </a:rPr>
                        <a:t>margin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87451" marR="87451" marT="43725" marB="43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Applies to all sides</a:t>
                      </a:r>
                    </a:p>
                  </a:txBody>
                  <a:tcPr marL="87451" marR="87451" marT="43725" marB="43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765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inherit"/>
                        </a:rPr>
                        <a:t>margin:6px; /* this a short </a:t>
                      </a:r>
                      <a:r>
                        <a:rPr lang="en-US" sz="1400" dirty="0" smtClean="0">
                          <a:effectLst/>
                          <a:latin typeface="inherit"/>
                        </a:rPr>
                        <a:t>cut </a:t>
                      </a:r>
                      <a:r>
                        <a:rPr lang="en-US" sz="1400" dirty="0">
                          <a:effectLst/>
                          <a:latin typeface="inherit"/>
                        </a:rPr>
                        <a:t>*/</a:t>
                      </a:r>
                    </a:p>
                  </a:txBody>
                  <a:tcPr marL="87451" marR="87451" marT="43725" marB="43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Applies a margin to all sides of an element</a:t>
                      </a:r>
                    </a:p>
                  </a:txBody>
                  <a:tcPr marL="87451" marR="87451" marT="43725" marB="43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765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margin-top</a:t>
                      </a:r>
                    </a:p>
                  </a:txBody>
                  <a:tcPr marL="87451" marR="87451" marT="43725" marB="43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inherit"/>
                        </a:rPr>
                        <a:t>Applies a margin to the top of an element</a:t>
                      </a:r>
                    </a:p>
                  </a:txBody>
                  <a:tcPr marL="87451" marR="87451" marT="43725" marB="43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765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margin-right</a:t>
                      </a:r>
                    </a:p>
                  </a:txBody>
                  <a:tcPr marL="87451" marR="87451" marT="43725" marB="43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Applies a margin to the right of an element</a:t>
                      </a:r>
                    </a:p>
                  </a:txBody>
                  <a:tcPr marL="87451" marR="87451" marT="43725" marB="43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765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margin-bottom</a:t>
                      </a:r>
                    </a:p>
                  </a:txBody>
                  <a:tcPr marL="87451" marR="87451" marT="43725" marB="43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Applies a margin to the bottom of an element</a:t>
                      </a:r>
                    </a:p>
                  </a:txBody>
                  <a:tcPr marL="87451" marR="87451" marT="43725" marB="43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765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margin-left</a:t>
                      </a:r>
                    </a:p>
                  </a:txBody>
                  <a:tcPr marL="87451" marR="87451" marT="43725" marB="43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inherit"/>
                        </a:rPr>
                        <a:t>Applies a margin to the left of an element</a:t>
                      </a:r>
                    </a:p>
                  </a:txBody>
                  <a:tcPr marL="87451" marR="87451" marT="43725" marB="43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06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/>
              <a:t>Properties – </a:t>
            </a:r>
            <a:r>
              <a:rPr lang="en-US" dirty="0" smtClean="0"/>
              <a:t>“border-width”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340157"/>
              </p:ext>
            </p:extLst>
          </p:nvPr>
        </p:nvGraphicFramePr>
        <p:xfrm>
          <a:off x="1210540" y="1882888"/>
          <a:ext cx="9945140" cy="2467440"/>
        </p:xfrm>
        <a:graphic>
          <a:graphicData uri="http://schemas.openxmlformats.org/drawingml/2006/table">
            <a:tbl>
              <a:tblPr/>
              <a:tblGrid>
                <a:gridCol w="4972570"/>
                <a:gridCol w="4972570"/>
              </a:tblGrid>
              <a:tr h="4112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solidFill>
                            <a:srgbClr val="884488"/>
                          </a:solidFill>
                          <a:effectLst/>
                          <a:latin typeface="inherit"/>
                          <a:hlinkClick r:id="rId2"/>
                        </a:rPr>
                        <a:t>border-width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Applies to all sides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12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border-width:6px; border-style:solid;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Applies a solid border to all sides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12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border-top-width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Applies only to the top border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12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inherit"/>
                        </a:rPr>
                        <a:t>border-right-width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Applies only to the right border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12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inherit"/>
                        </a:rPr>
                        <a:t>border-bottom-width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Applies only to all bottom border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12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inherit"/>
                        </a:rPr>
                        <a:t>border-left-width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inherit"/>
                        </a:rPr>
                        <a:t>Applies only to the left border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80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HTML5 - &lt;header&gt;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09890" cy="4023360"/>
          </a:xfrm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&lt;body&gt;</a:t>
            </a:r>
            <a:br>
              <a:rPr lang="en-US" sz="1400" dirty="0"/>
            </a:br>
            <a:r>
              <a:rPr lang="en-US" sz="1400" dirty="0"/>
              <a:t>       </a:t>
            </a:r>
            <a:r>
              <a:rPr lang="en-US" sz="1400" b="1" dirty="0"/>
              <a:t>&lt;header&gt;</a:t>
            </a:r>
            <a:br>
              <a:rPr lang="en-US" sz="1400" b="1" dirty="0"/>
            </a:br>
            <a:r>
              <a:rPr lang="en-US" sz="1400" b="1" dirty="0"/>
              <a:t>         </a:t>
            </a:r>
            <a:r>
              <a:rPr lang="en-US" sz="1400" b="1" dirty="0" smtClean="0"/>
              <a:t>      ......... </a:t>
            </a:r>
            <a:r>
              <a:rPr lang="en-US" sz="1400" b="1" dirty="0"/>
              <a:t>logo </a:t>
            </a:r>
            <a:r>
              <a:rPr lang="en-US" sz="1400" b="1" dirty="0" err="1"/>
              <a:t>etc</a:t>
            </a:r>
            <a:r>
              <a:rPr lang="en-US" sz="1400" b="1" dirty="0"/>
              <a:t>  ...</a:t>
            </a:r>
            <a:br>
              <a:rPr lang="en-US" sz="1400" b="1" dirty="0"/>
            </a:br>
            <a:r>
              <a:rPr lang="en-US" sz="1400" b="1" dirty="0"/>
              <a:t>       &lt;/header</a:t>
            </a:r>
            <a:r>
              <a:rPr lang="en-US" sz="1400" b="1" dirty="0" smtClean="0"/>
              <a:t>&gt;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dirty="0"/>
              <a:t>&lt;/body</a:t>
            </a:r>
            <a:r>
              <a:rPr lang="en-US" sz="1400" dirty="0" smtClean="0"/>
              <a:t>&gt;</a:t>
            </a:r>
          </a:p>
          <a:p>
            <a:pPr marL="0" indent="0">
              <a:spcAft>
                <a:spcPts val="0"/>
              </a:spcAft>
              <a:buNone/>
            </a:pPr>
            <a:endParaRPr lang="en-US" sz="1400" dirty="0"/>
          </a:p>
          <a:p>
            <a:pPr marL="0" indent="0">
              <a:spcAft>
                <a:spcPts val="0"/>
              </a:spcAft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701" y="1946725"/>
            <a:ext cx="5327979" cy="32696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43600" y="2311879"/>
            <a:ext cx="5089585" cy="284672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05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Properties – “border-style”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706147"/>
              </p:ext>
            </p:extLst>
          </p:nvPr>
        </p:nvGraphicFramePr>
        <p:xfrm>
          <a:off x="1201303" y="1882431"/>
          <a:ext cx="9935904" cy="2841300"/>
        </p:xfrm>
        <a:graphic>
          <a:graphicData uri="http://schemas.openxmlformats.org/drawingml/2006/table">
            <a:tbl>
              <a:tblPr/>
              <a:tblGrid>
                <a:gridCol w="4967952"/>
                <a:gridCol w="4967952"/>
              </a:tblGrid>
              <a:tr h="28435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solidFill>
                            <a:srgbClr val="884488"/>
                          </a:solidFill>
                          <a:effectLst/>
                          <a:latin typeface="inherit"/>
                          <a:hlinkClick r:id="rId2"/>
                        </a:rPr>
                        <a:t>border-style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Applies to all sides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4353"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dotted / dashed / solid / double / groove / ridge / inset / outset / hidden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63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border-style:solid; default width of 3px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Applies a solid border to all sides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63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border-top-style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Applies the style only to the top border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63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border-right-style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Applies the style only to the right border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63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inherit"/>
                        </a:rPr>
                        <a:t>border-bottom-style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Applies the style only to all bottom border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63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border-left-style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inherit"/>
                        </a:rPr>
                        <a:t>Applies the style only to the left border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519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Properties – “border-color”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916780"/>
              </p:ext>
            </p:extLst>
          </p:nvPr>
        </p:nvGraphicFramePr>
        <p:xfrm>
          <a:off x="1219774" y="1893515"/>
          <a:ext cx="9945140" cy="2641542"/>
        </p:xfrm>
        <a:graphic>
          <a:graphicData uri="http://schemas.openxmlformats.org/drawingml/2006/table">
            <a:tbl>
              <a:tblPr/>
              <a:tblGrid>
                <a:gridCol w="4972570"/>
                <a:gridCol w="4972570"/>
              </a:tblGrid>
              <a:tr h="4402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solidFill>
                            <a:srgbClr val="884488"/>
                          </a:solidFill>
                          <a:effectLst/>
                          <a:latin typeface="inherit"/>
                          <a:hlinkClick r:id="rId2"/>
                        </a:rPr>
                        <a:t>border-color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Applies to all sides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02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border-color:#ff0000; border-style:solid;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Applies a solid border to all sides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02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border-top-color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Applies only to the top border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02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border-right-color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Applies only to the right border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02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border-bottom-color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Applies only to all bottom border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02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border-left-color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inherit"/>
                        </a:rPr>
                        <a:t>Applies only to the left border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35825" y="4838315"/>
            <a:ext cx="10058400" cy="172873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</a:t>
            </a:r>
            <a:r>
              <a:rPr lang="en-US" sz="1800" b="1" dirty="0" smtClean="0"/>
              <a:t>NOTE:</a:t>
            </a:r>
            <a:r>
              <a:rPr lang="en-US" sz="1800" dirty="0" smtClean="0"/>
              <a:t> A handy shorthand for when you want to generate a quick border for debugging purposes is: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</a:t>
            </a:r>
            <a:r>
              <a:rPr lang="en-US" b="1" dirty="0" smtClean="0"/>
              <a:t>order: 1px solid red; /* ‘red’ automatically gives you a value of #ff0000 */</a:t>
            </a:r>
          </a:p>
        </p:txBody>
      </p:sp>
    </p:spTree>
    <p:extLst>
      <p:ext uri="{BB962C8B-B14F-4D97-AF65-F5344CB8AC3E}">
        <p14:creationId xmlns:p14="http://schemas.microsoft.com/office/powerpoint/2010/main" val="2116210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Properties – “padding"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94618"/>
              </p:ext>
            </p:extLst>
          </p:nvPr>
        </p:nvGraphicFramePr>
        <p:xfrm>
          <a:off x="1213213" y="1920154"/>
          <a:ext cx="9942466" cy="2924460"/>
        </p:xfrm>
        <a:graphic>
          <a:graphicData uri="http://schemas.openxmlformats.org/drawingml/2006/table">
            <a:tbl>
              <a:tblPr/>
              <a:tblGrid>
                <a:gridCol w="4971233"/>
                <a:gridCol w="4971233"/>
              </a:tblGrid>
              <a:tr h="437275"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CSS Padding defines the white space around the inside of an HTML element's border. See the "</a:t>
                      </a:r>
                      <a:r>
                        <a:rPr lang="en-US" sz="1400">
                          <a:solidFill>
                            <a:srgbClr val="884488"/>
                          </a:solidFill>
                          <a:effectLst/>
                          <a:latin typeface="inherit"/>
                          <a:hlinkClick r:id="rId2"/>
                        </a:rPr>
                        <a:t>Box model</a:t>
                      </a:r>
                      <a:r>
                        <a:rPr lang="en-US" sz="1400">
                          <a:effectLst/>
                          <a:latin typeface="inherit"/>
                        </a:rPr>
                        <a:t>".</a:t>
                      </a:r>
                    </a:p>
                  </a:txBody>
                  <a:tcPr marL="87451" marR="87451" marT="43725" marB="43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987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solidFill>
                            <a:srgbClr val="884488"/>
                          </a:solidFill>
                          <a:effectLst/>
                          <a:latin typeface="inherit"/>
                          <a:hlinkClick r:id="rId3"/>
                        </a:rPr>
                        <a:t>padding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87451" marR="87451" marT="43725" marB="43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Applies to all sides</a:t>
                      </a:r>
                    </a:p>
                  </a:txBody>
                  <a:tcPr marL="87451" marR="87451" marT="43725" marB="43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72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padding:6px; /* this a short cut */</a:t>
                      </a:r>
                    </a:p>
                  </a:txBody>
                  <a:tcPr marL="87451" marR="87451" marT="43725" marB="43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Applies padding to all sides of an element</a:t>
                      </a:r>
                    </a:p>
                  </a:txBody>
                  <a:tcPr marL="87451" marR="87451" marT="43725" marB="43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72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padding-top</a:t>
                      </a:r>
                    </a:p>
                  </a:txBody>
                  <a:tcPr marL="87451" marR="87451" marT="43725" marB="43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Applies padding to the top of an element</a:t>
                      </a:r>
                    </a:p>
                  </a:txBody>
                  <a:tcPr marL="87451" marR="87451" marT="43725" marB="43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72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padding-right</a:t>
                      </a:r>
                    </a:p>
                  </a:txBody>
                  <a:tcPr marL="87451" marR="87451" marT="43725" marB="43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inherit"/>
                        </a:rPr>
                        <a:t>Applies padding to the right of an element</a:t>
                      </a:r>
                    </a:p>
                  </a:txBody>
                  <a:tcPr marL="87451" marR="87451" marT="43725" marB="43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72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padding-bottom</a:t>
                      </a:r>
                    </a:p>
                  </a:txBody>
                  <a:tcPr marL="87451" marR="87451" marT="43725" marB="43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Applies padding to the bottom of an element</a:t>
                      </a:r>
                    </a:p>
                  </a:txBody>
                  <a:tcPr marL="87451" marR="87451" marT="43725" marB="43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72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padding-left</a:t>
                      </a:r>
                    </a:p>
                  </a:txBody>
                  <a:tcPr marL="87451" marR="87451" marT="43725" marB="43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inherit"/>
                        </a:rPr>
                        <a:t>Applies padding to the left of an </a:t>
                      </a:r>
                      <a:r>
                        <a:rPr lang="en-US" sz="1400" dirty="0" err="1">
                          <a:effectLst/>
                          <a:latin typeface="inherit"/>
                        </a:rPr>
                        <a:t>elemen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marL="87451" marR="87451" marT="43725" marB="43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35825" y="5024582"/>
            <a:ext cx="10058400" cy="97905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</a:t>
            </a:r>
            <a:r>
              <a:rPr lang="en-US" sz="1800" b="1" dirty="0" smtClean="0"/>
              <a:t>NOTE:</a:t>
            </a:r>
            <a:r>
              <a:rPr lang="en-US" sz="1800" dirty="0"/>
              <a:t> </a:t>
            </a:r>
            <a:r>
              <a:rPr lang="en-US" sz="1800" dirty="0" smtClean="0"/>
              <a:t> Instead of specifying separate values for padding-top, padding-right, padding-bottom, padding-left, you can specify them all at once, following this order: </a:t>
            </a:r>
            <a:r>
              <a:rPr lang="en-US" sz="1800" b="1" dirty="0" smtClean="0"/>
              <a:t>top</a:t>
            </a:r>
            <a:r>
              <a:rPr lang="en-US" sz="1800" dirty="0" smtClean="0"/>
              <a:t>, </a:t>
            </a:r>
            <a:r>
              <a:rPr lang="en-US" sz="1800" b="1" dirty="0" smtClean="0"/>
              <a:t>right</a:t>
            </a:r>
            <a:r>
              <a:rPr lang="en-US" sz="1800" dirty="0" smtClean="0"/>
              <a:t>, </a:t>
            </a:r>
            <a:r>
              <a:rPr lang="en-US" sz="1800" b="1" dirty="0" smtClean="0"/>
              <a:t>bottom</a:t>
            </a:r>
            <a:r>
              <a:rPr lang="en-US" sz="1800" dirty="0" smtClean="0"/>
              <a:t>, </a:t>
            </a:r>
            <a:r>
              <a:rPr lang="en-US" sz="1800" b="1" dirty="0" smtClean="0"/>
              <a:t>left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padding: 10px 5px 2px 10px;</a:t>
            </a:r>
          </a:p>
        </p:txBody>
      </p:sp>
    </p:spTree>
    <p:extLst>
      <p:ext uri="{BB962C8B-B14F-4D97-AF65-F5344CB8AC3E}">
        <p14:creationId xmlns:p14="http://schemas.microsoft.com/office/powerpoint/2010/main" val="3398659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Properties – “font”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5096931"/>
            <a:ext cx="10058400" cy="83281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</a:t>
            </a:r>
            <a:r>
              <a:rPr lang="en-US" sz="1800" b="1" dirty="0" smtClean="0"/>
              <a:t>NOTE:</a:t>
            </a:r>
            <a:r>
              <a:rPr lang="en-US" sz="1800" dirty="0" smtClean="0"/>
              <a:t> It is possible to have fancy “</a:t>
            </a:r>
            <a:r>
              <a:rPr lang="en-US" sz="1800" dirty="0" err="1" smtClean="0"/>
              <a:t>webfonts</a:t>
            </a:r>
            <a:r>
              <a:rPr lang="en-US" sz="1800" dirty="0" smtClean="0"/>
              <a:t>”, however this topic is extending beyond the material for this course:  See sites like </a:t>
            </a:r>
            <a:r>
              <a:rPr lang="en-US" sz="1800" dirty="0" err="1" smtClean="0"/>
              <a:t>fontsquirrel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http://www.fontsquirrel.com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 for free fonts and tools (generator).</a:t>
            </a:r>
            <a:endParaRPr lang="en-US" b="1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45885"/>
              </p:ext>
            </p:extLst>
          </p:nvPr>
        </p:nvGraphicFramePr>
        <p:xfrm>
          <a:off x="1219200" y="1889445"/>
          <a:ext cx="9936480" cy="2985816"/>
        </p:xfrm>
        <a:graphic>
          <a:graphicData uri="http://schemas.openxmlformats.org/drawingml/2006/table">
            <a:tbl>
              <a:tblPr/>
              <a:tblGrid>
                <a:gridCol w="4968240"/>
                <a:gridCol w="4968240"/>
              </a:tblGrid>
              <a:tr h="511150"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inherit"/>
                        </a:rPr>
                        <a:t>The </a:t>
                      </a:r>
                      <a:r>
                        <a:rPr lang="en-US" sz="1400" dirty="0">
                          <a:solidFill>
                            <a:srgbClr val="884488"/>
                          </a:solidFill>
                          <a:effectLst/>
                          <a:latin typeface="inherit"/>
                          <a:hlinkClick r:id="rId3"/>
                        </a:rPr>
                        <a:t>font</a:t>
                      </a:r>
                      <a:r>
                        <a:rPr lang="en-US" sz="1400" dirty="0">
                          <a:effectLst/>
                          <a:latin typeface="inherit"/>
                        </a:rPr>
                        <a:t> property allows for Setting multiple font properties - font-family, font-size, font-weight, font-style and font-variant</a:t>
                      </a:r>
                    </a:p>
                  </a:txBody>
                  <a:tcPr marL="83807" marR="83807" marT="41903" marB="4190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inherit"/>
                        </a:rPr>
                        <a:t>font-family</a:t>
                      </a:r>
                    </a:p>
                  </a:txBody>
                  <a:tcPr marL="83807" marR="83807" marT="41903" marB="4190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Sets the font family-name / generic-family</a:t>
                      </a:r>
                    </a:p>
                  </a:txBody>
                  <a:tcPr marL="83807" marR="83807" marT="41903" marB="4190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924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inherit"/>
                        </a:rPr>
                        <a:t>font-size</a:t>
                      </a:r>
                    </a:p>
                  </a:txBody>
                  <a:tcPr marL="83807" marR="83807" marT="41903" marB="4190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Sets the font size - px, em, pt, %, smaller, larger, xx-small, x-small, small, medium, large, x-large, xx-large</a:t>
                      </a:r>
                    </a:p>
                  </a:txBody>
                  <a:tcPr marL="83807" marR="83807" marT="41903" marB="4190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11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font-weight</a:t>
                      </a:r>
                    </a:p>
                  </a:txBody>
                  <a:tcPr marL="83807" marR="83807" marT="41903" marB="4190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inherit"/>
                        </a:rPr>
                        <a:t>Sets the font weight - bold, bolder, lighter, 100, 200, 300 .......800, 900</a:t>
                      </a:r>
                    </a:p>
                  </a:txBody>
                  <a:tcPr marL="83807" marR="83807" marT="41903" marB="4190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11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font-style</a:t>
                      </a:r>
                    </a:p>
                  </a:txBody>
                  <a:tcPr marL="83807" marR="83807" marT="41903" marB="4190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inherit"/>
                        </a:rPr>
                        <a:t>Sets the style of the font text to normal or italic</a:t>
                      </a:r>
                    </a:p>
                  </a:txBody>
                  <a:tcPr marL="83807" marR="83807" marT="41903" marB="4190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15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font-variant</a:t>
                      </a:r>
                    </a:p>
                  </a:txBody>
                  <a:tcPr marL="83807" marR="83807" marT="41903" marB="4190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inherit"/>
                        </a:rPr>
                        <a:t>Sets the font variant to normal or small-caps</a:t>
                      </a:r>
                    </a:p>
                  </a:txBody>
                  <a:tcPr marL="83807" marR="83807" marT="41903" marB="4190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63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Text Properties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105377"/>
              </p:ext>
            </p:extLst>
          </p:nvPr>
        </p:nvGraphicFramePr>
        <p:xfrm>
          <a:off x="1219199" y="1893452"/>
          <a:ext cx="9936482" cy="4230257"/>
        </p:xfrm>
        <a:graphic>
          <a:graphicData uri="http://schemas.openxmlformats.org/drawingml/2006/table">
            <a:tbl>
              <a:tblPr/>
              <a:tblGrid>
                <a:gridCol w="4968241"/>
                <a:gridCol w="4968241"/>
              </a:tblGrid>
              <a:tr h="222645"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  <a:latin typeface="inherit"/>
                        </a:rPr>
                        <a:t>The following properties deal with and manipulate the </a:t>
                      </a:r>
                      <a:r>
                        <a:rPr lang="en-US" sz="1000">
                          <a:solidFill>
                            <a:srgbClr val="884488"/>
                          </a:solidFill>
                          <a:effectLst/>
                          <a:latin typeface="inherit"/>
                          <a:hlinkClick r:id="rId2"/>
                        </a:rPr>
                        <a:t>text</a:t>
                      </a:r>
                      <a:r>
                        <a:rPr lang="en-US" sz="1000">
                          <a:effectLst/>
                          <a:latin typeface="inherit"/>
                        </a:rPr>
                        <a:t> on a web page.</a:t>
                      </a:r>
                    </a:p>
                  </a:txBody>
                  <a:tcPr marL="52931" marR="52931" marT="26465" marB="2646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264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  <a:latin typeface="inherit"/>
                        </a:rPr>
                        <a:t>color</a:t>
                      </a:r>
                    </a:p>
                  </a:txBody>
                  <a:tcPr marL="52931" marR="52931" marT="26465" marB="2646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  <a:latin typeface="inherit"/>
                        </a:rPr>
                        <a:t>Sets the color of text</a:t>
                      </a:r>
                    </a:p>
                  </a:txBody>
                  <a:tcPr marL="52931" marR="52931" marT="26465" marB="2646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962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  <a:latin typeface="inherit"/>
                        </a:rPr>
                        <a:t>direction</a:t>
                      </a:r>
                    </a:p>
                  </a:txBody>
                  <a:tcPr marL="52931" marR="52931" marT="26465" marB="2646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  <a:latin typeface="inherit"/>
                        </a:rPr>
                        <a:t>Specifies the text direction/writing direction</a:t>
                      </a:r>
                    </a:p>
                  </a:txBody>
                  <a:tcPr marL="52931" marR="52931" marT="26465" marB="2646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962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dirty="0">
                          <a:effectLst/>
                          <a:latin typeface="inherit"/>
                        </a:rPr>
                        <a:t>letter-spacing</a:t>
                      </a:r>
                    </a:p>
                  </a:txBody>
                  <a:tcPr marL="52931" marR="52931" marT="26465" marB="2646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  <a:latin typeface="inherit"/>
                        </a:rPr>
                        <a:t>Increases or decreases the space between characters in a text</a:t>
                      </a:r>
                    </a:p>
                  </a:txBody>
                  <a:tcPr marL="52931" marR="52931" marT="26465" marB="2646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64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  <a:latin typeface="inherit"/>
                        </a:rPr>
                        <a:t>line-height</a:t>
                      </a:r>
                    </a:p>
                  </a:txBody>
                  <a:tcPr marL="52931" marR="52931" marT="26465" marB="2646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  <a:latin typeface="inherit"/>
                        </a:rPr>
                        <a:t>Sets the line height</a:t>
                      </a:r>
                    </a:p>
                  </a:txBody>
                  <a:tcPr marL="52931" marR="52931" marT="26465" marB="2646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962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  <a:latin typeface="inherit"/>
                        </a:rPr>
                        <a:t>text-align</a:t>
                      </a:r>
                    </a:p>
                  </a:txBody>
                  <a:tcPr marL="52931" marR="52931" marT="26465" marB="2646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  <a:latin typeface="inherit"/>
                        </a:rPr>
                        <a:t>Specifies the horizontal alignment of text</a:t>
                      </a:r>
                    </a:p>
                  </a:txBody>
                  <a:tcPr marL="52931" marR="52931" marT="26465" marB="2646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962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  <a:latin typeface="inherit"/>
                        </a:rPr>
                        <a:t>text-decoration</a:t>
                      </a:r>
                    </a:p>
                  </a:txBody>
                  <a:tcPr marL="52931" marR="52931" marT="26465" marB="2646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  <a:latin typeface="inherit"/>
                        </a:rPr>
                        <a:t>Specifies the decoration added to text</a:t>
                      </a:r>
                    </a:p>
                  </a:txBody>
                  <a:tcPr marL="52931" marR="52931" marT="26465" marB="2646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962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  <a:latin typeface="inherit"/>
                        </a:rPr>
                        <a:t>text-indent</a:t>
                      </a:r>
                    </a:p>
                  </a:txBody>
                  <a:tcPr marL="52931" marR="52931" marT="26465" marB="2646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  <a:latin typeface="inherit"/>
                        </a:rPr>
                        <a:t>Specifies the indentation of the first line in a text-block</a:t>
                      </a:r>
                    </a:p>
                  </a:txBody>
                  <a:tcPr marL="52931" marR="52931" marT="26465" marB="2646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64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  <a:latin typeface="inherit"/>
                        </a:rPr>
                        <a:t>text-transform</a:t>
                      </a:r>
                    </a:p>
                  </a:txBody>
                  <a:tcPr marL="52931" marR="52931" marT="26465" marB="2646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  <a:latin typeface="inherit"/>
                        </a:rPr>
                        <a:t>Controls the capitalization of text</a:t>
                      </a:r>
                    </a:p>
                  </a:txBody>
                  <a:tcPr marL="52931" marR="52931" marT="26465" marB="2646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962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  <a:latin typeface="inherit"/>
                        </a:rPr>
                        <a:t>vertical-align</a:t>
                      </a:r>
                    </a:p>
                  </a:txBody>
                  <a:tcPr marL="52931" marR="52931" marT="26465" marB="2646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  <a:latin typeface="inherit"/>
                        </a:rPr>
                        <a:t>Sets the vertical alignment of an element</a:t>
                      </a:r>
                    </a:p>
                  </a:txBody>
                  <a:tcPr marL="52931" marR="52931" marT="26465" marB="2646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962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  <a:latin typeface="inherit"/>
                        </a:rPr>
                        <a:t>word-spacing</a:t>
                      </a:r>
                    </a:p>
                  </a:txBody>
                  <a:tcPr marL="52931" marR="52931" marT="26465" marB="2646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  <a:latin typeface="inherit"/>
                        </a:rPr>
                        <a:t>Increases or decreases the space between words in a text</a:t>
                      </a:r>
                    </a:p>
                  </a:txBody>
                  <a:tcPr marL="52931" marR="52931" marT="26465" marB="2646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962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  <a:latin typeface="inherit"/>
                        </a:rPr>
                        <a:t>text-justify</a:t>
                      </a:r>
                    </a:p>
                  </a:txBody>
                  <a:tcPr marL="52931" marR="52931" marT="26465" marB="2646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  <a:latin typeface="inherit"/>
                        </a:rPr>
                        <a:t>Specifies the justification method used when text-align is "justify"</a:t>
                      </a:r>
                    </a:p>
                  </a:txBody>
                  <a:tcPr marL="52931" marR="52931" marT="26465" marB="2646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64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  <a:latin typeface="inherit"/>
                        </a:rPr>
                        <a:t>text-shadow</a:t>
                      </a:r>
                    </a:p>
                  </a:txBody>
                  <a:tcPr marL="52931" marR="52931" marT="26465" marB="2646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dirty="0">
                          <a:effectLst/>
                          <a:latin typeface="inherit"/>
                        </a:rPr>
                        <a:t>Adds shadow to text</a:t>
                      </a:r>
                    </a:p>
                  </a:txBody>
                  <a:tcPr marL="52931" marR="52931" marT="26465" marB="2646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07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List Properties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465599"/>
              </p:ext>
            </p:extLst>
          </p:nvPr>
        </p:nvGraphicFramePr>
        <p:xfrm>
          <a:off x="1219778" y="1949854"/>
          <a:ext cx="9935902" cy="2345056"/>
        </p:xfrm>
        <a:graphic>
          <a:graphicData uri="http://schemas.openxmlformats.org/drawingml/2006/table">
            <a:tbl>
              <a:tblPr/>
              <a:tblGrid>
                <a:gridCol w="4967951"/>
                <a:gridCol w="4967951"/>
              </a:tblGrid>
              <a:tr h="566048"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The following properties deal with lists on a web page. Lists can be </a:t>
                      </a:r>
                      <a:r>
                        <a:rPr lang="en-US" sz="1400">
                          <a:solidFill>
                            <a:srgbClr val="884488"/>
                          </a:solidFill>
                          <a:effectLst/>
                          <a:latin typeface="inherit"/>
                          <a:hlinkClick r:id="rId2"/>
                        </a:rPr>
                        <a:t>ordered &amp; unordered</a:t>
                      </a:r>
                      <a:r>
                        <a:rPr lang="en-US" sz="1400">
                          <a:effectLst/>
                          <a:latin typeface="inherit"/>
                        </a:rPr>
                        <a:t> - they can also be </a:t>
                      </a:r>
                      <a:r>
                        <a:rPr lang="en-US" sz="1400">
                          <a:solidFill>
                            <a:srgbClr val="884488"/>
                          </a:solidFill>
                          <a:effectLst/>
                          <a:latin typeface="inherit"/>
                          <a:hlinkClick r:id="rId3"/>
                        </a:rPr>
                        <a:t>nested</a:t>
                      </a:r>
                      <a:r>
                        <a:rPr lang="en-US" sz="1400">
                          <a:effectLst/>
                          <a:latin typeface="inherit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345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list-style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Sets the properties of a list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345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list-style-type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Specifies the type of list-item marker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604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list-style-image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Allows the use of an image as the list-item marker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604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inherit"/>
                        </a:rPr>
                        <a:t>list-style-position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inherit"/>
                        </a:rPr>
                        <a:t>Indicates where the list-item markers should appear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642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Any questions?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Would you like to see any more examples?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5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HTML5 - &lt;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09890" cy="4023360"/>
          </a:xfrm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&lt;body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>       </a:t>
            </a:r>
            <a:r>
              <a:rPr lang="en-US" sz="1400" dirty="0"/>
              <a:t>&lt;header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>               ......... </a:t>
            </a:r>
            <a:r>
              <a:rPr lang="en-US" sz="1400" dirty="0"/>
              <a:t>logo </a:t>
            </a:r>
            <a:r>
              <a:rPr lang="en-US" sz="1400" dirty="0" err="1"/>
              <a:t>etc</a:t>
            </a:r>
            <a:r>
              <a:rPr lang="en-US" sz="1400" dirty="0"/>
              <a:t>  </a:t>
            </a:r>
            <a:r>
              <a:rPr lang="en-US" sz="1400" dirty="0" smtClean="0"/>
              <a:t>...</a:t>
            </a:r>
            <a:br>
              <a:rPr lang="en-US" sz="1400" dirty="0" smtClean="0"/>
            </a:br>
            <a:r>
              <a:rPr lang="en-US" sz="1400" dirty="0" smtClean="0"/>
              <a:t>       &lt;/</a:t>
            </a:r>
            <a:r>
              <a:rPr lang="en-US" sz="1400" dirty="0"/>
              <a:t>header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>       </a:t>
            </a:r>
            <a:r>
              <a:rPr lang="en-US" sz="1400" b="1" dirty="0"/>
              <a:t>&lt;</a:t>
            </a:r>
            <a:r>
              <a:rPr lang="en-US" sz="1400" b="1" dirty="0" err="1"/>
              <a:t>nav</a:t>
            </a:r>
            <a:r>
              <a:rPr lang="en-US" sz="1400" b="1" dirty="0" smtClean="0"/>
              <a:t>&gt;</a:t>
            </a:r>
            <a:br>
              <a:rPr lang="en-US" sz="1400" b="1" dirty="0" smtClean="0"/>
            </a:br>
            <a:r>
              <a:rPr lang="en-US" sz="1400" b="1" dirty="0" smtClean="0"/>
              <a:t>               ......... </a:t>
            </a:r>
            <a:r>
              <a:rPr lang="en-US" sz="1400" b="1" dirty="0"/>
              <a:t>menu options  </a:t>
            </a:r>
            <a:r>
              <a:rPr lang="en-US" sz="1400" b="1" dirty="0" smtClean="0"/>
              <a:t>...</a:t>
            </a:r>
            <a:br>
              <a:rPr lang="en-US" sz="1400" b="1" dirty="0" smtClean="0"/>
            </a:br>
            <a:r>
              <a:rPr lang="en-US" sz="1400" b="1" dirty="0" smtClean="0"/>
              <a:t>       &lt;/</a:t>
            </a:r>
            <a:r>
              <a:rPr lang="en-US" sz="1400" b="1" dirty="0" err="1"/>
              <a:t>nav</a:t>
            </a:r>
            <a:r>
              <a:rPr lang="en-US" sz="1400" b="1" dirty="0" smtClean="0"/>
              <a:t>&gt;</a:t>
            </a:r>
            <a:br>
              <a:rPr lang="en-US" sz="1400" b="1" dirty="0" smtClean="0"/>
            </a:br>
            <a:r>
              <a:rPr lang="en-US" sz="1400" dirty="0" smtClean="0"/>
              <a:t>&lt;/</a:t>
            </a:r>
            <a:r>
              <a:rPr lang="en-US" sz="1400" dirty="0"/>
              <a:t>body&gt;</a:t>
            </a: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701" y="1946725"/>
            <a:ext cx="5327979" cy="32696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43600" y="2690556"/>
            <a:ext cx="5089585" cy="284672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1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HTML5 - &lt;section&gt;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09890" cy="4023360"/>
          </a:xfrm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1400" dirty="0" smtClean="0"/>
              <a:t>&lt;</a:t>
            </a:r>
            <a:r>
              <a:rPr lang="en-US" sz="1400" dirty="0"/>
              <a:t>body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>       &lt;</a:t>
            </a:r>
            <a:r>
              <a:rPr lang="en-US" sz="1400" dirty="0"/>
              <a:t>header&gt;</a:t>
            </a:r>
            <a:br>
              <a:rPr lang="en-US" sz="1400" dirty="0"/>
            </a:br>
            <a:r>
              <a:rPr lang="en-US" sz="1400" dirty="0"/>
              <a:t>         </a:t>
            </a:r>
            <a:r>
              <a:rPr lang="en-US" sz="1400" dirty="0" smtClean="0"/>
              <a:t>      ......... </a:t>
            </a:r>
            <a:r>
              <a:rPr lang="en-US" sz="1400" dirty="0"/>
              <a:t>logo </a:t>
            </a:r>
            <a:r>
              <a:rPr lang="en-US" sz="1400" dirty="0" err="1"/>
              <a:t>etc</a:t>
            </a:r>
            <a:r>
              <a:rPr lang="en-US" sz="1400" dirty="0"/>
              <a:t>  ...</a:t>
            </a:r>
            <a:br>
              <a:rPr lang="en-US" sz="1400" dirty="0"/>
            </a:br>
            <a:r>
              <a:rPr lang="en-US" sz="1400" dirty="0"/>
              <a:t>       &lt;/header&gt;</a:t>
            </a:r>
            <a:br>
              <a:rPr lang="en-US" sz="1400" dirty="0"/>
            </a:br>
            <a:r>
              <a:rPr lang="en-US" sz="1400" dirty="0"/>
              <a:t>       &lt;</a:t>
            </a:r>
            <a:r>
              <a:rPr lang="en-US" sz="1400" dirty="0" err="1"/>
              <a:t>nav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     </a:t>
            </a:r>
            <a:r>
              <a:rPr lang="en-US" sz="1400" dirty="0" smtClean="0"/>
              <a:t>      ......... </a:t>
            </a:r>
            <a:r>
              <a:rPr lang="en-US" sz="1400" dirty="0"/>
              <a:t>menu options  ...</a:t>
            </a:r>
            <a:br>
              <a:rPr lang="en-US" sz="1400" dirty="0"/>
            </a:br>
            <a:r>
              <a:rPr lang="en-US" sz="1400" dirty="0"/>
              <a:t>       &lt;/</a:t>
            </a:r>
            <a:r>
              <a:rPr lang="en-US" sz="1400" dirty="0" err="1"/>
              <a:t>nav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>       </a:t>
            </a:r>
            <a:r>
              <a:rPr lang="en-US" sz="1400" b="1" dirty="0"/>
              <a:t>&lt;section</a:t>
            </a:r>
            <a:r>
              <a:rPr lang="en-US" sz="1400" b="1" dirty="0" smtClean="0"/>
              <a:t>&gt;</a:t>
            </a:r>
            <a:br>
              <a:rPr lang="en-US" sz="1400" b="1" dirty="0" smtClean="0"/>
            </a:br>
            <a:r>
              <a:rPr lang="en-US" sz="1400" b="1" dirty="0" smtClean="0"/>
              <a:t>               ......... content  ...</a:t>
            </a:r>
            <a:br>
              <a:rPr lang="en-US" sz="1400" b="1" dirty="0" smtClean="0"/>
            </a:br>
            <a:r>
              <a:rPr lang="en-US" sz="1400" b="1" dirty="0" smtClean="0"/>
              <a:t>       </a:t>
            </a:r>
            <a:r>
              <a:rPr lang="en-US" sz="1400" b="1" dirty="0"/>
              <a:t>&lt;/section</a:t>
            </a:r>
            <a:r>
              <a:rPr lang="en-US" sz="1400" b="1" dirty="0" smtClean="0"/>
              <a:t>&gt;</a:t>
            </a:r>
            <a:br>
              <a:rPr lang="en-US" sz="1400" b="1" dirty="0" smtClean="0"/>
            </a:br>
            <a:r>
              <a:rPr lang="en-US" sz="1400" b="1" dirty="0" smtClean="0"/>
              <a:t>       </a:t>
            </a:r>
            <a:r>
              <a:rPr lang="en-US" sz="1400" b="1" dirty="0"/>
              <a:t>&lt;section</a:t>
            </a:r>
            <a:r>
              <a:rPr lang="en-US" sz="1400" b="1" dirty="0" smtClean="0"/>
              <a:t>&gt;</a:t>
            </a:r>
            <a:br>
              <a:rPr lang="en-US" sz="1400" b="1" dirty="0" smtClean="0"/>
            </a:br>
            <a:r>
              <a:rPr lang="en-US" sz="1400" b="1" dirty="0" smtClean="0"/>
              <a:t>               </a:t>
            </a:r>
            <a:r>
              <a:rPr lang="en-US" sz="1400" b="1" dirty="0"/>
              <a:t>......... </a:t>
            </a:r>
            <a:r>
              <a:rPr lang="en-US" sz="1400" b="1" dirty="0" smtClean="0"/>
              <a:t>content  ...</a:t>
            </a:r>
            <a:br>
              <a:rPr lang="en-US" sz="1400" b="1" dirty="0" smtClean="0"/>
            </a:br>
            <a:r>
              <a:rPr lang="en-US" sz="1400" b="1" dirty="0" smtClean="0"/>
              <a:t>       </a:t>
            </a:r>
            <a:r>
              <a:rPr lang="en-US" sz="1400" b="1" dirty="0"/>
              <a:t>&lt;/section</a:t>
            </a:r>
            <a:r>
              <a:rPr lang="en-US" sz="1400" b="1" dirty="0" smtClean="0"/>
              <a:t>&gt;</a:t>
            </a:r>
            <a:br>
              <a:rPr lang="en-US" sz="1400" b="1" dirty="0" smtClean="0"/>
            </a:br>
            <a:r>
              <a:rPr lang="en-US" sz="1400" dirty="0" smtClean="0"/>
              <a:t>&lt;/</a:t>
            </a:r>
            <a:r>
              <a:rPr lang="en-US" sz="1400" dirty="0"/>
              <a:t>body&gt;</a:t>
            </a: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701" y="1946725"/>
            <a:ext cx="5327979" cy="32696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43601" y="3069251"/>
            <a:ext cx="909781" cy="1576640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97092" y="3069251"/>
            <a:ext cx="1551708" cy="1576640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40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HTML5 - &lt;article&gt;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09890" cy="4023360"/>
          </a:xfrm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1400" dirty="0" smtClean="0"/>
              <a:t>&lt;</a:t>
            </a:r>
            <a:r>
              <a:rPr lang="en-US" sz="1400" dirty="0"/>
              <a:t>body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>       &lt;</a:t>
            </a:r>
            <a:r>
              <a:rPr lang="en-US" sz="1400" dirty="0"/>
              <a:t>header&gt;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smtClean="0"/>
              <a:t>       ......... </a:t>
            </a:r>
            <a:r>
              <a:rPr lang="en-US" sz="1400" dirty="0"/>
              <a:t>logo </a:t>
            </a:r>
            <a:r>
              <a:rPr lang="en-US" sz="1400" dirty="0" err="1"/>
              <a:t>etc</a:t>
            </a:r>
            <a:r>
              <a:rPr lang="en-US" sz="1400" dirty="0"/>
              <a:t>  ...</a:t>
            </a:r>
            <a:br>
              <a:rPr lang="en-US" sz="1400" dirty="0"/>
            </a:br>
            <a:r>
              <a:rPr lang="en-US" sz="1400" dirty="0"/>
              <a:t>       &lt;/header&gt;</a:t>
            </a:r>
            <a:br>
              <a:rPr lang="en-US" sz="1400" dirty="0"/>
            </a:br>
            <a:r>
              <a:rPr lang="en-US" sz="1400" dirty="0"/>
              <a:t>       &lt;</a:t>
            </a:r>
            <a:r>
              <a:rPr lang="en-US" sz="1400" dirty="0" err="1"/>
              <a:t>nav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     </a:t>
            </a:r>
            <a:r>
              <a:rPr lang="en-US" sz="1400" dirty="0" smtClean="0"/>
              <a:t>      ......... </a:t>
            </a:r>
            <a:r>
              <a:rPr lang="en-US" sz="1400" dirty="0"/>
              <a:t>menu options  ...</a:t>
            </a:r>
            <a:br>
              <a:rPr lang="en-US" sz="1400" dirty="0"/>
            </a:br>
            <a:r>
              <a:rPr lang="en-US" sz="1400" dirty="0"/>
              <a:t>       &lt;/</a:t>
            </a:r>
            <a:r>
              <a:rPr lang="en-US" sz="1400" dirty="0" err="1"/>
              <a:t>nav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>       </a:t>
            </a:r>
            <a:r>
              <a:rPr lang="en-US" sz="1400" dirty="0"/>
              <a:t>&lt;section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>               </a:t>
            </a:r>
            <a:r>
              <a:rPr lang="en-US" sz="1400" dirty="0"/>
              <a:t>......... </a:t>
            </a:r>
            <a:r>
              <a:rPr lang="en-US" sz="1400" dirty="0" smtClean="0"/>
              <a:t>content  ...</a:t>
            </a:r>
            <a:br>
              <a:rPr lang="en-US" sz="1400" dirty="0" smtClean="0"/>
            </a:br>
            <a:r>
              <a:rPr lang="en-US" sz="1400" dirty="0" smtClean="0"/>
              <a:t>       </a:t>
            </a:r>
            <a:r>
              <a:rPr lang="en-US" sz="1400" dirty="0"/>
              <a:t>&lt;/section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>       </a:t>
            </a:r>
            <a:r>
              <a:rPr lang="en-US" sz="1400" dirty="0"/>
              <a:t>&lt;section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b="1" dirty="0"/>
              <a:t>               &lt;article</a:t>
            </a:r>
            <a:r>
              <a:rPr lang="en-US" sz="1400" b="1" dirty="0" smtClean="0"/>
              <a:t>&gt;</a:t>
            </a:r>
            <a:br>
              <a:rPr lang="en-US" sz="1400" b="1" dirty="0" smtClean="0"/>
            </a:br>
            <a:r>
              <a:rPr lang="en-US" sz="1400" b="1" dirty="0" smtClean="0"/>
              <a:t>                       ......... </a:t>
            </a:r>
            <a:r>
              <a:rPr lang="en-US" sz="1400" b="1" dirty="0"/>
              <a:t>content  ...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               &lt;/</a:t>
            </a:r>
            <a:r>
              <a:rPr lang="en-US" sz="1400" b="1" dirty="0"/>
              <a:t>article&gt;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    </a:t>
            </a:r>
            <a:r>
              <a:rPr lang="en-US" sz="1400" dirty="0"/>
              <a:t>&lt;/section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>&lt;/</a:t>
            </a:r>
            <a:r>
              <a:rPr lang="en-US" sz="1400" dirty="0"/>
              <a:t>body&gt;</a:t>
            </a: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701" y="1946725"/>
            <a:ext cx="5327979" cy="32696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83420" y="3314015"/>
            <a:ext cx="775854" cy="556022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3600" y="2690556"/>
            <a:ext cx="5089585" cy="284672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43601" y="3069251"/>
            <a:ext cx="909781" cy="1576640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97092" y="3069251"/>
            <a:ext cx="1551708" cy="1576640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HTML5 - &lt;aside&gt;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09890" cy="4023360"/>
          </a:xfrm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1400" dirty="0" smtClean="0"/>
              <a:t>&lt;</a:t>
            </a:r>
            <a:r>
              <a:rPr lang="en-US" sz="1400" dirty="0"/>
              <a:t>body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>       &lt;</a:t>
            </a:r>
            <a:r>
              <a:rPr lang="en-US" sz="1400" dirty="0"/>
              <a:t>header&gt;</a:t>
            </a:r>
            <a:br>
              <a:rPr lang="en-US" sz="1400" dirty="0"/>
            </a:br>
            <a:r>
              <a:rPr lang="en-US" sz="1400" dirty="0"/>
              <a:t>         </a:t>
            </a:r>
            <a:r>
              <a:rPr lang="en-US" sz="1400" dirty="0" smtClean="0"/>
              <a:t>      ......... </a:t>
            </a:r>
            <a:r>
              <a:rPr lang="en-US" sz="1400" dirty="0"/>
              <a:t>logo </a:t>
            </a:r>
            <a:r>
              <a:rPr lang="en-US" sz="1400" dirty="0" err="1"/>
              <a:t>etc</a:t>
            </a:r>
            <a:r>
              <a:rPr lang="en-US" sz="1400" dirty="0"/>
              <a:t>  ...</a:t>
            </a:r>
            <a:br>
              <a:rPr lang="en-US" sz="1400" dirty="0"/>
            </a:br>
            <a:r>
              <a:rPr lang="en-US" sz="1400" dirty="0"/>
              <a:t>       &lt;/header&gt;</a:t>
            </a:r>
            <a:br>
              <a:rPr lang="en-US" sz="1400" dirty="0"/>
            </a:br>
            <a:r>
              <a:rPr lang="en-US" sz="1400" dirty="0"/>
              <a:t>       &lt;</a:t>
            </a:r>
            <a:r>
              <a:rPr lang="en-US" sz="1400" dirty="0" err="1"/>
              <a:t>nav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     </a:t>
            </a:r>
            <a:r>
              <a:rPr lang="en-US" sz="1400" dirty="0" smtClean="0"/>
              <a:t>      ......... </a:t>
            </a:r>
            <a:r>
              <a:rPr lang="en-US" sz="1400" dirty="0"/>
              <a:t>menu options  ...</a:t>
            </a:r>
            <a:br>
              <a:rPr lang="en-US" sz="1400" dirty="0"/>
            </a:br>
            <a:r>
              <a:rPr lang="en-US" sz="1400" dirty="0"/>
              <a:t>       &lt;/</a:t>
            </a:r>
            <a:r>
              <a:rPr lang="en-US" sz="1400" dirty="0" err="1"/>
              <a:t>nav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>       </a:t>
            </a:r>
            <a:r>
              <a:rPr lang="en-US" sz="1400" dirty="0"/>
              <a:t>&lt;section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>               </a:t>
            </a:r>
            <a:r>
              <a:rPr lang="en-US" sz="1400" dirty="0"/>
              <a:t>......... </a:t>
            </a:r>
            <a:r>
              <a:rPr lang="en-US" sz="1400" dirty="0" smtClean="0"/>
              <a:t>content  ...</a:t>
            </a:r>
            <a:br>
              <a:rPr lang="en-US" sz="1400" dirty="0" smtClean="0"/>
            </a:br>
            <a:r>
              <a:rPr lang="en-US" sz="1400" dirty="0" smtClean="0"/>
              <a:t>       </a:t>
            </a:r>
            <a:r>
              <a:rPr lang="en-US" sz="1400" dirty="0"/>
              <a:t>&lt;/section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>       </a:t>
            </a:r>
            <a:r>
              <a:rPr lang="en-US" sz="1400" dirty="0"/>
              <a:t>&lt;section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/>
              <a:t>               &lt;article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>                       ......... </a:t>
            </a:r>
            <a:r>
              <a:rPr lang="en-US" sz="1400" dirty="0"/>
              <a:t>content  ...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            &lt;/</a:t>
            </a:r>
            <a:r>
              <a:rPr lang="en-US" sz="1400" dirty="0"/>
              <a:t>article&gt;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    </a:t>
            </a:r>
            <a:r>
              <a:rPr lang="en-US" sz="1400" dirty="0"/>
              <a:t>&lt;/section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>       </a:t>
            </a:r>
            <a:r>
              <a:rPr lang="en-US" sz="1400" b="1" dirty="0" smtClean="0"/>
              <a:t>&lt;</a:t>
            </a:r>
            <a:r>
              <a:rPr lang="en-US" sz="1400" b="1" dirty="0"/>
              <a:t>aside</a:t>
            </a:r>
            <a:r>
              <a:rPr lang="en-US" sz="1400" b="1" dirty="0" smtClean="0"/>
              <a:t>&gt;</a:t>
            </a:r>
            <a:br>
              <a:rPr lang="en-US" sz="1400" b="1" dirty="0" smtClean="0"/>
            </a:br>
            <a:r>
              <a:rPr lang="en-US" sz="1400" b="1" dirty="0" smtClean="0"/>
              <a:t>               ......... content ...</a:t>
            </a:r>
            <a:br>
              <a:rPr lang="en-US" sz="1400" b="1" dirty="0" smtClean="0"/>
            </a:br>
            <a:r>
              <a:rPr lang="en-US" sz="1400" b="1" dirty="0" smtClean="0"/>
              <a:t>       </a:t>
            </a:r>
            <a:r>
              <a:rPr lang="en-US" sz="1400" b="1" dirty="0"/>
              <a:t>&lt;/aside&gt;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dirty="0" smtClean="0"/>
              <a:t>&lt;/</a:t>
            </a:r>
            <a:r>
              <a:rPr lang="en-US" sz="1400" dirty="0"/>
              <a:t>body&gt;</a:t>
            </a: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701" y="1946725"/>
            <a:ext cx="5327979" cy="32696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892145" y="3069251"/>
            <a:ext cx="1154546" cy="1576640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00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HTML5 - &lt;footer&gt;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09890" cy="4023360"/>
          </a:xfrm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1400" dirty="0" smtClean="0"/>
              <a:t>&lt;</a:t>
            </a:r>
            <a:r>
              <a:rPr lang="en-US" sz="1400" dirty="0"/>
              <a:t>body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>       &lt;</a:t>
            </a:r>
            <a:r>
              <a:rPr lang="en-US" sz="1400" dirty="0"/>
              <a:t>header&gt;</a:t>
            </a:r>
            <a:br>
              <a:rPr lang="en-US" sz="1400" dirty="0"/>
            </a:br>
            <a:r>
              <a:rPr lang="en-US" sz="1400" dirty="0"/>
              <a:t>         </a:t>
            </a:r>
            <a:r>
              <a:rPr lang="en-US" sz="1400" dirty="0" smtClean="0"/>
              <a:t>      ......... </a:t>
            </a:r>
            <a:r>
              <a:rPr lang="en-US" sz="1400" dirty="0"/>
              <a:t>logo </a:t>
            </a:r>
            <a:r>
              <a:rPr lang="en-US" sz="1400" dirty="0" err="1"/>
              <a:t>etc</a:t>
            </a:r>
            <a:r>
              <a:rPr lang="en-US" sz="1400" dirty="0"/>
              <a:t>  ...</a:t>
            </a:r>
            <a:br>
              <a:rPr lang="en-US" sz="1400" dirty="0"/>
            </a:br>
            <a:r>
              <a:rPr lang="en-US" sz="1400" dirty="0"/>
              <a:t>       &lt;/header&gt;</a:t>
            </a:r>
            <a:br>
              <a:rPr lang="en-US" sz="1400" dirty="0"/>
            </a:br>
            <a:r>
              <a:rPr lang="en-US" sz="1400" dirty="0"/>
              <a:t>       &lt;</a:t>
            </a:r>
            <a:r>
              <a:rPr lang="en-US" sz="1400" dirty="0" err="1"/>
              <a:t>nav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     </a:t>
            </a:r>
            <a:r>
              <a:rPr lang="en-US" sz="1400" dirty="0" smtClean="0"/>
              <a:t>      ......... </a:t>
            </a:r>
            <a:r>
              <a:rPr lang="en-US" sz="1400" dirty="0"/>
              <a:t>menu options  ...</a:t>
            </a:r>
            <a:br>
              <a:rPr lang="en-US" sz="1400" dirty="0"/>
            </a:br>
            <a:r>
              <a:rPr lang="en-US" sz="1400" dirty="0"/>
              <a:t>       &lt;/</a:t>
            </a:r>
            <a:r>
              <a:rPr lang="en-US" sz="1400" dirty="0" err="1"/>
              <a:t>nav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>       </a:t>
            </a:r>
            <a:r>
              <a:rPr lang="en-US" sz="1400" dirty="0"/>
              <a:t>&lt;section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>               </a:t>
            </a:r>
            <a:r>
              <a:rPr lang="en-US" sz="1400" dirty="0"/>
              <a:t>......... </a:t>
            </a:r>
            <a:r>
              <a:rPr lang="en-US" sz="1400" dirty="0" smtClean="0"/>
              <a:t>content  ...</a:t>
            </a:r>
            <a:br>
              <a:rPr lang="en-US" sz="1400" dirty="0" smtClean="0"/>
            </a:br>
            <a:r>
              <a:rPr lang="en-US" sz="1400" dirty="0" smtClean="0"/>
              <a:t>       </a:t>
            </a:r>
            <a:r>
              <a:rPr lang="en-US" sz="1400" dirty="0"/>
              <a:t>&lt;/section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>       </a:t>
            </a:r>
            <a:r>
              <a:rPr lang="en-US" sz="1400" dirty="0"/>
              <a:t>&lt;section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/>
              <a:t>               &lt;article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>                       ......... </a:t>
            </a:r>
            <a:r>
              <a:rPr lang="en-US" sz="1400" dirty="0"/>
              <a:t>content  ...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            &lt;/</a:t>
            </a:r>
            <a:r>
              <a:rPr lang="en-US" sz="1400" dirty="0"/>
              <a:t>article&gt;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    </a:t>
            </a:r>
            <a:r>
              <a:rPr lang="en-US" sz="1400" dirty="0"/>
              <a:t>&lt;/section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>       &lt;</a:t>
            </a:r>
            <a:r>
              <a:rPr lang="en-US" sz="1400" dirty="0"/>
              <a:t>aside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>               ......... content ...</a:t>
            </a:r>
            <a:br>
              <a:rPr lang="en-US" sz="1400" dirty="0" smtClean="0"/>
            </a:br>
            <a:r>
              <a:rPr lang="en-US" sz="1400" dirty="0" smtClean="0"/>
              <a:t>       </a:t>
            </a:r>
            <a:r>
              <a:rPr lang="en-US" sz="1400" dirty="0"/>
              <a:t>&lt;/aside</a:t>
            </a:r>
            <a:r>
              <a:rPr lang="en-US" sz="1400" dirty="0" smtClean="0"/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 smtClean="0"/>
              <a:t>       &lt;</a:t>
            </a:r>
            <a:r>
              <a:rPr lang="en-US" sz="1400" b="1" dirty="0"/>
              <a:t>footer</a:t>
            </a:r>
            <a:r>
              <a:rPr lang="en-US" sz="1400" b="1" dirty="0" smtClean="0"/>
              <a:t>&gt;</a:t>
            </a:r>
            <a:br>
              <a:rPr lang="en-US" sz="1400" b="1" dirty="0" smtClean="0"/>
            </a:br>
            <a:r>
              <a:rPr lang="en-US" sz="1400" b="1" dirty="0" smtClean="0"/>
              <a:t>              ......... </a:t>
            </a:r>
            <a:r>
              <a:rPr lang="en-US" sz="1400" b="1" dirty="0"/>
              <a:t>footer content ...copyright etc</a:t>
            </a:r>
            <a:r>
              <a:rPr lang="en-US" sz="1400" b="1" dirty="0" smtClean="0"/>
              <a:t>...</a:t>
            </a:r>
            <a:br>
              <a:rPr lang="en-US" sz="1400" b="1" dirty="0" smtClean="0"/>
            </a:br>
            <a:r>
              <a:rPr lang="en-US" sz="1400" b="1" dirty="0" smtClean="0"/>
              <a:t>       &lt;/</a:t>
            </a:r>
            <a:r>
              <a:rPr lang="en-US" sz="1400" b="1" dirty="0"/>
              <a:t>footer&gt;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dirty="0" smtClean="0"/>
              <a:t>&lt;/</a:t>
            </a:r>
            <a:r>
              <a:rPr lang="en-US" sz="1400" dirty="0"/>
              <a:t>body&gt;</a:t>
            </a: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701" y="1946725"/>
            <a:ext cx="5327979" cy="32696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43600" y="4731793"/>
            <a:ext cx="5089585" cy="284672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all-purpose - &lt;div&gt;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09890" cy="4023360"/>
          </a:xfrm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1400" dirty="0" smtClean="0"/>
              <a:t>&lt;</a:t>
            </a:r>
            <a:r>
              <a:rPr lang="en-US" sz="1400" dirty="0"/>
              <a:t>body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>       </a:t>
            </a:r>
            <a:r>
              <a:rPr lang="en-US" sz="1400" b="1" dirty="0" smtClean="0"/>
              <a:t>&lt;div&gt;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 </a:t>
            </a:r>
            <a:r>
              <a:rPr lang="en-US" sz="1400" dirty="0" smtClean="0"/>
              <a:t>      ......... </a:t>
            </a:r>
            <a:r>
              <a:rPr lang="en-US" sz="1400" dirty="0"/>
              <a:t>logo </a:t>
            </a:r>
            <a:r>
              <a:rPr lang="en-US" sz="1400" dirty="0" err="1"/>
              <a:t>etc</a:t>
            </a:r>
            <a:r>
              <a:rPr lang="en-US" sz="1400" dirty="0"/>
              <a:t>  ...</a:t>
            </a:r>
            <a:br>
              <a:rPr lang="en-US" sz="1400" dirty="0"/>
            </a:br>
            <a:r>
              <a:rPr lang="en-US" sz="1400" dirty="0"/>
              <a:t>       </a:t>
            </a:r>
            <a:r>
              <a:rPr lang="en-US" sz="1400" b="1" dirty="0" smtClean="0"/>
              <a:t>&lt;/div&gt;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dirty="0"/>
              <a:t>       </a:t>
            </a:r>
            <a:r>
              <a:rPr lang="en-US" sz="1400" b="1" dirty="0" smtClean="0"/>
              <a:t>&lt;div&gt;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dirty="0"/>
              <a:t>        </a:t>
            </a:r>
            <a:r>
              <a:rPr lang="en-US" sz="1400" dirty="0" smtClean="0"/>
              <a:t>       </a:t>
            </a:r>
            <a:r>
              <a:rPr lang="en-US" sz="1400" dirty="0"/>
              <a:t>......... menu options  ...</a:t>
            </a:r>
            <a:br>
              <a:rPr lang="en-US" sz="1400" dirty="0"/>
            </a:br>
            <a:r>
              <a:rPr lang="en-US" sz="1400" dirty="0"/>
              <a:t>       </a:t>
            </a:r>
            <a:r>
              <a:rPr lang="en-US" sz="1400" b="1" dirty="0" smtClean="0"/>
              <a:t>&lt;/div&gt;</a:t>
            </a:r>
            <a:br>
              <a:rPr lang="en-US" sz="1400" b="1" dirty="0" smtClean="0"/>
            </a:br>
            <a:r>
              <a:rPr lang="en-US" sz="1400" dirty="0" smtClean="0"/>
              <a:t>       </a:t>
            </a:r>
            <a:r>
              <a:rPr lang="en-US" sz="1400" b="1" dirty="0" smtClean="0"/>
              <a:t>&lt;div&gt;</a:t>
            </a:r>
            <a:br>
              <a:rPr lang="en-US" sz="1400" b="1" dirty="0" smtClean="0"/>
            </a:br>
            <a:r>
              <a:rPr lang="en-US" sz="1400" dirty="0" smtClean="0"/>
              <a:t>               </a:t>
            </a:r>
            <a:r>
              <a:rPr lang="en-US" sz="1400" dirty="0"/>
              <a:t>......... </a:t>
            </a:r>
            <a:r>
              <a:rPr lang="en-US" sz="1400" dirty="0" smtClean="0"/>
              <a:t>content  ...</a:t>
            </a:r>
            <a:br>
              <a:rPr lang="en-US" sz="1400" dirty="0" smtClean="0"/>
            </a:br>
            <a:r>
              <a:rPr lang="en-US" sz="1400" dirty="0" smtClean="0"/>
              <a:t>       </a:t>
            </a:r>
            <a:r>
              <a:rPr lang="en-US" sz="1400" b="1" dirty="0" smtClean="0"/>
              <a:t>&lt;/div&gt;</a:t>
            </a:r>
            <a:br>
              <a:rPr lang="en-US" sz="1400" b="1" dirty="0" smtClean="0"/>
            </a:br>
            <a:r>
              <a:rPr lang="en-US" sz="1400" dirty="0" smtClean="0"/>
              <a:t>       </a:t>
            </a:r>
            <a:r>
              <a:rPr lang="en-US" sz="1400" b="1" dirty="0" smtClean="0"/>
              <a:t>&lt;div&gt;</a:t>
            </a:r>
            <a:br>
              <a:rPr lang="en-US" sz="1400" b="1" dirty="0" smtClean="0"/>
            </a:br>
            <a:r>
              <a:rPr lang="en-US" sz="1400" dirty="0"/>
              <a:t>               </a:t>
            </a:r>
            <a:r>
              <a:rPr lang="en-US" sz="1400" b="1" dirty="0" smtClean="0"/>
              <a:t>&lt;div&gt;</a:t>
            </a:r>
            <a:br>
              <a:rPr lang="en-US" sz="1400" b="1" dirty="0" smtClean="0"/>
            </a:br>
            <a:r>
              <a:rPr lang="en-US" sz="1400" dirty="0" smtClean="0"/>
              <a:t>                       ......... </a:t>
            </a:r>
            <a:r>
              <a:rPr lang="en-US" sz="1400" dirty="0"/>
              <a:t>content  ...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            </a:t>
            </a:r>
            <a:r>
              <a:rPr lang="en-US" sz="1400" b="1" dirty="0" smtClean="0"/>
              <a:t>&lt;/div&gt;</a:t>
            </a:r>
            <a:br>
              <a:rPr lang="en-US" sz="1400" b="1" dirty="0" smtClean="0"/>
            </a:br>
            <a:r>
              <a:rPr lang="en-US" sz="1400" dirty="0" smtClean="0"/>
              <a:t>       </a:t>
            </a:r>
            <a:r>
              <a:rPr lang="en-US" sz="1400" b="1" dirty="0" smtClean="0"/>
              <a:t>&lt;/div&gt;</a:t>
            </a:r>
            <a:br>
              <a:rPr lang="en-US" sz="1400" b="1" dirty="0" smtClean="0"/>
            </a:br>
            <a:r>
              <a:rPr lang="en-US" sz="1400" dirty="0" smtClean="0"/>
              <a:t>       </a:t>
            </a:r>
            <a:r>
              <a:rPr lang="en-US" sz="1400" b="1" dirty="0" smtClean="0"/>
              <a:t>&lt;div&gt;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            ......... content ...</a:t>
            </a:r>
            <a:br>
              <a:rPr lang="en-US" sz="1400" dirty="0" smtClean="0"/>
            </a:br>
            <a:r>
              <a:rPr lang="en-US" sz="1400" dirty="0" smtClean="0"/>
              <a:t>       </a:t>
            </a:r>
            <a:r>
              <a:rPr lang="en-US" sz="1400" b="1" dirty="0" smtClean="0"/>
              <a:t>&lt;/div&gt;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 smtClean="0"/>
              <a:t>       &lt;div&gt;</a:t>
            </a:r>
            <a:br>
              <a:rPr lang="en-US" sz="1400" b="1" dirty="0" smtClean="0"/>
            </a:br>
            <a:r>
              <a:rPr lang="en-US" sz="1400" dirty="0" smtClean="0"/>
              <a:t>              ......... </a:t>
            </a:r>
            <a:r>
              <a:rPr lang="en-US" sz="1400" dirty="0"/>
              <a:t>footer content ...copyright etc</a:t>
            </a:r>
            <a:r>
              <a:rPr lang="en-US" sz="1400" dirty="0" smtClean="0"/>
              <a:t>...</a:t>
            </a:r>
            <a:br>
              <a:rPr lang="en-US" sz="1400" dirty="0" smtClean="0"/>
            </a:br>
            <a:r>
              <a:rPr lang="en-US" sz="1400" dirty="0" smtClean="0"/>
              <a:t>       </a:t>
            </a:r>
            <a:r>
              <a:rPr lang="en-US" sz="1400" b="1" dirty="0" smtClean="0"/>
              <a:t>&lt;/div&gt;</a:t>
            </a:r>
            <a:br>
              <a:rPr lang="en-US" sz="1400" b="1" dirty="0" smtClean="0"/>
            </a:br>
            <a:r>
              <a:rPr lang="en-US" sz="1400" dirty="0" smtClean="0"/>
              <a:t>&lt;/</a:t>
            </a:r>
            <a:r>
              <a:rPr lang="en-US" sz="1400" dirty="0"/>
              <a:t>body&gt;</a:t>
            </a: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701" y="1946725"/>
            <a:ext cx="5327979" cy="32696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43600" y="4731793"/>
            <a:ext cx="5089585" cy="284672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892145" y="3069251"/>
            <a:ext cx="1154546" cy="1576640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83420" y="3314015"/>
            <a:ext cx="775854" cy="556022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43600" y="2311879"/>
            <a:ext cx="5089585" cy="284672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43600" y="2690556"/>
            <a:ext cx="5089585" cy="284672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43601" y="3069251"/>
            <a:ext cx="909781" cy="1576640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97092" y="3069251"/>
            <a:ext cx="1551708" cy="1576640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480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6945</TotalTime>
  <Words>2320</Words>
  <Application>Microsoft Office PowerPoint</Application>
  <PresentationFormat>Widescreen</PresentationFormat>
  <Paragraphs>266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inherit</vt:lpstr>
      <vt:lpstr>Retrospect</vt:lpstr>
      <vt:lpstr>INT222</vt:lpstr>
      <vt:lpstr>HTML5 Structural Elements</vt:lpstr>
      <vt:lpstr>HTML5 - &lt;header&gt;</vt:lpstr>
      <vt:lpstr>HTML5 - &lt;nav&gt;</vt:lpstr>
      <vt:lpstr>HTML5 - &lt;section&gt;</vt:lpstr>
      <vt:lpstr>HTML5 - &lt;article&gt;</vt:lpstr>
      <vt:lpstr>HTML5 - &lt;aside&gt;</vt:lpstr>
      <vt:lpstr>HTML5 - &lt;footer&gt;</vt:lpstr>
      <vt:lpstr>The all-purpose - &lt;div&gt;</vt:lpstr>
      <vt:lpstr>HTML5 - &lt;figure&gt; &amp; &lt;figcaption&gt;</vt:lpstr>
      <vt:lpstr>CSS – Cascading Style Sheets</vt:lpstr>
      <vt:lpstr>CSS – Priority order &amp; Specification</vt:lpstr>
      <vt:lpstr>CSS (Units) – “px”</vt:lpstr>
      <vt:lpstr>CSS (Units) – “pt” </vt:lpstr>
      <vt:lpstr>CSS (Units) – “em”</vt:lpstr>
      <vt:lpstr>CSS (Units) – “%”</vt:lpstr>
      <vt:lpstr>CSS – Box Model</vt:lpstr>
      <vt:lpstr>CSS – Colours </vt:lpstr>
      <vt:lpstr>CSS – Colours (Web-Safe &amp; Web-Smart)</vt:lpstr>
      <vt:lpstr>Basic CSS Syntax / Structure</vt:lpstr>
      <vt:lpstr>CSS Selectors – HTML Tag</vt:lpstr>
      <vt:lpstr>CSS Selectors – Class</vt:lpstr>
      <vt:lpstr>CSS Selectors – ID</vt:lpstr>
      <vt:lpstr>CSS – Contextual Selectors</vt:lpstr>
      <vt:lpstr>CSS – Grouping Selectors </vt:lpstr>
      <vt:lpstr>Common CSS Properties</vt:lpstr>
      <vt:lpstr>CSS Properties – Container Positioning</vt:lpstr>
      <vt:lpstr>CSS Properties – “Margin”</vt:lpstr>
      <vt:lpstr>CSS Properties – “border-width”</vt:lpstr>
      <vt:lpstr>CSS Properties – “border-style”</vt:lpstr>
      <vt:lpstr>CSS Properties – “border-color”</vt:lpstr>
      <vt:lpstr>CSS Properties – “padding"</vt:lpstr>
      <vt:lpstr>CSS Properties – “font”</vt:lpstr>
      <vt:lpstr>CSS Text Properties</vt:lpstr>
      <vt:lpstr>CSS List Properties</vt:lpstr>
      <vt:lpstr>Questions? </vt:lpstr>
    </vt:vector>
  </TitlesOfParts>
  <Company>Seneca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IPC144</dc:title>
  <dc:creator>Patrick Crawford</dc:creator>
  <cp:lastModifiedBy>Patrick Crawford</cp:lastModifiedBy>
  <cp:revision>214</cp:revision>
  <cp:lastPrinted>2016-01-07T17:03:32Z</cp:lastPrinted>
  <dcterms:created xsi:type="dcterms:W3CDTF">2015-09-07T20:55:59Z</dcterms:created>
  <dcterms:modified xsi:type="dcterms:W3CDTF">2016-01-25T15:18:50Z</dcterms:modified>
</cp:coreProperties>
</file>