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78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7" r:id="rId34"/>
    <p:sldId id="308" r:id="rId35"/>
    <p:sldId id="309" r:id="rId36"/>
    <p:sldId id="304" r:id="rId37"/>
    <p:sldId id="305" r:id="rId38"/>
    <p:sldId id="306" r:id="rId39"/>
    <p:sldId id="310" r:id="rId40"/>
    <p:sldId id="311" r:id="rId41"/>
    <p:sldId id="312" r:id="rId42"/>
    <p:sldId id="313" r:id="rId43"/>
    <p:sldId id="314" r:id="rId44"/>
    <p:sldId id="272" r:id="rId4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02.html" TargetMode="External"/><Relationship Id="rId2" Type="http://schemas.openxmlformats.org/officeDocument/2006/relationships/hyperlink" Target="https://zenit.senecac.on.ca/~emile.ohan/int222/examples/js/js-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emile.ohan/int222/examples/js/js-04.html" TargetMode="External"/><Relationship Id="rId4" Type="http://schemas.openxmlformats.org/officeDocument/2006/relationships/hyperlink" Target="https://zenit.senecac.on.ca/~emile.ohan/int222/examples/js/js-03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reserved-wor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scop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theplussig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document-properties-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bg-fg-Colo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ink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imag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ri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getElementById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ocatio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histor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Promp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Confirm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Aler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function-ex.html" TargetMode="External"/><Relationship Id="rId2" Type="http://schemas.openxmlformats.org/officeDocument/2006/relationships/hyperlink" Target="https://zenit.senecac.on.ca/~emile.ohan/int222/examples/js/js-functi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parameter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param-retur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loop-01.html" TargetMode="External"/><Relationship Id="rId2" Type="http://schemas.openxmlformats.org/officeDocument/2006/relationships/hyperlink" Target="https://zenit.senecac.on.ca/~emile.ohan/int222/weekly/week0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emile.ohan/int222/examples/js/js-loop-03.html" TargetMode="External"/><Relationship Id="rId4" Type="http://schemas.openxmlformats.org/officeDocument/2006/relationships/hyperlink" Target="https://zenit.senecac.on.ca/~emile.ohan/int222/examples/js/js-loop-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while-01.html" TargetMode="External"/><Relationship Id="rId2" Type="http://schemas.openxmlformats.org/officeDocument/2006/relationships/hyperlink" Target="https://zenit.senecac.on.ca/~emile.ohan/int222/weekly/week04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dowhile-01.html" TargetMode="External"/><Relationship Id="rId2" Type="http://schemas.openxmlformats.org/officeDocument/2006/relationships/hyperlink" Target="https://zenit.senecac.on.ca/~emile.ohan/int222/weekly/week04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hyperlink" Target="http://www.javascriptlint.com/online_lint.ph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Javascript</a:t>
            </a:r>
            <a:r>
              <a:rPr lang="en-US" dirty="0" smtClean="0"/>
              <a:t>, DOM (Document Object Model)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9769" y="4637108"/>
            <a:ext cx="740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Please Note: </a:t>
            </a:r>
            <a:r>
              <a:rPr lang="en-US" dirty="0"/>
              <a:t>The slides are not a substitute for the </a:t>
            </a:r>
            <a:r>
              <a:rPr lang="en-US" dirty="0" smtClean="0"/>
              <a:t>readings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>
                <a:hlinkClick r:id="rId2"/>
              </a:rPr>
              <a:t>https://zenit.senecac.on.ca/~emile.ohan/int222/weekly/week04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5"/>
            </a:pPr>
            <a:r>
              <a:rPr lang="en-US" b="1" dirty="0"/>
              <a:t>The use of white Space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JavaScript ignores extras spaces however it is recommended that you use them to make your scripts easier to read.</a:t>
            </a:r>
            <a:endParaRPr lang="en-US" sz="1800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b="1" dirty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5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6"/>
            </a:pPr>
            <a:r>
              <a:rPr lang="en-US" b="1" dirty="0"/>
              <a:t>The use of </a:t>
            </a:r>
            <a:r>
              <a:rPr lang="en-US" b="1" dirty="0" smtClean="0"/>
              <a:t>comments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While comments are not required as part of the JavaScript language, it is recommended that you include comments in your scripts.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JavaScript uses the symbols </a:t>
            </a:r>
            <a:r>
              <a:rPr lang="en-US" sz="1800" dirty="0">
                <a:solidFill>
                  <a:srgbClr val="00B050"/>
                </a:solidFill>
              </a:rPr>
              <a:t>/* to designate a comment */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JavaScript also uses the </a:t>
            </a:r>
            <a:r>
              <a:rPr lang="en-US" sz="1800" dirty="0">
                <a:solidFill>
                  <a:srgbClr val="00B050"/>
                </a:solidFill>
              </a:rPr>
              <a:t>// for short comments.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b="1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Using JavaScript </a:t>
            </a:r>
            <a:r>
              <a:rPr lang="en-US" dirty="0"/>
              <a:t>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order to embed / use JavaScript in an HTML document, you need to use the script tag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dirty="0"/>
              <a:t>have two choices when it comes to using the script tag to embed JavaScript code in an HTML file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635508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You can use the </a:t>
            </a:r>
            <a:r>
              <a:rPr lang="en-US" b="1" dirty="0" smtClean="0"/>
              <a:t>&lt;script&gt;</a:t>
            </a:r>
            <a:r>
              <a:rPr lang="en-US" dirty="0" smtClean="0"/>
              <a:t> and </a:t>
            </a:r>
            <a:r>
              <a:rPr lang="en-US" b="1" dirty="0" smtClean="0"/>
              <a:t>&lt;/script&gt;</a:t>
            </a:r>
            <a:r>
              <a:rPr lang="en-US" dirty="0" smtClean="0"/>
              <a:t> tags to include JavaScript code directly into an HTML file:     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dirty="0" smtClean="0"/>
              <a:t>&lt;script&gt;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1200" b="1" dirty="0" smtClean="0"/>
              <a:t>                  </a:t>
            </a:r>
            <a:r>
              <a:rPr lang="en-US" sz="1200" b="1" dirty="0" err="1" smtClean="0"/>
              <a:t>javascript</a:t>
            </a:r>
            <a:r>
              <a:rPr lang="en-US" sz="1200" b="1" dirty="0" smtClean="0"/>
              <a:t> statement;  // JavaScript code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1200" b="1" dirty="0" smtClean="0"/>
              <a:t>                  …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   </a:t>
            </a:r>
            <a:r>
              <a:rPr lang="en-US" sz="1200" b="1" dirty="0" err="1" smtClean="0"/>
              <a:t>javascript</a:t>
            </a:r>
            <a:r>
              <a:rPr lang="en-US" sz="1200" b="1" dirty="0" smtClean="0"/>
              <a:t> statement;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1200" b="1" dirty="0" smtClean="0"/>
              <a:t>           &lt;/script&gt;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635508" lvl="1" indent="-342900">
              <a:spcAft>
                <a:spcPts val="0"/>
              </a:spcAft>
              <a:buFont typeface="+mj-lt"/>
              <a:buAutoNum type="arabicPeriod" startAt="2"/>
            </a:pPr>
            <a:r>
              <a:rPr lang="en-US" dirty="0"/>
              <a:t>You can use the </a:t>
            </a:r>
            <a:r>
              <a:rPr lang="en-US" b="1" dirty="0"/>
              <a:t>&lt;script&gt;</a:t>
            </a:r>
            <a:r>
              <a:rPr lang="en-US" dirty="0"/>
              <a:t> and </a:t>
            </a:r>
            <a:r>
              <a:rPr lang="en-US" b="1" dirty="0"/>
              <a:t>&lt;/script&gt;</a:t>
            </a:r>
            <a:r>
              <a:rPr lang="en-US" dirty="0"/>
              <a:t> tags to include JavaScript code directly into an HTML </a:t>
            </a:r>
            <a:r>
              <a:rPr lang="en-US" dirty="0" smtClean="0"/>
              <a:t>file: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200" b="1" dirty="0" smtClean="0"/>
              <a:t>&lt;</a:t>
            </a:r>
            <a:r>
              <a:rPr lang="en-US" sz="1200" b="1" dirty="0"/>
              <a:t>script </a:t>
            </a:r>
            <a:r>
              <a:rPr lang="en-US" sz="1200" b="1" dirty="0" err="1"/>
              <a:t>src</a:t>
            </a:r>
            <a:r>
              <a:rPr lang="en-US" sz="1200" b="1" dirty="0"/>
              <a:t>="myscript.js"&gt;&lt;/script</a:t>
            </a:r>
            <a:r>
              <a:rPr lang="en-US" sz="1200" b="1" dirty="0" smtClean="0"/>
              <a:t>&gt;</a:t>
            </a:r>
          </a:p>
          <a:p>
            <a:pPr marL="292608" lvl="1" indent="0">
              <a:spcAft>
                <a:spcPts val="0"/>
              </a:spcAft>
              <a:buNone/>
            </a:pPr>
            <a:endParaRPr lang="en-US" sz="1200" b="1" dirty="0"/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You can find some very basic examples of how to include </a:t>
            </a:r>
            <a:r>
              <a:rPr lang="en-US" dirty="0" err="1" smtClean="0"/>
              <a:t>javascript</a:t>
            </a:r>
            <a:r>
              <a:rPr lang="en-US" dirty="0" smtClean="0"/>
              <a:t> here: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800" dirty="0" smtClean="0">
                <a:hlinkClick r:id="rId2"/>
              </a:rPr>
              <a:t>js-01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3"/>
              </a:rPr>
              <a:t>js-02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4"/>
              </a:rPr>
              <a:t>js-03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5"/>
              </a:rPr>
              <a:t>js-04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54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Similar </a:t>
            </a:r>
            <a:r>
              <a:rPr lang="en-US" dirty="0"/>
              <a:t>to other programming languages, JavaScript has a list of words that are considered </a:t>
            </a:r>
            <a:r>
              <a:rPr lang="en-US" dirty="0">
                <a:hlinkClick r:id="rId2"/>
              </a:rPr>
              <a:t>"reserved"</a:t>
            </a:r>
            <a:r>
              <a:rPr lang="en-US" dirty="0"/>
              <a:t>. These words have specific meanings recognized by the language interpreter and therefore should not be used as variable names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examples of this are: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&amp;</a:t>
            </a:r>
            <a:r>
              <a:rPr lang="en-US" dirty="0" err="1"/>
              <a:t>nbsp</a:t>
            </a:r>
            <a:r>
              <a:rPr lang="en-US" dirty="0" smtClean="0"/>
              <a:t>;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abstract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alert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Checkbox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enum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…etc.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Full list here: </a:t>
            </a:r>
            <a:r>
              <a:rPr lang="en-US" dirty="0">
                <a:hlinkClick r:id="rId2"/>
              </a:rPr>
              <a:t>https://zenit.senecac.on.ca/~emile.ohan/int222/examples/js/js-reserved-words.html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8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3 main data types: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strings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must be enclosed in single or double </a:t>
            </a:r>
            <a:r>
              <a:rPr lang="en-US" dirty="0" smtClean="0"/>
              <a:t>quotes –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b="1" dirty="0" err="1"/>
              <a:t>var</a:t>
            </a:r>
            <a:r>
              <a:rPr lang="en-US" b="1" dirty="0"/>
              <a:t> </a:t>
            </a:r>
            <a:r>
              <a:rPr lang="en-US" b="1" dirty="0" err="1"/>
              <a:t>lastName</a:t>
            </a:r>
            <a:r>
              <a:rPr lang="en-US" b="1" dirty="0"/>
              <a:t> = 'Johnson';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numbers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can be integers or floating </a:t>
            </a:r>
            <a:r>
              <a:rPr lang="en-US" dirty="0" smtClean="0"/>
              <a:t>point –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b="1" dirty="0" err="1"/>
              <a:t>var</a:t>
            </a:r>
            <a:r>
              <a:rPr lang="en-US" b="1" dirty="0"/>
              <a:t> length = 16;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 are binary, with the values (1) "true" and (0) "false" (without the quotes</a:t>
            </a:r>
            <a:r>
              <a:rPr lang="en-US" dirty="0" smtClean="0"/>
              <a:t>) –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b="1" dirty="0" err="1"/>
              <a:t>var</a:t>
            </a:r>
            <a:r>
              <a:rPr lang="en-US" b="1" dirty="0"/>
              <a:t> x = 0;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Variable </a:t>
            </a:r>
            <a:r>
              <a:rPr lang="en-US" dirty="0"/>
              <a:t>naming rules are: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Must start with a </a:t>
            </a:r>
            <a:r>
              <a:rPr lang="en-US" b="1" dirty="0"/>
              <a:t>letter</a:t>
            </a:r>
            <a:r>
              <a:rPr lang="en-US" dirty="0"/>
              <a:t>, </a:t>
            </a:r>
            <a:r>
              <a:rPr lang="en-US" b="1" dirty="0"/>
              <a:t>underscore (_)</a:t>
            </a:r>
            <a:r>
              <a:rPr lang="en-US" dirty="0"/>
              <a:t>, </a:t>
            </a:r>
            <a:r>
              <a:rPr lang="en-US" b="1" dirty="0"/>
              <a:t>or dollar sign ($)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Cannot be a reserved (key) word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Subsequent characters can be letters - upper case (A...Z) or lower case (a...z), numbers or underscores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Variables </a:t>
            </a:r>
            <a:r>
              <a:rPr lang="en-US" dirty="0"/>
              <a:t>are declared with the "</a:t>
            </a:r>
            <a:r>
              <a:rPr lang="en-US" b="1" dirty="0" err="1"/>
              <a:t>var</a:t>
            </a:r>
            <a:r>
              <a:rPr lang="en-US" dirty="0"/>
              <a:t>" keyword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Variable Declaration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970364"/>
              </p:ext>
            </p:extLst>
          </p:nvPr>
        </p:nvGraphicFramePr>
        <p:xfrm>
          <a:off x="1199073" y="1892628"/>
          <a:ext cx="9956607" cy="368002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318869"/>
                <a:gridCol w="3318869"/>
                <a:gridCol w="3318869"/>
              </a:tblGrid>
              <a:tr h="2376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Declaration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Value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var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identOne</a:t>
                      </a:r>
                      <a:r>
                        <a:rPr lang="en-US" sz="1200" dirty="0">
                          <a:effectLst/>
                        </a:rPr>
                        <a:t> = "some text";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some text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identone = 'some text';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some text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IdentOne = '172';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172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_identOne = 25;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 (Integer)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_identTwo = 56.2564;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 (float)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56.2564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ident_A = true;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true (1)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76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ident_B = false;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false (0)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41789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ident_C;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undefined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undefined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  <a:tr h="37541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var ident_D="Yes", ident_E="No";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String / String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Yes / No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0041" marR="60041" marT="30020" marB="300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JavaScript, variable scope can be global or local. Scope is determined by where and how a variable is declared.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Global:</a:t>
            </a:r>
            <a:r>
              <a:rPr lang="en-US" dirty="0" smtClean="0"/>
              <a:t> - A </a:t>
            </a:r>
            <a:r>
              <a:rPr lang="en-US" dirty="0"/>
              <a:t>variable that is declared outside any functions is global. A global variable can be referenced anywhere in the current </a:t>
            </a:r>
            <a:r>
              <a:rPr lang="en-US" dirty="0" smtClean="0"/>
              <a:t>document.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Declared outside any functions, with or without the </a:t>
            </a:r>
            <a:r>
              <a:rPr lang="en-US" b="1" dirty="0" err="1" smtClean="0"/>
              <a:t>var</a:t>
            </a:r>
            <a:r>
              <a:rPr lang="en-US" dirty="0" smtClean="0"/>
              <a:t> keyword (however, it is bad practice not to use ‘</a:t>
            </a:r>
            <a:r>
              <a:rPr lang="en-US" dirty="0" err="1" smtClean="0"/>
              <a:t>var</a:t>
            </a:r>
            <a:r>
              <a:rPr lang="en-US" dirty="0" smtClean="0"/>
              <a:t>’)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Declared</a:t>
            </a:r>
            <a:r>
              <a:rPr lang="en-US" dirty="0"/>
              <a:t> inside a function without using the </a:t>
            </a: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r>
              <a:rPr lang="en-US" dirty="0"/>
              <a:t> </a:t>
            </a:r>
            <a:r>
              <a:rPr lang="en-US" dirty="0" smtClean="0"/>
              <a:t>(this is also bad practice)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Local:</a:t>
            </a:r>
            <a:r>
              <a:rPr lang="en-US" dirty="0" smtClean="0"/>
              <a:t> - A </a:t>
            </a:r>
            <a:r>
              <a:rPr lang="en-US" dirty="0"/>
              <a:t>variable that is declared inside a function is local. A local variable can only be referenced inside the function it is declared in.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Declared in a function with the </a:t>
            </a:r>
            <a:r>
              <a:rPr lang="en-US" b="1" dirty="0" err="1"/>
              <a:t>var</a:t>
            </a:r>
            <a:r>
              <a:rPr lang="en-US" dirty="0"/>
              <a:t> keyword.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If you reference a local variable globally or in another function, JavaScript will trigger the "is not defined" error - this is different error from the "undefined" JavaScript error for a variable that is not initialized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https://zenit.senecac.on.ca/~</a:t>
            </a:r>
            <a:r>
              <a:rPr lang="en-US" dirty="0" smtClean="0">
                <a:hlinkClick r:id="rId2"/>
              </a:rPr>
              <a:t>emile.ohan/int222/examples/js/js-scope.html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97187"/>
              </p:ext>
            </p:extLst>
          </p:nvPr>
        </p:nvGraphicFramePr>
        <p:xfrm>
          <a:off x="1296123" y="1892201"/>
          <a:ext cx="5137928" cy="382256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84482"/>
                <a:gridCol w="1284482"/>
                <a:gridCol w="1284482"/>
                <a:gridCol w="1284482"/>
              </a:tblGrid>
              <a:tr h="251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+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addition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y + x;          See Note below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2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-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subtraction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- y;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*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multiplication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* y;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21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/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division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x / y;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9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%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modulo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x % y; 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(remainder of x divided by y)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884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++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post/pre -increment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= y++;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assign y to x, then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increment y (y+=1)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</a:tr>
              <a:tr h="467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= ++y;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increment y &lt; (y+=1),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then assign y to x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</a:tr>
              <a:tr h="467884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--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post/pre decrement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= y--;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assign y to x, then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decrement y (y-=1)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</a:tr>
              <a:tr h="467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= --y;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decrement y &lt; (y-=1),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then assign y to x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</a:tr>
              <a:tr h="345140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Note</a:t>
                      </a:r>
                      <a:r>
                        <a:rPr lang="en-US" sz="1200" dirty="0">
                          <a:effectLst/>
                        </a:rPr>
                        <a:t>: when the (+) is used with string variables 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 (+) is treated as a string concatenation.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31394" marR="31394" marT="15697" marB="156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758246" y="1845734"/>
            <a:ext cx="439743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400" dirty="0" err="1"/>
              <a:t>var</a:t>
            </a:r>
            <a:r>
              <a:rPr lang="en-US" sz="1400" dirty="0"/>
              <a:t> a ="1</a:t>
            </a:r>
            <a:r>
              <a:rPr lang="en-US" sz="1400" dirty="0" smtClean="0"/>
              <a:t>";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b ="2</a:t>
            </a:r>
            <a:r>
              <a:rPr lang="en-US" sz="1400" dirty="0" smtClean="0"/>
              <a:t>";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c = </a:t>
            </a:r>
            <a:r>
              <a:rPr lang="en-US" sz="1400" dirty="0" smtClean="0"/>
              <a:t>3;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d = </a:t>
            </a:r>
            <a:r>
              <a:rPr lang="en-US" sz="1400" dirty="0" smtClean="0"/>
              <a:t>4;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a+b</a:t>
            </a:r>
            <a:r>
              <a:rPr lang="en-US" sz="1400" dirty="0"/>
              <a:t>);     // two strings            --&gt; </a:t>
            </a:r>
            <a:r>
              <a:rPr lang="en-US" sz="1400" dirty="0" smtClean="0"/>
              <a:t>12</a:t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c+d</a:t>
            </a:r>
            <a:r>
              <a:rPr lang="en-US" sz="1400" dirty="0"/>
              <a:t>);     // two numbers            --&gt; </a:t>
            </a:r>
            <a:r>
              <a:rPr lang="en-US" sz="1400" dirty="0" smtClean="0"/>
              <a:t>7</a:t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a+c</a:t>
            </a:r>
            <a:r>
              <a:rPr lang="en-US" sz="1400" dirty="0"/>
              <a:t>);     // a string and a number  --&gt; </a:t>
            </a:r>
            <a:r>
              <a:rPr lang="en-US" sz="1400" dirty="0" smtClean="0"/>
              <a:t>13</a:t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c+a</a:t>
            </a:r>
            <a:r>
              <a:rPr lang="en-US" sz="1400" dirty="0"/>
              <a:t>);     // a number and a string  --&gt; </a:t>
            </a:r>
            <a:r>
              <a:rPr lang="en-US" sz="1400" dirty="0" smtClean="0"/>
              <a:t>31</a:t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c+d+a</a:t>
            </a:r>
            <a:r>
              <a:rPr lang="en-US" sz="1400" dirty="0"/>
              <a:t>);   // 2 numbers and a string --&gt; </a:t>
            </a:r>
            <a:r>
              <a:rPr lang="en-US" sz="1400" dirty="0" smtClean="0"/>
              <a:t>71</a:t>
            </a:r>
            <a:br>
              <a:rPr lang="en-US" sz="1400" dirty="0" smtClean="0"/>
            </a:br>
            <a:r>
              <a:rPr lang="en-US" sz="1400" dirty="0" smtClean="0"/>
              <a:t>alert(</a:t>
            </a:r>
            <a:r>
              <a:rPr lang="en-US" sz="1400" dirty="0" err="1" smtClean="0"/>
              <a:t>a+c+d</a:t>
            </a:r>
            <a:r>
              <a:rPr lang="en-US" sz="1400" dirty="0"/>
              <a:t>);   // a string and 2 numbers --&gt; </a:t>
            </a:r>
            <a:r>
              <a:rPr lang="en-US" sz="1400" dirty="0" smtClean="0"/>
              <a:t>134</a:t>
            </a:r>
            <a:br>
              <a:rPr lang="en-US" sz="1400" dirty="0" smtClean="0"/>
            </a:br>
            <a:r>
              <a:rPr lang="en-US" sz="1400" dirty="0" smtClean="0"/>
              <a:t>alert</a:t>
            </a:r>
            <a:r>
              <a:rPr lang="en-US" sz="1400" dirty="0"/>
              <a:t>(+a + +b); // notice the plus before the strings --&gt; 3</a:t>
            </a:r>
          </a:p>
          <a:p>
            <a:pPr marL="0" indent="0" fontAlgn="base">
              <a:buNone/>
            </a:pPr>
            <a:r>
              <a:rPr lang="en-US" sz="1400" b="1" dirty="0" smtClean="0"/>
              <a:t>working </a:t>
            </a:r>
            <a:r>
              <a:rPr lang="en-US" sz="1400" b="1" dirty="0"/>
              <a:t>example: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://zenit.senecac.on.ca/~</a:t>
            </a:r>
            <a:r>
              <a:rPr lang="en-US" sz="1400" dirty="0" smtClean="0">
                <a:hlinkClick r:id="rId2"/>
              </a:rPr>
              <a:t>emile.ohan/int222/examples/js/js-theplussign.html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18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891535"/>
              </p:ext>
            </p:extLst>
          </p:nvPr>
        </p:nvGraphicFramePr>
        <p:xfrm>
          <a:off x="1205343" y="1846263"/>
          <a:ext cx="9950336" cy="298540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87584"/>
                <a:gridCol w="2487584"/>
                <a:gridCol w="2487584"/>
                <a:gridCol w="2487584"/>
              </a:tblGrid>
              <a:tr h="3981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assignment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= y + 3;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numbers or strings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  <a:tr h="7377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+=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addition plus </a:t>
                      </a:r>
                      <a:r>
                        <a:rPr lang="fr-FR" sz="1200" dirty="0" err="1">
                          <a:effectLst/>
                        </a:rPr>
                        <a:t>assignment</a:t>
                      </a:r>
                      <a:r>
                        <a:rPr lang="fr-FR" sz="1200" dirty="0">
                          <a:effectLst/>
                        </a:rPr>
                        <a:t> </a:t>
                      </a:r>
                      <a:br>
                        <a:rPr lang="fr-FR" sz="1200" dirty="0">
                          <a:effectLst/>
                        </a:rPr>
                      </a:br>
                      <a:r>
                        <a:rPr lang="fr-FR" sz="1200" dirty="0" err="1">
                          <a:effectLst/>
                        </a:rPr>
                        <a:t>concatenation</a:t>
                      </a:r>
                      <a:r>
                        <a:rPr lang="fr-FR" sz="1200" dirty="0">
                          <a:effectLst/>
                        </a:rPr>
                        <a:t> plus </a:t>
                      </a:r>
                      <a:r>
                        <a:rPr lang="fr-FR" sz="1200" dirty="0" err="1">
                          <a:effectLst/>
                        </a:rPr>
                        <a:t>assignment</a:t>
                      </a:r>
                      <a:endParaRPr lang="fr-FR" sz="1200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+= 3; (x=x+3)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numbers or strings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  <a:tr h="4649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-=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subtraction plus assignment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-= 3; (x=x-3)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numbers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  <a:tr h="4649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*=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multiply plus assignment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*= 3; (x=x*3)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numbers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  <a:tr h="445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/=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divide plus assignment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/= 3; (x=x/3)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numbers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  <a:tr h="4738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%=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modulo plus assignment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x %= 3;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divide x by 3, assign remainder to x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numbers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8300" marR="58300" marT="29150" marB="29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5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91738"/>
              </p:ext>
            </p:extLst>
          </p:nvPr>
        </p:nvGraphicFramePr>
        <p:xfrm>
          <a:off x="1213657" y="1846263"/>
          <a:ext cx="9942024" cy="4008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314008"/>
                <a:gridCol w="3314008"/>
                <a:gridCol w="3314008"/>
              </a:tblGrid>
              <a:tr h="12626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==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equal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== expr2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type conversion is done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 1 is true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 "1" is true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 true is true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0 == false is true</a:t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11654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===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strictly equal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=== expr2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no type conversion is done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=== 1 is true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=== "1" is false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 === true is false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0 === false is false</a:t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1893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!=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not equal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!= expr2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1893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&gt;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greater than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&gt; expr2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3312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&gt;=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greater than or equal to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&gt;= expr2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1893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&lt;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less than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&lt; expr2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  <a:tr h="3312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&lt;=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less than or equal to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expr1 &lt;= expr2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7326" marR="47326" marT="23663" marB="2366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All </a:t>
            </a:r>
            <a:r>
              <a:rPr lang="en-US" dirty="0" err="1" smtClean="0"/>
              <a:t>Javascript</a:t>
            </a:r>
            <a:r>
              <a:rPr lang="en-US" dirty="0" smtClean="0"/>
              <a:t> examples inside the “html tryout” editor on </a:t>
            </a:r>
            <a:r>
              <a:rPr lang="en-US" dirty="0"/>
              <a:t>the course </a:t>
            </a:r>
            <a:r>
              <a:rPr lang="en-US" dirty="0" smtClean="0"/>
              <a:t>website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b="1" dirty="0" smtClean="0"/>
              <a:t>NOT </a:t>
            </a:r>
            <a:r>
              <a:rPr lang="en-US" dirty="0" smtClean="0"/>
              <a:t>work in </a:t>
            </a:r>
            <a:r>
              <a:rPr lang="en-US" b="1" dirty="0" smtClean="0"/>
              <a:t>Google Chrome</a:t>
            </a:r>
            <a:r>
              <a:rPr lang="en-US" dirty="0" smtClean="0"/>
              <a:t> due to a security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will have to run the examples in </a:t>
            </a:r>
            <a:r>
              <a:rPr lang="en-US" b="1" dirty="0" smtClean="0"/>
              <a:t>Firefox</a:t>
            </a:r>
            <a:r>
              <a:rPr lang="en-US" dirty="0" smtClean="0"/>
              <a:t> or </a:t>
            </a:r>
            <a:r>
              <a:rPr lang="en-US" b="1" dirty="0" smtClean="0"/>
              <a:t>Internet Explorer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71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023732"/>
              </p:ext>
            </p:extLst>
          </p:nvPr>
        </p:nvGraphicFramePr>
        <p:xfrm>
          <a:off x="1213341" y="1844449"/>
          <a:ext cx="9942339" cy="12582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314113"/>
                <a:gridCol w="3314113"/>
                <a:gridCol w="3314113"/>
              </a:tblGrid>
              <a:tr h="3755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&amp;&amp;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and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&amp;&amp; expr2</a:t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</a:tr>
              <a:tr h="3755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||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or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expr1 || expr2</a:t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</a:tr>
              <a:tr h="3755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!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not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!expr1 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3645" marR="53645" marT="26822" marB="2682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6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Conditional (Ternary)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 err="1" smtClean="0"/>
              <a:t>Javascript</a:t>
            </a:r>
            <a:r>
              <a:rPr lang="en-US" dirty="0" smtClean="0"/>
              <a:t> (like C) we have the “ternary” operator – essentially a short form for an if/else statement: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Result</a:t>
            </a:r>
            <a:r>
              <a:rPr lang="en-US" dirty="0" smtClean="0"/>
              <a:t> = (</a:t>
            </a:r>
            <a:r>
              <a:rPr lang="en-US" b="1" dirty="0"/>
              <a:t>condition</a:t>
            </a:r>
            <a:r>
              <a:rPr lang="en-US" dirty="0" smtClean="0"/>
              <a:t>) ? "</a:t>
            </a:r>
            <a:r>
              <a:rPr lang="en-US" b="1" dirty="0" smtClean="0"/>
              <a:t>if true</a:t>
            </a:r>
            <a:r>
              <a:rPr lang="en-US" dirty="0" smtClean="0"/>
              <a:t>" : "</a:t>
            </a:r>
            <a:r>
              <a:rPr lang="en-US" b="1" dirty="0"/>
              <a:t>if false</a:t>
            </a:r>
            <a:r>
              <a:rPr lang="en-US" dirty="0" smtClean="0"/>
              <a:t>";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r>
              <a:rPr lang="en-US" dirty="0"/>
              <a:t>: 	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smtClean="0"/>
              <a:t>Grade</a:t>
            </a:r>
            <a:r>
              <a:rPr lang="en-US" dirty="0" smtClean="0"/>
              <a:t> = (</a:t>
            </a:r>
            <a:r>
              <a:rPr lang="en-US" b="1" dirty="0" smtClean="0"/>
              <a:t>mark &lt; 54</a:t>
            </a:r>
            <a:r>
              <a:rPr lang="en-US" dirty="0" smtClean="0"/>
              <a:t>) ? "</a:t>
            </a:r>
            <a:r>
              <a:rPr lang="en-US" b="1" dirty="0" smtClean="0"/>
              <a:t>Fail</a:t>
            </a:r>
            <a:r>
              <a:rPr lang="en-US" dirty="0" smtClean="0"/>
              <a:t>" : "</a:t>
            </a:r>
            <a:r>
              <a:rPr lang="en-US" b="1" dirty="0" smtClean="0"/>
              <a:t>Pass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equivalent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b="1" dirty="0" smtClean="0"/>
              <a:t>Grade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if(</a:t>
            </a:r>
            <a:r>
              <a:rPr lang="en-US" sz="1600" b="1" dirty="0" smtClean="0"/>
              <a:t>mark &lt; 54</a:t>
            </a:r>
            <a:r>
              <a:rPr lang="en-US" sz="1600" dirty="0" smtClean="0"/>
              <a:t>){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Grade</a:t>
            </a:r>
            <a:r>
              <a:rPr lang="en-US" sz="1600" dirty="0" smtClean="0"/>
              <a:t> = “</a:t>
            </a:r>
            <a:r>
              <a:rPr lang="en-US" sz="1600" b="1" dirty="0" smtClean="0"/>
              <a:t>Fail</a:t>
            </a:r>
            <a:r>
              <a:rPr lang="en-US" sz="1600" dirty="0" smtClean="0"/>
              <a:t>”;</a:t>
            </a:r>
            <a:br>
              <a:rPr lang="en-US" sz="1600" dirty="0" smtClean="0"/>
            </a:br>
            <a:r>
              <a:rPr lang="en-US" sz="1600" dirty="0" smtClean="0"/>
              <a:t>}else{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Grade</a:t>
            </a:r>
            <a:r>
              <a:rPr lang="en-US" sz="1600" dirty="0" smtClean="0"/>
              <a:t> = “</a:t>
            </a:r>
            <a:r>
              <a:rPr lang="en-US" sz="1600" b="1" dirty="0" smtClean="0"/>
              <a:t>Pass</a:t>
            </a:r>
            <a:r>
              <a:rPr lang="en-US" sz="1600" dirty="0" smtClean="0"/>
              <a:t>”;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65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Methods,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 err="1"/>
              <a:t>Javascript</a:t>
            </a:r>
            <a:r>
              <a:rPr lang="en-US" sz="2100" dirty="0"/>
              <a:t> is referred to it as an </a:t>
            </a:r>
            <a:r>
              <a:rPr lang="en-US" sz="2100" b="1" dirty="0"/>
              <a:t>object-based</a:t>
            </a:r>
            <a:r>
              <a:rPr lang="en-US" sz="2100" dirty="0"/>
              <a:t>, </a:t>
            </a:r>
            <a:r>
              <a:rPr lang="en-US" sz="2100" b="1" dirty="0"/>
              <a:t>event </a:t>
            </a:r>
            <a:r>
              <a:rPr lang="en-US" sz="2100" b="1" dirty="0" smtClean="0"/>
              <a:t>driven</a:t>
            </a:r>
            <a:r>
              <a:rPr lang="en-US" sz="2100" dirty="0" smtClean="0"/>
              <a:t> </a:t>
            </a:r>
            <a:r>
              <a:rPr lang="en-US" sz="2100" b="1" dirty="0"/>
              <a:t>scripting language</a:t>
            </a:r>
            <a:r>
              <a:rPr lang="en-US" sz="2100" dirty="0"/>
              <a:t>. </a:t>
            </a:r>
            <a:endParaRPr lang="en-US" sz="2100" dirty="0" smtClean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 “Object-based” </a:t>
            </a:r>
            <a:r>
              <a:rPr lang="en-US" sz="2100" dirty="0"/>
              <a:t>means that </a:t>
            </a:r>
            <a:r>
              <a:rPr lang="en-US" sz="2100" dirty="0" err="1"/>
              <a:t>Javascript</a:t>
            </a:r>
            <a:r>
              <a:rPr lang="en-US" sz="2100" dirty="0"/>
              <a:t> works with items known as </a:t>
            </a:r>
            <a:r>
              <a:rPr lang="en-US" sz="2100" dirty="0" smtClean="0"/>
              <a:t>objects (</a:t>
            </a:r>
            <a:r>
              <a:rPr lang="en-US" sz="2100" dirty="0" err="1" smtClean="0"/>
              <a:t>ie</a:t>
            </a:r>
            <a:r>
              <a:rPr lang="en-US" sz="2100" dirty="0" smtClean="0"/>
              <a:t>: things </a:t>
            </a:r>
            <a:r>
              <a:rPr lang="en-US" sz="2100" dirty="0"/>
              <a:t>in a </a:t>
            </a:r>
            <a:r>
              <a:rPr lang="en-US" sz="2100" dirty="0" smtClean="0"/>
              <a:t>browser: </a:t>
            </a:r>
            <a:r>
              <a:rPr lang="en-US" sz="2100" dirty="0"/>
              <a:t>a window, a form field, a document, a submit button, etc</a:t>
            </a:r>
            <a:r>
              <a:rPr lang="en-US" sz="2100" dirty="0" smtClean="0"/>
              <a:t>..)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  Objects </a:t>
            </a:r>
            <a:r>
              <a:rPr lang="en-US" sz="2100" dirty="0"/>
              <a:t>have methods which are really tasks and/or functions that the object performs. Similar to a function or subroutine or procedure, a method has a name and </a:t>
            </a:r>
            <a:r>
              <a:rPr lang="en-US" sz="2100" dirty="0" smtClean="0"/>
              <a:t>parameters</a:t>
            </a:r>
            <a:br>
              <a:rPr lang="en-US" sz="2100" dirty="0" smtClean="0"/>
            </a:b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Methods </a:t>
            </a:r>
            <a:r>
              <a:rPr lang="en-US" dirty="0"/>
              <a:t>define the behaviour of an object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Methods </a:t>
            </a:r>
            <a:r>
              <a:rPr lang="en-US" dirty="0"/>
              <a:t>may change an object's properties, thus changing its state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Methods </a:t>
            </a:r>
            <a:r>
              <a:rPr lang="en-US" dirty="0"/>
              <a:t>may be called,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objectName.methodName</a:t>
            </a:r>
            <a:r>
              <a:rPr lang="en-US" dirty="0"/>
              <a:t>(parameter1, parameter2, ...)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100" dirty="0" smtClean="0"/>
              <a:t>  Objects </a:t>
            </a:r>
            <a:r>
              <a:rPr lang="en-US" sz="2100" dirty="0"/>
              <a:t>are </a:t>
            </a:r>
            <a:r>
              <a:rPr lang="en-US" sz="2100" dirty="0" smtClean="0"/>
              <a:t>hierarchical</a:t>
            </a:r>
            <a:br>
              <a:rPr lang="en-US" sz="2100" dirty="0" smtClean="0"/>
            </a:br>
            <a:endParaRPr lang="en-US" sz="21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property of an object may itself be an object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parent-child relationship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 is a parent if it has a property which is an object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property which is an object is a child of that parent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relationships are often thought of as an upside-down tree structure, with the root at the top being the ancestor of all the descendants below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– (Document Object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Modern </a:t>
            </a:r>
            <a:r>
              <a:rPr lang="en-US" dirty="0"/>
              <a:t>web browsers use an </a:t>
            </a:r>
            <a:r>
              <a:rPr lang="en-US" b="1" dirty="0"/>
              <a:t>object-oriented</a:t>
            </a:r>
            <a:r>
              <a:rPr lang="en-US" dirty="0"/>
              <a:t> paradigm, where the browser </a:t>
            </a:r>
            <a:r>
              <a:rPr lang="en-US" dirty="0" smtClean="0"/>
              <a:t>“</a:t>
            </a:r>
            <a:r>
              <a:rPr lang="en-US" b="1" dirty="0" smtClean="0"/>
              <a:t>window</a:t>
            </a:r>
            <a:r>
              <a:rPr lang="en-US" dirty="0" smtClean="0"/>
              <a:t>” </a:t>
            </a:r>
            <a:r>
              <a:rPr lang="en-US" dirty="0"/>
              <a:t>is the top-level object.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window object contains 3 main </a:t>
            </a:r>
            <a:r>
              <a:rPr lang="en-US" dirty="0" smtClean="0"/>
              <a:t>objects: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history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40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 Object –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object properties include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domain</a:t>
            </a:r>
            <a:r>
              <a:rPr lang="en-US" dirty="0" smtClean="0"/>
              <a:t> (name of the server of the current document, read-only)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URL</a:t>
            </a:r>
            <a:r>
              <a:rPr lang="en-US" dirty="0" smtClean="0"/>
              <a:t> (of the current document, read-only)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referrer</a:t>
            </a:r>
            <a:r>
              <a:rPr lang="en-US" dirty="0" smtClean="0"/>
              <a:t> (URL of the previous document, read-only)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title</a:t>
            </a:r>
            <a:r>
              <a:rPr lang="en-US" dirty="0" smtClean="0"/>
              <a:t> (defined in &lt;title&gt;, read-write)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1" dirty="0"/>
              <a:t>… continued on next slide</a:t>
            </a:r>
          </a:p>
          <a:p>
            <a:pPr marL="201168" lvl="1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</a:t>
            </a:r>
            <a:r>
              <a:rPr lang="en-US" sz="1100" dirty="0" smtClean="0"/>
              <a:t>script&gt;</a:t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("The domain name of the server is :&lt;</a:t>
            </a:r>
            <a:r>
              <a:rPr lang="en-US" sz="1100" dirty="0" err="1"/>
              <a:t>br</a:t>
            </a:r>
            <a:r>
              <a:rPr lang="en-US" sz="1100" dirty="0"/>
              <a:t> /&gt; ");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document.domain</a:t>
            </a:r>
            <a:r>
              <a:rPr lang="en-US" sz="1100" dirty="0"/>
              <a:t>);</a:t>
            </a:r>
          </a:p>
          <a:p>
            <a:pPr marL="0" indent="0" fontAlgn="base">
              <a:buNone/>
            </a:pP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("&lt;</a:t>
            </a:r>
            <a:r>
              <a:rPr lang="en-US" sz="1100" dirty="0" err="1"/>
              <a:t>br</a:t>
            </a:r>
            <a:r>
              <a:rPr lang="en-US" sz="1100" dirty="0"/>
              <a:t> /&gt;&lt;</a:t>
            </a:r>
            <a:r>
              <a:rPr lang="en-US" sz="1100" dirty="0" err="1"/>
              <a:t>br</a:t>
            </a:r>
            <a:r>
              <a:rPr lang="en-US" sz="1100" dirty="0"/>
              <a:t> /&gt;This document </a:t>
            </a:r>
            <a:r>
              <a:rPr lang="en-US" sz="1100" dirty="0" err="1"/>
              <a:t>url</a:t>
            </a:r>
            <a:r>
              <a:rPr lang="en-US" sz="1100" dirty="0"/>
              <a:t> is :&lt;</a:t>
            </a:r>
            <a:r>
              <a:rPr lang="en-US" sz="1100" dirty="0" err="1"/>
              <a:t>br</a:t>
            </a:r>
            <a:r>
              <a:rPr lang="en-US" sz="1100" dirty="0"/>
              <a:t> /&gt; ");  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(document.URL);</a:t>
            </a:r>
          </a:p>
          <a:p>
            <a:pPr marL="0" indent="0" fontAlgn="base">
              <a:buNone/>
            </a:pP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("&lt;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/&gt;This document referrer is :&lt;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 ");    </a:t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document.referrer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("&lt;</a:t>
            </a:r>
            <a:r>
              <a:rPr lang="en-US" sz="1100" dirty="0" err="1"/>
              <a:t>br</a:t>
            </a:r>
            <a:r>
              <a:rPr lang="en-US" sz="1100" dirty="0"/>
              <a:t> /&gt;&lt;</a:t>
            </a:r>
            <a:r>
              <a:rPr lang="en-US" sz="1100" dirty="0" err="1"/>
              <a:t>br</a:t>
            </a:r>
            <a:r>
              <a:rPr lang="en-US" sz="1100" dirty="0"/>
              <a:t> /&gt;This document title is :&lt;</a:t>
            </a:r>
            <a:r>
              <a:rPr lang="en-US" sz="1100" dirty="0" err="1"/>
              <a:t>br</a:t>
            </a:r>
            <a:r>
              <a:rPr lang="en-US" sz="1100" dirty="0"/>
              <a:t> /&gt; ");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document.title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emile.ohan/int222/examples/js/js-document-properties-1.html</a:t>
            </a:r>
            <a:r>
              <a:rPr lang="en-US" sz="1100" dirty="0" smtClean="0"/>
              <a:t> </a:t>
            </a:r>
          </a:p>
          <a:p>
            <a:pPr marL="0" indent="0" fontAlgn="base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063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Properties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properties 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/>
              <a:t>bgColor</a:t>
            </a:r>
            <a:r>
              <a:rPr lang="en-US" b="1" dirty="0"/>
              <a:t> </a:t>
            </a:r>
            <a:r>
              <a:rPr lang="en-US" dirty="0"/>
              <a:t>(background color, read-write)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/>
              <a:t>fgColor</a:t>
            </a:r>
            <a:r>
              <a:rPr lang="en-US" b="1" dirty="0"/>
              <a:t> </a:t>
            </a:r>
            <a:r>
              <a:rPr lang="en-US" dirty="0"/>
              <a:t>(text color, read-write)</a:t>
            </a:r>
            <a:endParaRPr lang="en-US" dirty="0" smtClean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1" dirty="0"/>
              <a:t>… continued on next slide</a:t>
            </a:r>
          </a:p>
          <a:p>
            <a:pPr marL="201168" lvl="1" indent="0" fontAlgn="base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p&gt;Some text&lt;/p&gt;</a:t>
            </a:r>
          </a:p>
          <a:p>
            <a:pPr marL="0" indent="0" fontAlgn="base">
              <a:buNone/>
            </a:pPr>
            <a:r>
              <a:rPr lang="en-US" sz="1100" dirty="0"/>
              <a:t>    </a:t>
            </a:r>
            <a:r>
              <a:rPr lang="en-US" sz="1100" dirty="0" smtClean="0"/>
              <a:t>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</a:t>
            </a:r>
            <a:r>
              <a:rPr lang="en-US" sz="1100" dirty="0" err="1"/>
              <a:t>javascript:void</a:t>
            </a:r>
            <a:r>
              <a:rPr lang="en-US" sz="1100" dirty="0"/>
              <a:t>(0</a:t>
            </a:r>
            <a:r>
              <a:rPr lang="en-US" sz="1100" dirty="0" smtClean="0"/>
              <a:t>)“  </a:t>
            </a:r>
            <a:br>
              <a:rPr lang="en-US" sz="1100" dirty="0" smtClean="0"/>
            </a:br>
            <a:r>
              <a:rPr lang="en-US" sz="1100" dirty="0" smtClean="0"/>
              <a:t>          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</a:t>
            </a:r>
            <a:r>
              <a:rPr lang="en-US" sz="1100" dirty="0" err="1" smtClean="0"/>
              <a:t>document.bgColor</a:t>
            </a:r>
            <a:r>
              <a:rPr lang="en-US" sz="1100" dirty="0"/>
              <a:t>='#000'&gt;Change background&lt;/a&gt;</a:t>
            </a:r>
          </a:p>
          <a:p>
            <a:pPr marL="0" indent="0" fontAlgn="base">
              <a:buNone/>
            </a:pP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</a:t>
            </a:r>
            <a:r>
              <a:rPr lang="en-US" sz="1100" dirty="0" err="1"/>
              <a:t>javascript:void</a:t>
            </a:r>
            <a:r>
              <a:rPr lang="en-US" sz="1100" dirty="0"/>
              <a:t>(0</a:t>
            </a:r>
            <a:r>
              <a:rPr lang="en-US" sz="1100" dirty="0" smtClean="0"/>
              <a:t>)“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</a:t>
            </a:r>
            <a:r>
              <a:rPr lang="en-US" sz="1100" dirty="0" err="1" smtClean="0"/>
              <a:t>document.fgColor</a:t>
            </a:r>
            <a:r>
              <a:rPr lang="en-US" sz="1100" dirty="0"/>
              <a:t>='#f00'&gt;Change foreground&lt;/a&gt;</a:t>
            </a:r>
          </a:p>
          <a:p>
            <a:pPr marL="0" indent="0" fontAlgn="base">
              <a:buNone/>
            </a:pPr>
            <a:r>
              <a:rPr lang="en-US" sz="1100" dirty="0"/>
              <a:t> &lt;/body&gt;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emile.ohan/int222/examples/js/js-bg-fg-Color.html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291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</a:t>
            </a:r>
            <a:r>
              <a:rPr lang="en-US" dirty="0"/>
              <a:t>Properties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properties 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links </a:t>
            </a:r>
            <a:r>
              <a:rPr lang="en-US" dirty="0" smtClean="0"/>
              <a:t>(links in the document, length)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1" dirty="0"/>
              <a:t>… continued on next slide</a:t>
            </a:r>
          </a:p>
          <a:p>
            <a:pPr marL="201168" lvl="1" indent="0" fontAlgn="base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smtClean="0"/>
              <a:t>&lt;</a:t>
            </a:r>
            <a:r>
              <a:rPr lang="en-US" sz="1100" dirty="0"/>
              <a:t>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="https://scs.senecac.on.ca"&gt;School of ICT&lt;/a&gt;&lt;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="http://www.google.com"&gt;Google&lt;/a&gt;&lt;br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="http://www.cnn.com"&gt;CNN&lt;/a&gt;&lt;br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allLinks</a:t>
            </a:r>
            <a:r>
              <a:rPr lang="en-US" sz="1100" dirty="0"/>
              <a:t> = </a:t>
            </a:r>
            <a:r>
              <a:rPr lang="en-US" sz="1100" dirty="0" err="1" smtClean="0"/>
              <a:t>document.links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("There are " + </a:t>
            </a:r>
            <a:r>
              <a:rPr lang="en-US" sz="1100" dirty="0" err="1"/>
              <a:t>allLinks.length</a:t>
            </a:r>
            <a:r>
              <a:rPr lang="en-US" sz="1100" dirty="0"/>
              <a:t> + " links in this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document");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for 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&lt;</a:t>
            </a:r>
            <a:r>
              <a:rPr lang="en-US" sz="1100" dirty="0" err="1"/>
              <a:t>allLinks.length</a:t>
            </a:r>
            <a:r>
              <a:rPr lang="en-US" sz="1100" dirty="0"/>
              <a:t>; </a:t>
            </a:r>
            <a:r>
              <a:rPr lang="en-US" sz="1100" dirty="0" err="1"/>
              <a:t>i</a:t>
            </a:r>
            <a:r>
              <a:rPr lang="en-US" sz="1100" dirty="0"/>
              <a:t>++)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allLinks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</a:t>
            </a:r>
            <a:r>
              <a:rPr lang="en-US" sz="1100" dirty="0"/>
              <a:t>&lt;/body&gt;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emile.ohan/int222/examples/js/js-links.html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676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</a:t>
            </a:r>
            <a:r>
              <a:rPr lang="en-US" dirty="0"/>
              <a:t>Properties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properties 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forms </a:t>
            </a:r>
            <a:r>
              <a:rPr lang="en-US" dirty="0" smtClean="0"/>
              <a:t>(form objects, length, elements)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1" dirty="0"/>
              <a:t>… continued on next slide</a:t>
            </a:r>
          </a:p>
          <a:p>
            <a:pPr marL="201168" lvl="1" indent="0" fontAlgn="base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form name="</a:t>
            </a:r>
            <a:r>
              <a:rPr lang="en-US" sz="1100" dirty="0" err="1"/>
              <a:t>firstform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      &lt;</a:t>
            </a:r>
            <a:r>
              <a:rPr lang="en-US" sz="1100" dirty="0"/>
              <a:t>input type="text" name="fm1"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form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form name="</a:t>
            </a:r>
            <a:r>
              <a:rPr lang="en-US" sz="1100" dirty="0" err="1"/>
              <a:t>secondform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      &lt;</a:t>
            </a:r>
            <a:r>
              <a:rPr lang="en-US" sz="1100" dirty="0"/>
              <a:t>input type="text" name="fm2-1"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      &lt;</a:t>
            </a:r>
            <a:r>
              <a:rPr lang="en-US" sz="1100" dirty="0"/>
              <a:t>input type="text" name="fm2-2"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&lt;/form&gt;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allForms</a:t>
            </a:r>
            <a:r>
              <a:rPr lang="en-US" sz="1100" dirty="0"/>
              <a:t> = </a:t>
            </a:r>
            <a:r>
              <a:rPr lang="en-US" sz="1100" dirty="0" err="1" smtClean="0"/>
              <a:t>document.forms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allForms.length</a:t>
            </a:r>
            <a:r>
              <a:rPr lang="en-US" sz="1100" dirty="0" smtClean="0"/>
              <a:t> </a:t>
            </a:r>
            <a:r>
              <a:rPr lang="en-US" sz="1100" dirty="0"/>
              <a:t>+ " forms in this </a:t>
            </a:r>
            <a:r>
              <a:rPr lang="en-US" sz="1100" dirty="0" smtClean="0"/>
              <a:t>document</a:t>
            </a:r>
            <a:br>
              <a:rPr lang="en-US" sz="1100" dirty="0" smtClean="0"/>
            </a:br>
            <a:r>
              <a:rPr lang="en-US" sz="1100" dirty="0" smtClean="0"/>
              <a:t>                  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/&gt;");</a:t>
            </a:r>
            <a:br>
              <a:rPr lang="en-US" sz="1100" dirty="0" smtClean="0"/>
            </a:br>
            <a:r>
              <a:rPr lang="en-US" sz="1100" dirty="0" smtClean="0"/>
              <a:t>            for 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&lt;</a:t>
            </a:r>
            <a:r>
              <a:rPr lang="en-US" sz="1100" dirty="0" err="1"/>
              <a:t>allForms.length</a:t>
            </a:r>
            <a:r>
              <a:rPr lang="en-US" sz="1100" dirty="0"/>
              <a:t>; </a:t>
            </a:r>
            <a:r>
              <a:rPr lang="en-US" sz="1100" dirty="0" err="1"/>
              <a:t>i</a:t>
            </a:r>
            <a:r>
              <a:rPr lang="en-US" sz="1100" dirty="0"/>
              <a:t>++)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allForms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/>
              <a:t>].name+"&lt;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/&gt;");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("&lt;</a:t>
            </a:r>
            <a:r>
              <a:rPr lang="en-US" sz="1100" dirty="0" err="1"/>
              <a:t>blockquote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            for 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 j=0; j&lt;</a:t>
            </a:r>
            <a:r>
              <a:rPr lang="en-US" sz="1100" dirty="0" err="1"/>
              <a:t>allForms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].</a:t>
            </a:r>
            <a:r>
              <a:rPr lang="en-US" sz="1100" dirty="0" err="1"/>
              <a:t>elements.length</a:t>
            </a:r>
            <a:r>
              <a:rPr lang="en-US" sz="1100" dirty="0"/>
              <a:t>; j++) {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allForms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/>
              <a:t>].elements[j].name</a:t>
            </a:r>
            <a:r>
              <a:rPr lang="en-US" sz="1100" dirty="0" smtClean="0"/>
              <a:t>+"&lt;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        /&gt;");</a:t>
            </a:r>
            <a:br>
              <a:rPr lang="en-US" sz="1100" dirty="0" smtClean="0"/>
            </a:br>
            <a:r>
              <a:rPr lang="en-US" sz="1100" dirty="0" smtClean="0"/>
              <a:t>                  }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("&lt;/</a:t>
            </a:r>
            <a:r>
              <a:rPr lang="en-US" sz="1100" dirty="0" err="1"/>
              <a:t>blockquote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emile.ohan/int222/examples/js/js-forms.html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0540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</a:t>
            </a:r>
            <a:r>
              <a:rPr lang="en-US" dirty="0"/>
              <a:t>Properties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properties 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images 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name, length)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="../facebook.gif" alt="Face Book" name="</a:t>
            </a:r>
            <a:r>
              <a:rPr lang="en-US" sz="1100" dirty="0" err="1"/>
              <a:t>facebook</a:t>
            </a:r>
            <a:r>
              <a:rPr lang="en-US" sz="1100" dirty="0"/>
              <a:t>"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="../twitter.gif" alt="Twitter" name="twitter" /&gt;&lt;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allImages</a:t>
            </a:r>
            <a:r>
              <a:rPr lang="en-US" sz="1100" dirty="0"/>
              <a:t> = </a:t>
            </a:r>
            <a:r>
              <a:rPr lang="en-US" sz="1100" dirty="0" err="1" smtClean="0"/>
              <a:t>document.images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allImages.length</a:t>
            </a:r>
            <a:r>
              <a:rPr lang="en-US" sz="1100" dirty="0" smtClean="0"/>
              <a:t> </a:t>
            </a:r>
            <a:r>
              <a:rPr lang="en-US" sz="1100" dirty="0"/>
              <a:t>+ " images in this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document&lt;</a:t>
            </a:r>
            <a:r>
              <a:rPr lang="en-US" sz="1100" dirty="0" err="1" smtClean="0"/>
              <a:t>br</a:t>
            </a:r>
            <a:r>
              <a:rPr lang="en-US" sz="1100" dirty="0" smtClean="0"/>
              <a:t> </a:t>
            </a:r>
            <a:r>
              <a:rPr lang="en-US" sz="1100" dirty="0"/>
              <a:t>/&gt;&lt;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for 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&lt;</a:t>
            </a:r>
            <a:r>
              <a:rPr lang="en-US" sz="1100" dirty="0" err="1"/>
              <a:t>allImages.length</a:t>
            </a:r>
            <a:r>
              <a:rPr lang="en-US" sz="1100" dirty="0"/>
              <a:t>; </a:t>
            </a:r>
            <a:r>
              <a:rPr lang="en-US" sz="1100" dirty="0" err="1"/>
              <a:t>i</a:t>
            </a:r>
            <a:r>
              <a:rPr lang="en-US" sz="1100" dirty="0"/>
              <a:t>++)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</a:t>
            </a:r>
            <a:r>
              <a:rPr lang="en-US" sz="1100" dirty="0" err="1" smtClean="0"/>
              <a:t>allImages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/>
              <a:t>].name+"&lt;</a:t>
            </a:r>
            <a:r>
              <a:rPr lang="en-US" sz="1100" dirty="0" err="1"/>
              <a:t>br</a:t>
            </a:r>
            <a:r>
              <a:rPr lang="en-US" sz="1100" dirty="0"/>
              <a:t> /&gt;" +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      </a:t>
            </a:r>
            <a:r>
              <a:rPr lang="en-US" sz="1100" dirty="0" err="1" smtClean="0"/>
              <a:t>allImages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/>
              <a:t>].</a:t>
            </a:r>
            <a:r>
              <a:rPr lang="en-US" sz="1100" dirty="0" err="1"/>
              <a:t>src</a:t>
            </a:r>
            <a:r>
              <a:rPr lang="en-US" sz="1100" dirty="0"/>
              <a:t> + "&lt;</a:t>
            </a:r>
            <a:r>
              <a:rPr lang="en-US" sz="1100" dirty="0" err="1"/>
              <a:t>br</a:t>
            </a:r>
            <a:r>
              <a:rPr lang="en-US" sz="1100" dirty="0"/>
              <a:t> /&gt;&lt;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/&gt;");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emile.ohan/int222/examples/js/js-images.html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031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</a:t>
            </a:r>
            <a:r>
              <a:rPr lang="en-US" dirty="0" smtClean="0"/>
              <a:t>methods </a:t>
            </a:r>
            <a:r>
              <a:rPr lang="en-US" dirty="0"/>
              <a:t>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write </a:t>
            </a:r>
            <a:r>
              <a:rPr lang="en-US" dirty="0" smtClean="0"/>
              <a:t>(writes output directly to the DOM)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/>
              <a:t>w</a:t>
            </a:r>
            <a:r>
              <a:rPr lang="en-US" b="1" dirty="0" err="1" smtClean="0"/>
              <a:t>riteln</a:t>
            </a:r>
            <a:r>
              <a:rPr lang="en-US" b="1" dirty="0" smtClean="0"/>
              <a:t> </a:t>
            </a:r>
            <a:r>
              <a:rPr lang="en-US" dirty="0" smtClean="0"/>
              <a:t>(writes output directly to the DOM + adds a new line) – NOTE: this is not a “&lt;</a:t>
            </a:r>
            <a:r>
              <a:rPr lang="en-US" dirty="0" err="1" smtClean="0"/>
              <a:t>br</a:t>
            </a:r>
            <a:r>
              <a:rPr lang="en-US" dirty="0" smtClean="0"/>
              <a:t> /&gt;”, </a:t>
            </a:r>
            <a:r>
              <a:rPr lang="en-US" dirty="0" err="1" smtClean="0"/>
              <a:t>writeln</a:t>
            </a:r>
            <a:r>
              <a:rPr lang="en-US" dirty="0" smtClean="0"/>
              <a:t> is used less often than write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</a:t>
            </a:r>
            <a:r>
              <a:rPr lang="en-US" sz="1100" dirty="0" smtClean="0"/>
              <a:t>script&gt;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heading;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heading </a:t>
            </a:r>
            <a:r>
              <a:rPr lang="en-US" sz="1100" dirty="0"/>
              <a:t>= prompt("Enter document heading", "default heading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document.writeln</a:t>
            </a:r>
            <a:r>
              <a:rPr lang="en-US" sz="1100" dirty="0" smtClean="0"/>
              <a:t>(heading</a:t>
            </a:r>
            <a:r>
              <a:rPr lang="en-US" sz="1100" dirty="0"/>
              <a:t>);</a:t>
            </a:r>
          </a:p>
          <a:p>
            <a:pPr marL="0" indent="0" fontAlgn="base">
              <a:buNone/>
            </a:pPr>
            <a:r>
              <a:rPr lang="en-US" sz="1100" dirty="0" smtClean="0"/>
              <a:t>      heading </a:t>
            </a:r>
            <a:r>
              <a:rPr lang="en-US" sz="1100" dirty="0"/>
              <a:t>= prompt("Enter document sub heading", "default sub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heading");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(heading);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script&gt;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emile.ohan/int222/examples/js/js-write.html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9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Web </a:t>
            </a:r>
            <a:r>
              <a:rPr lang="en-US" dirty="0"/>
              <a:t>development is a broad term for the work involved in developing a web site for the World Wide Web. The INT222 course deals strictly with the </a:t>
            </a:r>
            <a:r>
              <a:rPr lang="en-US" b="1" dirty="0"/>
              <a:t>client side</a:t>
            </a:r>
            <a:r>
              <a:rPr lang="en-US" dirty="0"/>
              <a:t> of the web development</a:t>
            </a:r>
            <a:r>
              <a:rPr lang="en-US" dirty="0" smtClean="0"/>
              <a:t>.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INT222 focuses primary on these 3 aspects of client-side programming and how they work together: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HyperText</a:t>
            </a:r>
            <a:r>
              <a:rPr lang="en-US" sz="1600" b="1" dirty="0" smtClean="0"/>
              <a:t> </a:t>
            </a:r>
            <a:r>
              <a:rPr lang="en-US" sz="1600" b="1" dirty="0"/>
              <a:t>Markup Language (HTML5)</a:t>
            </a:r>
            <a:br>
              <a:rPr lang="en-US" sz="1600" b="1" dirty="0"/>
            </a:br>
            <a:r>
              <a:rPr lang="en-US" sz="1600" dirty="0"/>
              <a:t>The main language for creating web pages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1" dirty="0"/>
              <a:t>Cascading Style Sheets (CSS)</a:t>
            </a:r>
            <a:br>
              <a:rPr lang="en-US" sz="1600" b="1" dirty="0"/>
            </a:br>
            <a:r>
              <a:rPr lang="en-US" sz="1600" dirty="0"/>
              <a:t>Used for describing the look and formatting of a web page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1" dirty="0"/>
              <a:t>JavaScript (JS)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Allows client-side scripts to interact with the </a:t>
            </a:r>
            <a:r>
              <a:rPr lang="en-US" sz="1600" dirty="0" smtClean="0"/>
              <a:t>user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NOTE:</a:t>
            </a:r>
            <a:r>
              <a:rPr lang="en-US" sz="1600" dirty="0" smtClean="0"/>
              <a:t> A helpful tool for developing small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snippets can be found as a part of Firefox using the scratchpad utility (open using shift+f4). </a:t>
            </a:r>
            <a:endParaRPr lang="en-US" sz="1600" dirty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  <a:r>
              <a:rPr lang="en-US" dirty="0" smtClean="0"/>
              <a:t> – Methods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the currently displayed document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document</a:t>
            </a:r>
            <a:r>
              <a:rPr lang="en-US" dirty="0"/>
              <a:t> object </a:t>
            </a:r>
            <a:r>
              <a:rPr lang="en-US" dirty="0" smtClean="0"/>
              <a:t>methods </a:t>
            </a:r>
            <a:r>
              <a:rPr lang="en-US" dirty="0"/>
              <a:t>include: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/>
              <a:t>getElementById</a:t>
            </a:r>
            <a:r>
              <a:rPr lang="en-US" b="1" dirty="0"/>
              <a:t>() </a:t>
            </a:r>
            <a:r>
              <a:rPr lang="en-US" dirty="0"/>
              <a:t>(retrieve an element by its "id")</a:t>
            </a:r>
            <a:endParaRPr lang="en-US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 smtClean="0"/>
              <a:t>innerHTML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change the contents of an </a:t>
            </a:r>
            <a:r>
              <a:rPr lang="en-US" dirty="0" smtClean="0"/>
              <a:t>element)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395685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h1&gt;Changing a DOM element&lt;/h1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p id="p1"&gt;This is the paragraph that will changed.&lt;/p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newValue</a:t>
            </a:r>
            <a:r>
              <a:rPr lang="en-US" sz="1100" dirty="0"/>
              <a:t> = prompt("Enter a new value", </a:t>
            </a:r>
            <a:r>
              <a:rPr lang="en-US" sz="1100" dirty="0" smtClean="0"/>
              <a:t>"");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paragraphToChange</a:t>
            </a:r>
            <a:r>
              <a:rPr lang="en-US" sz="1100" dirty="0"/>
              <a:t> = </a:t>
            </a:r>
            <a:r>
              <a:rPr lang="en-US" sz="1100" dirty="0" err="1"/>
              <a:t>document.getElementById</a:t>
            </a:r>
            <a:r>
              <a:rPr lang="en-US" sz="1100" dirty="0"/>
              <a:t>("p1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alert(</a:t>
            </a:r>
            <a:r>
              <a:rPr lang="en-US" sz="1100" dirty="0" err="1" smtClean="0"/>
              <a:t>paragraphToChange.innerHTML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paragraphToChange.innerHTML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err="1"/>
              <a:t>newValue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emile.ohan/int222/examples/js/js-getElementById.html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572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  <a:r>
              <a:rPr lang="en-US" dirty="0"/>
              <a:t>Object</a:t>
            </a:r>
            <a:r>
              <a:rPr lang="en-US" dirty="0" smtClean="0"/>
              <a:t> –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information about </a:t>
            </a:r>
            <a:r>
              <a:rPr lang="en-US" dirty="0" smtClean="0"/>
              <a:t>location (address)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 smtClean="0"/>
              <a:t>location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include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err="1" smtClean="0"/>
              <a:t>href</a:t>
            </a:r>
            <a:r>
              <a:rPr lang="en-US" b="1" dirty="0" smtClean="0"/>
              <a:t>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host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hostname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protocol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ort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sz="1800" b="1" dirty="0" smtClean="0"/>
              <a:t>NOTE: </a:t>
            </a:r>
            <a:r>
              <a:rPr lang="en-US" sz="1800" dirty="0" smtClean="0"/>
              <a:t>You can write to these properties as well (see example for </a:t>
            </a:r>
            <a:r>
              <a:rPr lang="en-US" sz="1800" dirty="0" err="1" smtClean="0"/>
              <a:t>location.href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4245032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</a:p>
          <a:p>
            <a:pPr marL="0" indent="0" fontAlgn="base">
              <a:buNone/>
            </a:pP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("All information = "  + </a:t>
            </a:r>
            <a:r>
              <a:rPr lang="en-US" sz="1100" dirty="0" err="1" smtClean="0"/>
              <a:t>location.href</a:t>
            </a:r>
            <a:r>
              <a:rPr lang="en-US" sz="1100" dirty="0" smtClean="0"/>
              <a:t> + "&lt;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/&gt;");</a:t>
            </a:r>
          </a:p>
          <a:p>
            <a:pPr marL="0" indent="0" fontAlgn="base">
              <a:buNone/>
            </a:pP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("Host = "      + </a:t>
            </a:r>
            <a:r>
              <a:rPr lang="en-US" sz="1100" dirty="0" err="1" smtClean="0"/>
              <a:t>location.host</a:t>
            </a:r>
            <a:r>
              <a:rPr lang="en-US" sz="1100" dirty="0" smtClean="0"/>
              <a:t> + "&lt;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/&gt;");</a:t>
            </a:r>
          </a:p>
          <a:p>
            <a:pPr marL="0" indent="0" fontAlgn="base">
              <a:buNone/>
            </a:pPr>
            <a:r>
              <a:rPr lang="en-US" sz="1100" dirty="0" smtClean="0"/>
              <a:t>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("Host Name = " + </a:t>
            </a:r>
            <a:r>
              <a:rPr lang="en-US" sz="1100" dirty="0" err="1"/>
              <a:t>location.hostname</a:t>
            </a:r>
            <a:r>
              <a:rPr lang="en-US" sz="1100" dirty="0"/>
              <a:t> + "&lt;</a:t>
            </a:r>
            <a:r>
              <a:rPr lang="en-US" sz="1100" dirty="0" err="1"/>
              <a:t>br</a:t>
            </a:r>
            <a:r>
              <a:rPr lang="en-US" sz="1100" dirty="0"/>
              <a:t> /&gt;");</a:t>
            </a:r>
          </a:p>
          <a:p>
            <a:pPr marL="0" indent="0" fontAlgn="base">
              <a:buNone/>
            </a:pPr>
            <a:r>
              <a:rPr lang="en-US" sz="1100" dirty="0"/>
              <a:t>      </a:t>
            </a: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("Protocol = "  + </a:t>
            </a:r>
            <a:r>
              <a:rPr lang="en-US" sz="1100" dirty="0" err="1"/>
              <a:t>location.protocol</a:t>
            </a:r>
            <a:r>
              <a:rPr lang="en-US" sz="1100" dirty="0"/>
              <a:t> + "&lt;</a:t>
            </a:r>
            <a:r>
              <a:rPr lang="en-US" sz="1100" dirty="0" err="1"/>
              <a:t>br</a:t>
            </a:r>
            <a:r>
              <a:rPr lang="en-US" sz="1100" dirty="0"/>
              <a:t> /&gt;");</a:t>
            </a:r>
          </a:p>
          <a:p>
            <a:pPr marL="0" indent="0" fontAlgn="base">
              <a:buNone/>
            </a:pPr>
            <a:r>
              <a:rPr lang="en-US" sz="1100" dirty="0"/>
              <a:t>      </a:t>
            </a: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("Port No. = "  + </a:t>
            </a:r>
            <a:r>
              <a:rPr lang="en-US" sz="1100" dirty="0" err="1"/>
              <a:t>location.port</a:t>
            </a:r>
            <a:r>
              <a:rPr lang="en-US" sz="1100" dirty="0"/>
              <a:t> + "&lt;</a:t>
            </a:r>
            <a:r>
              <a:rPr lang="en-US" sz="1100" dirty="0" err="1"/>
              <a:t>br</a:t>
            </a:r>
            <a:r>
              <a:rPr lang="en-US" sz="1100" dirty="0"/>
              <a:t> /&gt;");</a:t>
            </a:r>
          </a:p>
          <a:p>
            <a:pPr marL="0" indent="0" fontAlgn="base">
              <a:buNone/>
            </a:pPr>
            <a:r>
              <a:rPr lang="en-US" sz="1100" dirty="0"/>
              <a:t>   &lt;/script&gt;      </a:t>
            </a:r>
          </a:p>
          <a:p>
            <a:pPr marL="0" indent="0" fontAlgn="base">
              <a:buNone/>
            </a:pPr>
            <a:r>
              <a:rPr lang="en-US" sz="1100" dirty="0"/>
              <a:t>   &lt;a </a:t>
            </a:r>
            <a:r>
              <a:rPr lang="en-US" sz="1100" dirty="0" err="1"/>
              <a:t>href</a:t>
            </a:r>
            <a:r>
              <a:rPr lang="en-US" sz="1100" dirty="0"/>
              <a:t>="</a:t>
            </a:r>
            <a:r>
              <a:rPr lang="en-US" sz="1100" dirty="0" err="1"/>
              <a:t>javascript:void</a:t>
            </a:r>
            <a:r>
              <a:rPr lang="en-US" sz="1100" dirty="0"/>
              <a:t>(0)" </a:t>
            </a:r>
            <a:r>
              <a:rPr lang="en-US" sz="1100" dirty="0" smtClean="0"/>
              <a:t> </a:t>
            </a:r>
            <a:r>
              <a:rPr lang="en-US" sz="1100" dirty="0" err="1" smtClean="0"/>
              <a:t>onclick</a:t>
            </a:r>
            <a:r>
              <a:rPr lang="en-US" sz="1100" dirty="0"/>
              <a:t>="</a:t>
            </a:r>
            <a:r>
              <a:rPr lang="en-US" sz="1100" dirty="0" err="1"/>
              <a:t>location.href</a:t>
            </a:r>
            <a:r>
              <a:rPr lang="en-US" sz="1100" dirty="0"/>
              <a:t> = </a:t>
            </a:r>
            <a:r>
              <a:rPr lang="en-US" sz="1100" dirty="0" smtClean="0"/>
              <a:t>prompt</a:t>
            </a:r>
            <a:r>
              <a:rPr lang="en-US" sz="1100" dirty="0"/>
              <a:t>('Please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enter </a:t>
            </a:r>
            <a:r>
              <a:rPr lang="en-US" sz="1100" dirty="0"/>
              <a:t>URL', 'https://scs.senecac.on.ca');"&gt;Load a new page&lt;/a&gt;</a:t>
            </a:r>
          </a:p>
          <a:p>
            <a:pPr marL="0" indent="0" fontAlgn="base">
              <a:buNone/>
            </a:pPr>
            <a:r>
              <a:rPr lang="en-US" sz="1100" dirty="0" smtClean="0"/>
              <a:t> </a:t>
            </a:r>
            <a:r>
              <a:rPr lang="en-US" sz="1100" dirty="0"/>
              <a:t>&lt;/body&gt;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emile.ohan/int222/examples/js/js-location.html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9503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/>
              <a:t>Object</a:t>
            </a:r>
            <a:r>
              <a:rPr lang="en-US" dirty="0" smtClean="0"/>
              <a:t>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95456" cy="402336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Contains </a:t>
            </a:r>
            <a:r>
              <a:rPr lang="en-US" dirty="0"/>
              <a:t>the list of previously visited URLs.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 smtClean="0"/>
              <a:t>history </a:t>
            </a:r>
            <a:r>
              <a:rPr lang="en-US" dirty="0" smtClean="0"/>
              <a:t>object methods include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ack() </a:t>
            </a:r>
            <a:r>
              <a:rPr lang="en-US" dirty="0" smtClean="0"/>
              <a:t>– (</a:t>
            </a:r>
            <a:r>
              <a:rPr lang="en-US" dirty="0"/>
              <a:t> same as browser "Back" </a:t>
            </a:r>
            <a:r>
              <a:rPr lang="en-US" dirty="0" smtClean="0"/>
              <a:t>button)</a:t>
            </a:r>
            <a:endParaRPr lang="en-US" b="1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Forward () </a:t>
            </a:r>
            <a:r>
              <a:rPr lang="en-US" dirty="0" smtClean="0"/>
              <a:t>– (same </a:t>
            </a:r>
            <a:r>
              <a:rPr lang="en-US" dirty="0"/>
              <a:t>as browser "Forward" </a:t>
            </a:r>
            <a:r>
              <a:rPr lang="en-US" dirty="0" smtClean="0"/>
              <a:t>button)</a:t>
            </a:r>
            <a:endParaRPr lang="en-US" b="1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Go(n) </a:t>
            </a:r>
            <a:r>
              <a:rPr lang="en-US" dirty="0" smtClean="0"/>
              <a:t>– (</a:t>
            </a:r>
            <a:r>
              <a:rPr lang="en-US" dirty="0"/>
              <a:t>where (n) is a positive or negative </a:t>
            </a:r>
            <a:r>
              <a:rPr lang="en-US" dirty="0" smtClean="0"/>
              <a:t>integer.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negative </a:t>
            </a:r>
            <a:r>
              <a:rPr lang="en-US" dirty="0"/>
              <a:t>number will move </a:t>
            </a:r>
            <a:r>
              <a:rPr lang="en-US" dirty="0" smtClean="0"/>
              <a:t>back, while a positive </a:t>
            </a:r>
            <a:r>
              <a:rPr lang="en-US" dirty="0"/>
              <a:t>number will move forward in the history list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0648" y="1845734"/>
            <a:ext cx="4245032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</a:t>
            </a:r>
            <a:r>
              <a:rPr lang="en-US" sz="1100" dirty="0" err="1"/>
              <a:t>javascript:void</a:t>
            </a:r>
            <a:r>
              <a:rPr lang="en-US" sz="1100" dirty="0"/>
              <a:t>(0)" </a:t>
            </a:r>
            <a:r>
              <a:rPr lang="en-US" sz="1100" dirty="0" smtClean="0"/>
              <a:t>  </a:t>
            </a:r>
            <a:r>
              <a:rPr lang="en-US" sz="1100" dirty="0" err="1" smtClean="0"/>
              <a:t>onclick</a:t>
            </a:r>
            <a:r>
              <a:rPr lang="en-US" sz="1100" dirty="0"/>
              <a:t>="</a:t>
            </a:r>
            <a:r>
              <a:rPr lang="en-US" sz="1100" dirty="0" err="1"/>
              <a:t>history.back</a:t>
            </a:r>
            <a:r>
              <a:rPr lang="en-US" sz="1100" dirty="0" smtClean="0"/>
              <a:t>();"&gt;Using </a:t>
            </a:r>
            <a:br>
              <a:rPr lang="en-US" sz="1100" dirty="0" smtClean="0"/>
            </a:br>
            <a:r>
              <a:rPr lang="en-US" sz="1100" dirty="0" smtClean="0"/>
              <a:t>            back</a:t>
            </a:r>
            <a:r>
              <a:rPr lang="en-US" sz="1100" dirty="0"/>
              <a:t>()&lt;/a&gt; &lt;</a:t>
            </a:r>
            <a:r>
              <a:rPr lang="en-US" sz="1100" dirty="0" err="1"/>
              <a:t>br</a:t>
            </a:r>
            <a:r>
              <a:rPr lang="en-US" sz="1100" dirty="0"/>
              <a:t> /&gt;&lt;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a </a:t>
            </a:r>
            <a:r>
              <a:rPr lang="en-US" sz="1100" dirty="0" err="1"/>
              <a:t>href</a:t>
            </a:r>
            <a:r>
              <a:rPr lang="en-US" sz="1100" dirty="0"/>
              <a:t>="</a:t>
            </a:r>
            <a:r>
              <a:rPr lang="en-US" sz="1100" dirty="0" err="1"/>
              <a:t>javascript:void</a:t>
            </a:r>
            <a:r>
              <a:rPr lang="en-US" sz="1100" dirty="0"/>
              <a:t>(0)" </a:t>
            </a:r>
            <a:r>
              <a:rPr lang="en-US" sz="1100" dirty="0" err="1" smtClean="0"/>
              <a:t>onclick</a:t>
            </a:r>
            <a:r>
              <a:rPr lang="en-US" sz="1100" dirty="0"/>
              <a:t>="</a:t>
            </a:r>
            <a:r>
              <a:rPr lang="en-US" sz="1100" dirty="0" err="1"/>
              <a:t>history.go</a:t>
            </a:r>
            <a:r>
              <a:rPr lang="en-US" sz="1100" dirty="0"/>
              <a:t>(-1);"&gt;Using go(-1)&lt;/a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Example:</a:t>
            </a:r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emile.ohan/int222/examples/js/js-history.html</a:t>
            </a:r>
            <a:r>
              <a:rPr lang="en-US" sz="1100" dirty="0" smtClean="0"/>
              <a:t> 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NOTE: This example doesn’t work well in the </a:t>
            </a:r>
            <a:r>
              <a:rPr lang="en-US" sz="1100" dirty="0" err="1" smtClean="0"/>
              <a:t>tryit</a:t>
            </a:r>
            <a:r>
              <a:rPr lang="en-US" sz="1100" dirty="0" smtClean="0"/>
              <a:t> editor – try this in your own html to see the result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021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Window Object </a:t>
            </a:r>
            <a:r>
              <a:rPr lang="en-US" dirty="0"/>
              <a:t>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Recall that “window” is the top level object (containing the common objects: document, location, history from the previous slides)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The “window” object has some methods (</a:t>
            </a:r>
            <a:r>
              <a:rPr lang="en-US" sz="1600" dirty="0" err="1" smtClean="0"/>
              <a:t>ie</a:t>
            </a:r>
            <a:r>
              <a:rPr lang="en-US" sz="1600" dirty="0" smtClean="0"/>
              <a:t>: functions) that we can use to gather user input or output an alert to the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u="sng" dirty="0" smtClean="0"/>
              <a:t>prompt()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US" sz="1400" dirty="0" smtClean="0"/>
              <a:t>onfirm()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lert() 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smtClean="0"/>
              <a:t>&lt;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&lt;title&gt;INT222 - Prompt&lt;/</a:t>
            </a:r>
            <a:r>
              <a:rPr lang="en-US" sz="1100" dirty="0"/>
              <a:t>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&lt;body&gt;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info_1 = prompt("shows in the dialogue box </a:t>
            </a:r>
            <a:r>
              <a:rPr lang="en-US" sz="1100" dirty="0" smtClean="0"/>
              <a:t>– required</a:t>
            </a:r>
            <a:r>
              <a:rPr lang="en-US" sz="1100" dirty="0"/>
              <a:t>",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"</a:t>
            </a:r>
            <a:r>
              <a:rPr lang="en-US" sz="1100" dirty="0"/>
              <a:t>default - optional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info_2 = prompt("enter something", </a:t>
            </a:r>
            <a:r>
              <a:rPr lang="en-US" sz="1100" dirty="0" smtClean="0"/>
              <a:t>"");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info_3 = prompt("enter something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emile.ohan/int222/examples/js/js-windowPrompt.html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85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Window Object </a:t>
            </a:r>
            <a:r>
              <a:rPr lang="en-US" dirty="0"/>
              <a:t>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Recall that “window” is the top level object (containing the common objects: document, location, history from the previous slides)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The “window” object has some methods (</a:t>
            </a:r>
            <a:r>
              <a:rPr lang="en-US" sz="1600" dirty="0" err="1" smtClean="0"/>
              <a:t>ie</a:t>
            </a:r>
            <a:r>
              <a:rPr lang="en-US" sz="1600" dirty="0" smtClean="0"/>
              <a:t>: functions) that we can use to gather user input or output an alert to the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prompt()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u="sng" dirty="0"/>
              <a:t>c</a:t>
            </a:r>
            <a:r>
              <a:rPr lang="en-US" sz="1400" b="1" u="sng" dirty="0" smtClean="0"/>
              <a:t>onfirm()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lert() 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&lt;title&gt;INT222 - Confirm&lt;/</a:t>
            </a:r>
            <a:r>
              <a:rPr lang="en-US" sz="1100" dirty="0"/>
              <a:t>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</a:t>
            </a:r>
            <a:r>
              <a:rPr lang="en-US" sz="1100" dirty="0"/>
              <a:t>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decision = confirm("Last chance. Are you sure you want to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      leave?");</a:t>
            </a:r>
            <a:endParaRPr lang="en-US" sz="1100" dirty="0"/>
          </a:p>
          <a:p>
            <a:pPr marL="0" indent="0" fontAlgn="base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     if </a:t>
            </a:r>
            <a:r>
              <a:rPr lang="en-US" sz="1100" dirty="0"/>
              <a:t>(decision) {   // they pressed </a:t>
            </a:r>
            <a:r>
              <a:rPr lang="en-US" sz="1100" dirty="0" smtClean="0"/>
              <a:t>OK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location.replace</a:t>
            </a:r>
            <a:r>
              <a:rPr lang="en-US" sz="1100" dirty="0"/>
              <a:t>("http://www.cnn.com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>            } else </a:t>
            </a:r>
            <a:r>
              <a:rPr lang="en-US" sz="1100" dirty="0"/>
              <a:t>{  </a:t>
            </a:r>
            <a:br>
              <a:rPr lang="en-US" sz="1100" dirty="0"/>
            </a:br>
            <a:r>
              <a:rPr lang="en-US" sz="1100" dirty="0" smtClean="0"/>
              <a:t>                  // </a:t>
            </a:r>
            <a:r>
              <a:rPr lang="en-US" sz="1100" dirty="0"/>
              <a:t>pressed </a:t>
            </a:r>
            <a:r>
              <a:rPr lang="en-US" sz="1100" dirty="0" smtClean="0"/>
              <a:t>cancel</a:t>
            </a:r>
            <a:br>
              <a:rPr lang="en-US" sz="1100" dirty="0" smtClean="0"/>
            </a:br>
            <a:r>
              <a:rPr lang="en-US" sz="1100" dirty="0" smtClean="0"/>
              <a:t>                  alert</a:t>
            </a:r>
            <a:r>
              <a:rPr lang="en-US" sz="1100" dirty="0"/>
              <a:t>("I'm glad you are staying</a:t>
            </a:r>
            <a:r>
              <a:rPr lang="en-US" sz="1100" dirty="0" smtClean="0"/>
              <a:t>.");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emile.ohan/int222/examples/js/js-windowConfirm.html</a:t>
            </a:r>
            <a:r>
              <a:rPr lang="en-US" sz="11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1590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Window Object </a:t>
            </a:r>
            <a:r>
              <a:rPr lang="en-US" dirty="0"/>
              <a:t>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Recall that “window” is the top level object (containing the common objects: document, location, history from the previous slides)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The “window” object has some methods (</a:t>
            </a:r>
            <a:r>
              <a:rPr lang="en-US" sz="1600" dirty="0" err="1" smtClean="0"/>
              <a:t>ie</a:t>
            </a:r>
            <a:r>
              <a:rPr lang="en-US" sz="1600" dirty="0" smtClean="0"/>
              <a:t>: functions) that we can use to gather user input or output an alert to the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prompt()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US" sz="1400" dirty="0" smtClean="0"/>
              <a:t>onfirm()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u="sng" dirty="0"/>
              <a:t>a</a:t>
            </a:r>
            <a:r>
              <a:rPr lang="en-US" sz="1400" b="1" u="sng" dirty="0" smtClean="0"/>
              <a:t>lert() </a:t>
            </a:r>
            <a:endParaRPr lang="en-US" sz="14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title&gt;INT222&lt;/title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</a:t>
            </a:r>
            <a:r>
              <a:rPr lang="en-US" sz="1100" dirty="0"/>
              <a:t>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alert</a:t>
            </a:r>
            <a:r>
              <a:rPr lang="en-US" sz="1100" dirty="0"/>
              <a:t>("some text");  // alert a </a:t>
            </a:r>
            <a:r>
              <a:rPr lang="en-US" sz="1100" dirty="0" smtClean="0"/>
              <a:t>string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info_1 ="more text</a:t>
            </a:r>
            <a:r>
              <a:rPr lang="en-US" sz="1100" dirty="0" smtClean="0"/>
              <a:t>";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info_2 = </a:t>
            </a:r>
            <a:r>
              <a:rPr lang="en-US" sz="1100" dirty="0" smtClean="0"/>
              <a:t>15;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info_3 = </a:t>
            </a:r>
            <a:r>
              <a:rPr lang="en-US" sz="1100" dirty="0" smtClean="0"/>
              <a:t>55;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alert</a:t>
            </a:r>
            <a:r>
              <a:rPr lang="en-US" sz="1100" dirty="0"/>
              <a:t>("This is using a string  variable: " + info_1);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    alert</a:t>
            </a:r>
            <a:r>
              <a:rPr lang="en-US" sz="1100" dirty="0"/>
              <a:t>("This is using a number variable: " + info_2 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      alert</a:t>
            </a:r>
            <a:r>
              <a:rPr lang="en-US" sz="1100" dirty="0"/>
              <a:t>("This is using two number variables: " + info_2 +  info_3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      alert</a:t>
            </a:r>
            <a:r>
              <a:rPr lang="en-US" sz="1100" dirty="0"/>
              <a:t>("This is using two number variables: " + </a:t>
            </a:r>
            <a:r>
              <a:rPr lang="en-US" sz="1100" dirty="0" err="1"/>
              <a:t>eval</a:t>
            </a:r>
            <a:r>
              <a:rPr lang="en-US" sz="1100" dirty="0"/>
              <a:t>(info_2 + info_3</a:t>
            </a:r>
            <a:r>
              <a:rPr lang="en-US" sz="1100" dirty="0" smtClean="0"/>
              <a:t>));</a:t>
            </a:r>
            <a:br>
              <a:rPr lang="en-US" sz="1100" dirty="0" smtClean="0"/>
            </a:br>
            <a:r>
              <a:rPr lang="en-US" sz="1100" dirty="0" smtClean="0"/>
              <a:t>            alert(info_2 </a:t>
            </a:r>
            <a:r>
              <a:rPr lang="en-US" sz="1100" dirty="0"/>
              <a:t>+  info_3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</a:p>
          <a:p>
            <a:pPr marL="0" indent="0" fontAlgn="base">
              <a:buNone/>
            </a:pPr>
            <a:r>
              <a:rPr lang="en-US" sz="1100" b="1" dirty="0" smtClean="0"/>
              <a:t>Working 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emile.ohan/int222/examples/js/js-windowAlert.html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95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Functions in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are defined by using the “function” keyword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They can be declared anywhere, but typically early on in the code, to enable subsequent logic</a:t>
            </a:r>
            <a:r>
              <a:rPr lang="en-US" sz="1600" dirty="0"/>
              <a:t> </a:t>
            </a:r>
            <a:r>
              <a:rPr lang="en-US" sz="1600" dirty="0" smtClean="0"/>
              <a:t>and event handlers to be able to call them.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Function names must follow the same rules as variable names (</a:t>
            </a:r>
            <a:r>
              <a:rPr lang="en-US" sz="1600" dirty="0" err="1" smtClean="0"/>
              <a:t>ie</a:t>
            </a:r>
            <a:r>
              <a:rPr lang="en-US" sz="1600" dirty="0" smtClean="0"/>
              <a:t>: </a:t>
            </a:r>
            <a:r>
              <a:rPr lang="en-US" sz="1600" dirty="0"/>
              <a:t>Must start with a </a:t>
            </a:r>
            <a:r>
              <a:rPr lang="en-US" sz="1600" b="1" dirty="0"/>
              <a:t>letter</a:t>
            </a:r>
            <a:r>
              <a:rPr lang="en-US" sz="1600" dirty="0"/>
              <a:t>, </a:t>
            </a:r>
            <a:r>
              <a:rPr lang="en-US" sz="1600" b="1" dirty="0"/>
              <a:t>underscore (_)</a:t>
            </a:r>
            <a:r>
              <a:rPr lang="en-US" sz="1600" dirty="0"/>
              <a:t>, </a:t>
            </a:r>
            <a:r>
              <a:rPr lang="en-US" sz="1600" b="1" dirty="0"/>
              <a:t>or dollar sign </a:t>
            </a:r>
            <a:r>
              <a:rPr lang="en-US" sz="1600" b="1" dirty="0" smtClean="0"/>
              <a:t>($)</a:t>
            </a:r>
            <a:r>
              <a:rPr lang="en-US" sz="1600" dirty="0" smtClean="0"/>
              <a:t>,</a:t>
            </a:r>
            <a:r>
              <a:rPr lang="en-US" sz="1600" b="1" dirty="0" smtClean="0"/>
              <a:t> </a:t>
            </a:r>
            <a:r>
              <a:rPr lang="en-US" sz="1600" dirty="0" smtClean="0"/>
              <a:t>Cannot </a:t>
            </a:r>
            <a:r>
              <a:rPr lang="en-US" sz="1600" dirty="0"/>
              <a:t>be a reserved (key) </a:t>
            </a:r>
            <a:r>
              <a:rPr lang="en-US" sz="1600" dirty="0" smtClean="0"/>
              <a:t>word,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Like C, functions are executed when they are called, not in the order they’re declared</a:t>
            </a:r>
            <a:endParaRPr lang="en-US" sz="1600" dirty="0"/>
          </a:p>
          <a:p>
            <a:pPr marL="0" indent="0">
              <a:spcAft>
                <a:spcPts val="400"/>
              </a:spcAft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title&gt;INT222&lt;/title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      //</a:t>
            </a:r>
            <a:r>
              <a:rPr lang="en-US" sz="1100" dirty="0"/>
              <a:t>Here is the function </a:t>
            </a:r>
            <a:r>
              <a:rPr lang="en-US" sz="1100" dirty="0" smtClean="0"/>
              <a:t>declaration</a:t>
            </a:r>
            <a:br>
              <a:rPr lang="en-US" sz="1100" dirty="0" smtClean="0"/>
            </a:br>
            <a:r>
              <a:rPr lang="en-US" sz="1100" dirty="0" smtClean="0"/>
              <a:t>            function </a:t>
            </a:r>
            <a:r>
              <a:rPr lang="en-US" sz="1100" dirty="0" err="1"/>
              <a:t>myFirstFunction</a:t>
            </a:r>
            <a:r>
              <a:rPr lang="en-US" sz="1100" dirty="0"/>
              <a:t>()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alert</a:t>
            </a:r>
            <a:r>
              <a:rPr lang="en-US" sz="1100" dirty="0"/>
              <a:t>("Hello out there</a:t>
            </a:r>
            <a:r>
              <a:rPr lang="en-US" sz="1100" dirty="0" smtClean="0"/>
              <a:t>");</a:t>
            </a:r>
            <a:br>
              <a:rPr lang="en-US" sz="1100" dirty="0" smtClean="0"/>
            </a:br>
            <a:r>
              <a:rPr lang="en-US" sz="1100" dirty="0" smtClean="0"/>
              <a:t>            }  </a:t>
            </a:r>
            <a:r>
              <a:rPr lang="en-US" sz="1100" dirty="0"/>
              <a:t>//End of </a:t>
            </a:r>
            <a:r>
              <a:rPr lang="en-US" sz="1100" dirty="0" err="1" smtClean="0"/>
              <a:t>myFirstFunction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&lt;body&gt;</a:t>
            </a:r>
            <a:br>
              <a:rPr lang="en-US" sz="1100" dirty="0" smtClean="0"/>
            </a:br>
            <a:r>
              <a:rPr lang="en-US" sz="1100" dirty="0" smtClean="0"/>
              <a:t>      Here's </a:t>
            </a:r>
            <a:r>
              <a:rPr lang="en-US" sz="1100" dirty="0"/>
              <a:t>some HTML code just for </a:t>
            </a:r>
            <a:r>
              <a:rPr lang="en-US" sz="1100" dirty="0" smtClean="0"/>
              <a:t>starters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 err="1" smtClean="0"/>
              <a:t>br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myFirstFunction</a:t>
            </a:r>
            <a:r>
              <a:rPr lang="en-US" sz="1100" dirty="0"/>
              <a:t>();  //This is a function </a:t>
            </a:r>
            <a:r>
              <a:rPr lang="en-US" sz="1100" dirty="0" smtClean="0"/>
              <a:t>call</a:t>
            </a:r>
            <a:br>
              <a:rPr lang="en-US" sz="1100" dirty="0" smtClean="0"/>
            </a:br>
            <a:r>
              <a:rPr lang="en-US" sz="1100" dirty="0" smtClean="0"/>
              <a:t>      &lt;/script&gt;</a:t>
            </a:r>
            <a:br>
              <a:rPr lang="en-US" sz="1100" dirty="0" smtClean="0"/>
            </a:br>
            <a:r>
              <a:rPr lang="en-US" sz="1100" dirty="0" smtClean="0"/>
              <a:t>      Here's </a:t>
            </a:r>
            <a:r>
              <a:rPr lang="en-US" sz="1100" dirty="0"/>
              <a:t>some more HTML code just for show </a:t>
            </a:r>
            <a:r>
              <a:rPr lang="en-US" sz="1100" dirty="0" smtClean="0"/>
              <a:t>...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/>
              <a:t>Working </a:t>
            </a:r>
            <a:r>
              <a:rPr lang="en-US" sz="1100" b="1" dirty="0" smtClean="0"/>
              <a:t>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emile.ohan/int222/examples/js/js-function.html</a:t>
            </a:r>
            <a:r>
              <a:rPr lang="en-US" sz="1100" dirty="0" smtClean="0"/>
              <a:t>  - (as above)</a:t>
            </a:r>
          </a:p>
          <a:p>
            <a:pPr marL="0" indent="0" fontAlgn="base">
              <a:buNone/>
            </a:pPr>
            <a:r>
              <a:rPr lang="en-US" sz="1100" dirty="0">
                <a:hlinkClick r:id="rId3"/>
              </a:rPr>
              <a:t>https://zenit.senecac.on.ca/~</a:t>
            </a:r>
            <a:r>
              <a:rPr lang="en-US" sz="1100" dirty="0" smtClean="0">
                <a:hlinkClick r:id="rId3"/>
              </a:rPr>
              <a:t>emile.ohan/int222/examples/js/js-function-ex.html</a:t>
            </a:r>
            <a:r>
              <a:rPr lang="en-US" sz="1100" dirty="0" smtClean="0"/>
              <a:t>  - (external 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50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Parameters </a:t>
            </a:r>
            <a:r>
              <a:rPr lang="en-US" sz="1800" dirty="0"/>
              <a:t>are also referred to as arguments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Parameters </a:t>
            </a:r>
            <a:r>
              <a:rPr lang="en-US" sz="1800" dirty="0"/>
              <a:t>are used to pass values to functions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Multiple </a:t>
            </a:r>
            <a:r>
              <a:rPr lang="en-US" sz="1800" dirty="0"/>
              <a:t>parameters can be used within each function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smtClean="0"/>
              <a:t>&lt;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"&gt;&lt;</a:t>
            </a:r>
            <a:r>
              <a:rPr lang="en-US" sz="1100" dirty="0"/>
              <a:t>title&gt;INT222&lt;/title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function </a:t>
            </a:r>
            <a:r>
              <a:rPr lang="en-US" sz="1100" dirty="0"/>
              <a:t>greetings(</a:t>
            </a:r>
            <a:r>
              <a:rPr lang="en-US" sz="1100" dirty="0" err="1"/>
              <a:t>first,last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("Hello " + first + " " + last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/>
              <a:t> </a:t>
            </a:r>
            <a:r>
              <a:rPr lang="en-US" sz="1100" dirty="0" smtClean="0"/>
              <a:t>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&lt;body&gt;</a:t>
            </a:r>
            <a:br>
              <a:rPr lang="en-US" sz="1100" dirty="0" smtClean="0"/>
            </a:br>
            <a:r>
              <a:rPr lang="en-US" sz="1100" dirty="0" smtClean="0"/>
              <a:t>      This </a:t>
            </a:r>
            <a:r>
              <a:rPr lang="en-US" sz="1100" dirty="0"/>
              <a:t>page shows how parameters are passed to JavaScript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functions ...&lt;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/&gt;&lt;</a:t>
            </a:r>
            <a:r>
              <a:rPr lang="en-US" sz="1100" dirty="0" err="1"/>
              <a:t>br</a:t>
            </a:r>
            <a:r>
              <a:rPr lang="en-US" sz="1100" dirty="0"/>
              <a:t> </a:t>
            </a:r>
            <a:r>
              <a:rPr lang="en-US" sz="1100" dirty="0" smtClean="0"/>
              <a:t>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firstName</a:t>
            </a:r>
            <a:r>
              <a:rPr lang="en-US" sz="1100" dirty="0"/>
              <a:t> = prompt("Enter your first name", </a:t>
            </a:r>
            <a:r>
              <a:rPr lang="en-US" sz="1100" dirty="0" smtClean="0"/>
              <a:t>"");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lastName</a:t>
            </a:r>
            <a:r>
              <a:rPr lang="en-US" sz="1100" dirty="0"/>
              <a:t> = prompt("Enter your last name", </a:t>
            </a:r>
            <a:r>
              <a:rPr lang="en-US" sz="1100" dirty="0" smtClean="0"/>
              <a:t>"");</a:t>
            </a:r>
            <a:br>
              <a:rPr lang="en-US" sz="1100" dirty="0" smtClean="0"/>
            </a:br>
            <a:r>
              <a:rPr lang="en-US" sz="1100" dirty="0" smtClean="0"/>
              <a:t>            greetings(</a:t>
            </a:r>
            <a:r>
              <a:rPr lang="en-US" sz="1100" dirty="0" err="1" smtClean="0"/>
              <a:t>firstName</a:t>
            </a:r>
            <a:r>
              <a:rPr lang="en-US" sz="1100" dirty="0"/>
              <a:t>, </a:t>
            </a:r>
            <a:r>
              <a:rPr lang="en-US" sz="1100" dirty="0" err="1"/>
              <a:t>lastName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body&gt;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/>
              <a:t>Working </a:t>
            </a:r>
            <a:r>
              <a:rPr lang="en-US" sz="1100" b="1" dirty="0" smtClean="0"/>
              <a:t>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emile.ohan/int222/examples/js/js-parameters.html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62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function Return Value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Like C, functions can specify a return value using the “return” keyword:</a:t>
            </a:r>
          </a:p>
          <a:p>
            <a:pPr marL="201168" lvl="1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(p1, p2)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  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p1 * p2;       // The function returns the </a:t>
            </a:r>
            <a:br>
              <a:rPr lang="en-US" sz="1400" dirty="0" smtClean="0"/>
            </a:br>
            <a:r>
              <a:rPr lang="en-US" sz="1400" dirty="0" smtClean="0"/>
              <a:t>                                        // product of p1 and p2</a:t>
            </a:r>
          </a:p>
          <a:p>
            <a:pPr marL="201168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NOTE: The </a:t>
            </a:r>
            <a:r>
              <a:rPr lang="en-US" sz="1800" dirty="0"/>
              <a:t>return value from a function can be used to directly pass a value to another </a:t>
            </a:r>
            <a:r>
              <a:rPr lang="en-US" sz="1800" dirty="0" smtClean="0"/>
              <a:t>function</a:t>
            </a:r>
            <a:r>
              <a:rPr lang="en-US" sz="1800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94024" y="1845734"/>
            <a:ext cx="426165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/>
              <a:t>&lt;head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meta charset="utf-8</a:t>
            </a:r>
            <a:r>
              <a:rPr lang="en-US" sz="1100" dirty="0" smtClean="0"/>
              <a:t>"&gt;</a:t>
            </a:r>
            <a:br>
              <a:rPr lang="en-US" sz="1100" dirty="0" smtClean="0"/>
            </a:br>
            <a:r>
              <a:rPr lang="en-US" sz="1100" dirty="0" smtClean="0"/>
              <a:t>      &lt;</a:t>
            </a:r>
            <a:r>
              <a:rPr lang="en-US" sz="1100" dirty="0"/>
              <a:t>title&gt;INT222&lt;/title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      &lt;script&gt;</a:t>
            </a:r>
            <a:br>
              <a:rPr lang="en-US" sz="1100" dirty="0" smtClean="0"/>
            </a:br>
            <a:r>
              <a:rPr lang="en-US" sz="1100" dirty="0" smtClean="0"/>
              <a:t>            function </a:t>
            </a:r>
            <a:r>
              <a:rPr lang="en-US" sz="1100" dirty="0"/>
              <a:t>greetings(name)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    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("Hello " + name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            }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/>
              <a:t>head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</a:t>
            </a:r>
            <a:r>
              <a:rPr lang="en-US" sz="1100" dirty="0"/>
              <a:t>body&gt;</a:t>
            </a:r>
          </a:p>
          <a:p>
            <a:pPr marL="0" indent="0" fontAlgn="base">
              <a:buNone/>
            </a:pPr>
            <a:r>
              <a:rPr lang="en-US" sz="1100" dirty="0"/>
              <a:t>       &lt;mark&gt;This page shows how parameters are passed in a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slightly </a:t>
            </a:r>
            <a:r>
              <a:rPr lang="en-US" sz="1100" dirty="0"/>
              <a:t>different way ...&lt;/mark</a:t>
            </a:r>
            <a:r>
              <a:rPr lang="en-US" sz="1100" dirty="0" smtClean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 /&gt;&lt;</a:t>
            </a:r>
            <a:r>
              <a:rPr lang="en-US" sz="1100" dirty="0" err="1"/>
              <a:t>br</a:t>
            </a:r>
            <a:r>
              <a:rPr lang="en-US" sz="1100" dirty="0"/>
              <a:t> /&gt;</a:t>
            </a:r>
          </a:p>
          <a:p>
            <a:pPr marL="0" indent="0" fontAlgn="base">
              <a:buNone/>
            </a:pPr>
            <a:r>
              <a:rPr lang="en-US" sz="1100" dirty="0"/>
              <a:t>       &lt;</a:t>
            </a:r>
            <a:r>
              <a:rPr lang="en-US" sz="1100" dirty="0" smtClean="0"/>
              <a:t>script&gt;</a:t>
            </a:r>
            <a:br>
              <a:rPr lang="en-US" sz="1100" dirty="0" smtClean="0"/>
            </a:br>
            <a:r>
              <a:rPr lang="en-US" sz="1100" dirty="0" smtClean="0"/>
              <a:t>            greetings(prompt</a:t>
            </a:r>
            <a:r>
              <a:rPr lang="en-US" sz="1100" dirty="0"/>
              <a:t>("Please enter your name</a:t>
            </a:r>
            <a:r>
              <a:rPr lang="en-US" sz="1100" dirty="0" smtClean="0"/>
              <a:t>"));</a:t>
            </a:r>
            <a:br>
              <a:rPr lang="en-US" sz="1100" dirty="0" smtClean="0"/>
            </a:br>
            <a:r>
              <a:rPr lang="en-US" sz="1100" dirty="0" smtClean="0"/>
              <a:t>      &lt;/</a:t>
            </a:r>
            <a:r>
              <a:rPr lang="en-US" sz="1100" dirty="0"/>
              <a:t>script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&lt;/body&gt;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>Working 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2"/>
              </a:rPr>
              <a:t>https://zenit.senecac.on.ca/~</a:t>
            </a:r>
            <a:r>
              <a:rPr lang="en-US" sz="1100" dirty="0" smtClean="0">
                <a:hlinkClick r:id="rId2"/>
              </a:rPr>
              <a:t>emile.ohan/int222/examples/js/js-param-return.html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54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Exactly like the </a:t>
            </a:r>
            <a:r>
              <a:rPr lang="en-US" sz="1800" b="1" dirty="0" smtClean="0"/>
              <a:t>C programming language</a:t>
            </a:r>
            <a:r>
              <a:rPr lang="en-US" sz="1800" dirty="0" smtClean="0"/>
              <a:t>,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allows us to control the flow of execution by using Conditional Statements such as the familiar:</a:t>
            </a:r>
            <a:endParaRPr lang="en-US" sz="18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600" dirty="0" smtClean="0"/>
              <a:t>NOTE: For more detail, refer </a:t>
            </a:r>
            <a:r>
              <a:rPr lang="en-US" sz="1600" dirty="0"/>
              <a:t>to the notes: </a:t>
            </a:r>
            <a:r>
              <a:rPr lang="en-US" sz="1600" dirty="0">
                <a:hlinkClick r:id="rId2"/>
              </a:rPr>
              <a:t>https://zenit.senecac.on.ca/~emile.ohan/int222/weekly/week04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834640"/>
            <a:ext cx="2992581" cy="3225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/ else statement: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      if (time &lt; 10) {</a:t>
            </a:r>
            <a:br>
              <a:rPr lang="en-US" sz="1400" dirty="0" smtClean="0"/>
            </a:br>
            <a:r>
              <a:rPr lang="en-US" sz="1400" dirty="0" smtClean="0"/>
              <a:t>            greeting = "Good morning";</a:t>
            </a:r>
            <a:br>
              <a:rPr lang="en-US" sz="1400" dirty="0" smtClean="0"/>
            </a:br>
            <a:r>
              <a:rPr lang="en-US" sz="1400" dirty="0" smtClean="0"/>
              <a:t>      } else if (time &lt; 20) {</a:t>
            </a:r>
            <a:br>
              <a:rPr lang="en-US" sz="1400" dirty="0" smtClean="0"/>
            </a:br>
            <a:r>
              <a:rPr lang="en-US" sz="1400" dirty="0" smtClean="0"/>
              <a:t>            greeting = "Good day";</a:t>
            </a:r>
            <a:br>
              <a:rPr lang="en-US" sz="1400" dirty="0" smtClean="0"/>
            </a:br>
            <a:r>
              <a:rPr lang="en-US" sz="1400" dirty="0" smtClean="0"/>
              <a:t>      } else {</a:t>
            </a:r>
            <a:br>
              <a:rPr lang="en-US" sz="1400" dirty="0" smtClean="0"/>
            </a:br>
            <a:r>
              <a:rPr lang="en-US" sz="1400" dirty="0" smtClean="0"/>
              <a:t>            greeting = "Good evening";</a:t>
            </a:r>
            <a:br>
              <a:rPr lang="en-US" sz="1400" dirty="0" smtClean="0"/>
            </a:br>
            <a:r>
              <a:rPr lang="en-US" sz="1400" dirty="0" smtClean="0"/>
              <a:t>      }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2834640"/>
            <a:ext cx="2992581" cy="3225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switch / case statement:</a:t>
            </a:r>
          </a:p>
          <a:p>
            <a:pPr marL="0" indent="0">
              <a:buNone/>
            </a:pPr>
            <a:r>
              <a:rPr lang="en-US" sz="1400" dirty="0"/>
              <a:t>      switch (grade</a:t>
            </a:r>
            <a:r>
              <a:rPr lang="en-US" sz="1400" dirty="0" smtClean="0"/>
              <a:t>){</a:t>
            </a:r>
            <a:br>
              <a:rPr lang="en-US" sz="1400" dirty="0" smtClean="0"/>
            </a:br>
            <a:r>
              <a:rPr lang="en-US" sz="1400" dirty="0" smtClean="0"/>
              <a:t>             case </a:t>
            </a:r>
            <a:r>
              <a:rPr lang="en-US" sz="1400" dirty="0"/>
              <a:t>'A': </a:t>
            </a:r>
            <a:r>
              <a:rPr lang="en-US" sz="1400" dirty="0" err="1"/>
              <a:t>document.write</a:t>
            </a:r>
            <a:r>
              <a:rPr lang="en-US" sz="1400" dirty="0"/>
              <a:t>("Good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              job&lt;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/&gt;");</a:t>
            </a:r>
            <a:br>
              <a:rPr lang="en-US" sz="1400" dirty="0" smtClean="0"/>
            </a:br>
            <a:r>
              <a:rPr lang="en-US" sz="1400" dirty="0" smtClean="0"/>
              <a:t>                             break;</a:t>
            </a:r>
            <a:br>
              <a:rPr lang="en-US" sz="1400" dirty="0" smtClean="0"/>
            </a:br>
            <a:r>
              <a:rPr lang="en-US" sz="1400" dirty="0" smtClean="0"/>
              <a:t>             case </a:t>
            </a:r>
            <a:r>
              <a:rPr lang="en-US" sz="1400" dirty="0"/>
              <a:t>'B': </a:t>
            </a:r>
            <a:r>
              <a:rPr lang="en-US" sz="1400" dirty="0" err="1"/>
              <a:t>document.write</a:t>
            </a:r>
            <a:r>
              <a:rPr lang="en-US" sz="1400" dirty="0" smtClean="0"/>
              <a:t>(“Almost </a:t>
            </a:r>
            <a:br>
              <a:rPr lang="en-US" sz="1400" dirty="0" smtClean="0"/>
            </a:br>
            <a:r>
              <a:rPr lang="en-US" sz="1400" dirty="0" smtClean="0"/>
              <a:t>                             there&lt;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/&gt;");</a:t>
            </a:r>
            <a:br>
              <a:rPr lang="en-US" sz="1400" dirty="0" smtClean="0"/>
            </a:br>
            <a:r>
              <a:rPr lang="en-US" sz="1400" dirty="0" smtClean="0"/>
              <a:t>                             break;</a:t>
            </a:r>
            <a:br>
              <a:rPr lang="en-US" sz="1400" dirty="0" smtClean="0"/>
            </a:br>
            <a:r>
              <a:rPr lang="en-US" sz="1400" dirty="0" smtClean="0"/>
              <a:t>             default</a:t>
            </a:r>
            <a:r>
              <a:rPr lang="en-US" sz="1400" dirty="0"/>
              <a:t>:  </a:t>
            </a:r>
            <a:r>
              <a:rPr lang="en-US" sz="1400" dirty="0" err="1"/>
              <a:t>document.write</a:t>
            </a:r>
            <a:r>
              <a:rPr lang="en-US" sz="1400" dirty="0" smtClean="0"/>
              <a:t>(“Keep </a:t>
            </a:r>
            <a:br>
              <a:rPr lang="en-US" sz="1400" dirty="0" smtClean="0"/>
            </a:br>
            <a:r>
              <a:rPr lang="en-US" sz="1400" dirty="0" smtClean="0"/>
              <a:t>                             Trying&lt;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/&gt;");</a:t>
            </a:r>
            <a:br>
              <a:rPr lang="en-US" sz="1400" dirty="0" smtClean="0"/>
            </a:br>
            <a:r>
              <a:rPr lang="en-US" sz="1400" dirty="0" smtClean="0"/>
              <a:t>                             break;</a:t>
            </a:r>
            <a:br>
              <a:rPr lang="en-US" sz="1400" dirty="0" smtClean="0"/>
            </a:br>
            <a:r>
              <a:rPr lang="en-US" sz="1400" dirty="0" smtClean="0"/>
              <a:t>      }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03127" y="2834640"/>
            <a:ext cx="3294611" cy="3225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Conditional (if/else shortcut)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var</a:t>
            </a:r>
            <a:r>
              <a:rPr lang="en-US" sz="1400" dirty="0"/>
              <a:t> Grade = (mark &lt; 54) ? "Fail" : "Pass";</a:t>
            </a:r>
          </a:p>
        </p:txBody>
      </p:sp>
    </p:spTree>
    <p:extLst>
      <p:ext uri="{BB962C8B-B14F-4D97-AF65-F5344CB8AC3E}">
        <p14:creationId xmlns:p14="http://schemas.microsoft.com/office/powerpoint/2010/main" val="39639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(sometimes shortened to JS) is a lightweight, interpreted, high-level language used along with html code. The language syntax is </a:t>
            </a:r>
            <a:r>
              <a:rPr lang="en-US" b="1" dirty="0"/>
              <a:t>somewhat similar</a:t>
            </a:r>
            <a:r>
              <a:rPr lang="en-US" dirty="0"/>
              <a:t> but not the same as the </a:t>
            </a:r>
            <a:r>
              <a:rPr lang="en-US" b="1" dirty="0"/>
              <a:t>C language</a:t>
            </a:r>
            <a:r>
              <a:rPr lang="en-US" dirty="0"/>
              <a:t>. Today, JavaScript is the scripting language for Web pages.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interpreted language interprets and executes each statement - one-by-one - in the order </a:t>
            </a:r>
            <a:r>
              <a:rPr lang="en-US" dirty="0" smtClean="0"/>
              <a:t>they appear.</a:t>
            </a:r>
            <a:endParaRPr lang="en-US" dirty="0"/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useful for adding interactivity to a web page and also can validate user input and can change the way the web page responds to events on the web page.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statements can be stored in an external file with a .</a:t>
            </a:r>
            <a:r>
              <a:rPr lang="en-US" dirty="0" err="1"/>
              <a:t>js</a:t>
            </a:r>
            <a:r>
              <a:rPr lang="en-US" dirty="0"/>
              <a:t> file extension or embedded within HTML code.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</a:t>
            </a:r>
            <a:r>
              <a:rPr lang="en-US" dirty="0"/>
              <a:t>, like other language has basic grammar rules and understanding the language rules will help you develop your own JavaScript scripts.</a:t>
            </a:r>
          </a:p>
          <a:p>
            <a:pPr>
              <a:spcAft>
                <a:spcPts val="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05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Loops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Again like the </a:t>
            </a:r>
            <a:r>
              <a:rPr lang="en-US" sz="1800" b="1" dirty="0" smtClean="0"/>
              <a:t>C Programming Language</a:t>
            </a:r>
            <a:r>
              <a:rPr lang="en-US" sz="1800" dirty="0" smtClean="0"/>
              <a:t>, we can repeat (loop through) a section of code as long as a condition is true.  This is accomplished with the: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u="sng" dirty="0"/>
              <a:t>f</a:t>
            </a:r>
            <a:r>
              <a:rPr lang="en-US" sz="1600" b="1" u="sng" dirty="0" smtClean="0"/>
              <a:t>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</a:t>
            </a:r>
            <a:r>
              <a:rPr lang="en-US" sz="1600" dirty="0" smtClean="0"/>
              <a:t>hile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o / while loop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NOTE: For more detail, refer to the notes: </a:t>
            </a:r>
            <a:r>
              <a:rPr lang="en-US" sz="1400" dirty="0">
                <a:hlinkClick r:id="rId2"/>
              </a:rPr>
              <a:t>https://zenit.senecac.on.ca/~emile.ohan/int222/weekly/week04/</a:t>
            </a:r>
            <a:r>
              <a:rPr lang="en-US" sz="1400" dirty="0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94024" y="1845734"/>
            <a:ext cx="431984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err="1"/>
              <a:t>document.write</a:t>
            </a:r>
            <a:r>
              <a:rPr lang="en-US" sz="1100" dirty="0"/>
              <a:t>("&lt;table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err="1" smtClean="0"/>
              <a:t>document.write</a:t>
            </a:r>
            <a:r>
              <a:rPr lang="en-US" sz="1100" dirty="0"/>
              <a:t>(" &lt;caption&gt;2 times table&lt;/caption&gt;");</a:t>
            </a:r>
          </a:p>
          <a:p>
            <a:pPr marL="0" indent="0" fontAlgn="base">
              <a:buNone/>
            </a:pPr>
            <a:r>
              <a:rPr lang="en-US" sz="1100" dirty="0" smtClean="0"/>
              <a:t>for 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ident</a:t>
            </a:r>
            <a:r>
              <a:rPr lang="en-US" sz="1100" dirty="0"/>
              <a:t> = 1 ; </a:t>
            </a:r>
            <a:r>
              <a:rPr lang="en-US" sz="1100" dirty="0" err="1"/>
              <a:t>ident</a:t>
            </a:r>
            <a:r>
              <a:rPr lang="en-US" sz="1100" dirty="0"/>
              <a:t> &lt;= 12 ; </a:t>
            </a:r>
            <a:r>
              <a:rPr lang="en-US" sz="1100" dirty="0" err="1"/>
              <a:t>ident</a:t>
            </a:r>
            <a:r>
              <a:rPr lang="en-US" sz="1100" dirty="0"/>
              <a:t>++) {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</a:t>
            </a:r>
            <a:r>
              <a:rPr lang="en-US" sz="1100" dirty="0" err="1"/>
              <a:t>tr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 &lt;td&gt;2&lt;/td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 smtClean="0"/>
              <a:t>(".........."); // additional columns with data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&lt;/</a:t>
            </a:r>
            <a:r>
              <a:rPr lang="en-US" sz="1100" dirty="0" err="1"/>
              <a:t>tr</a:t>
            </a:r>
            <a:r>
              <a:rPr lang="en-US" sz="1100" dirty="0"/>
              <a:t>&gt;");</a:t>
            </a:r>
          </a:p>
          <a:p>
            <a:pPr marL="0" indent="0" fontAlgn="base">
              <a:buNone/>
            </a:pPr>
            <a:r>
              <a:rPr lang="en-US" sz="1100" dirty="0"/>
              <a:t> </a:t>
            </a:r>
            <a:r>
              <a:rPr lang="en-US" sz="1100" dirty="0" smtClean="0"/>
              <a:t>}</a:t>
            </a:r>
            <a:endParaRPr lang="en-US" sz="1100" dirty="0"/>
          </a:p>
          <a:p>
            <a:pPr marL="0" indent="0" fontAlgn="base">
              <a:buNone/>
            </a:pPr>
            <a:r>
              <a:rPr lang="en-US" sz="1100" dirty="0" err="1" smtClean="0"/>
              <a:t>document.write</a:t>
            </a:r>
            <a:r>
              <a:rPr lang="en-US" sz="1100" dirty="0"/>
              <a:t>("&lt;/table&gt;");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/>
              <a:t>Working </a:t>
            </a:r>
            <a:r>
              <a:rPr lang="en-US" sz="1100" b="1" dirty="0" smtClean="0"/>
              <a:t>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3"/>
              </a:rPr>
              <a:t>https://zenit.senecac.on.ca/~</a:t>
            </a:r>
            <a:r>
              <a:rPr lang="en-US" sz="1100" dirty="0" smtClean="0">
                <a:hlinkClick r:id="rId3"/>
              </a:rPr>
              <a:t>emile.ohan/int222/examples/js/js-loop-01.html</a:t>
            </a:r>
            <a:r>
              <a:rPr lang="en-US" sz="1100" dirty="0" smtClean="0"/>
              <a:t> </a:t>
            </a:r>
          </a:p>
          <a:p>
            <a:pPr marL="0" indent="0" fontAlgn="base">
              <a:buNone/>
            </a:pPr>
            <a:r>
              <a:rPr lang="en-US" sz="1100" dirty="0">
                <a:hlinkClick r:id="rId4"/>
              </a:rPr>
              <a:t>https://zenit.senecac.on.ca/~</a:t>
            </a:r>
            <a:r>
              <a:rPr lang="en-US" sz="1100" dirty="0" smtClean="0">
                <a:hlinkClick r:id="rId4"/>
              </a:rPr>
              <a:t>emile.ohan/int222/examples/js/js-loop-02.html</a:t>
            </a:r>
            <a:r>
              <a:rPr lang="en-US" sz="1100" dirty="0" smtClean="0"/>
              <a:t> </a:t>
            </a:r>
          </a:p>
          <a:p>
            <a:pPr marL="0" indent="0" fontAlgn="base">
              <a:buNone/>
            </a:pPr>
            <a:r>
              <a:rPr lang="en-US" sz="1100" dirty="0">
                <a:hlinkClick r:id="rId5"/>
              </a:rPr>
              <a:t>https://zenit.senecac.on.ca/~</a:t>
            </a:r>
            <a:r>
              <a:rPr lang="en-US" sz="1100" dirty="0" smtClean="0">
                <a:hlinkClick r:id="rId5"/>
              </a:rPr>
              <a:t>emile.ohan/int222/examples/js/js-loop-03.html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Loops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Again like the </a:t>
            </a:r>
            <a:r>
              <a:rPr lang="en-US" sz="1800" b="1" dirty="0" smtClean="0"/>
              <a:t>C Programming Language</a:t>
            </a:r>
            <a:r>
              <a:rPr lang="en-US" sz="1800" dirty="0" smtClean="0"/>
              <a:t>, we can repeat (loop through) a section of code as long as a condition is true.  This is accomplished with the: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u="sng" dirty="0"/>
              <a:t>w</a:t>
            </a:r>
            <a:r>
              <a:rPr lang="en-US" sz="1600" b="1" u="sng" dirty="0" smtClean="0"/>
              <a:t>hile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o / while loop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NOTE</a:t>
            </a:r>
            <a:r>
              <a:rPr lang="en-US" sz="1400" dirty="0"/>
              <a:t>: For more detail, refer to the notes: </a:t>
            </a:r>
            <a:r>
              <a:rPr lang="en-US" sz="1400" dirty="0">
                <a:hlinkClick r:id="rId2"/>
              </a:rPr>
              <a:t>https://zenit.senecac.on.ca/~emile.ohan/int222/weekly/week04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 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94024" y="1845734"/>
            <a:ext cx="431984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/>
              <a:t>ident</a:t>
            </a:r>
            <a:r>
              <a:rPr lang="en-US" sz="1100" dirty="0"/>
              <a:t> = </a:t>
            </a:r>
            <a:r>
              <a:rPr lang="en-US" sz="1100" dirty="0" smtClean="0"/>
              <a:t>1;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document.write</a:t>
            </a:r>
            <a:r>
              <a:rPr lang="en-US" sz="1100" dirty="0"/>
              <a:t>("&lt;</a:t>
            </a:r>
            <a:r>
              <a:rPr lang="en-US" sz="1100" dirty="0" smtClean="0"/>
              <a:t>table&gt;");</a:t>
            </a:r>
            <a:br>
              <a:rPr lang="en-US" sz="1100" dirty="0" smtClean="0"/>
            </a:br>
            <a:r>
              <a:rPr lang="en-US" sz="1100" dirty="0" err="1" smtClean="0"/>
              <a:t>document.write</a:t>
            </a:r>
            <a:r>
              <a:rPr lang="en-US" sz="1100" dirty="0"/>
              <a:t>(" &lt;caption&gt;2 times table&lt;/caption&gt;");</a:t>
            </a:r>
          </a:p>
          <a:p>
            <a:pPr marL="0" indent="0" fontAlgn="base">
              <a:buNone/>
            </a:pPr>
            <a:r>
              <a:rPr lang="en-US" sz="1100" dirty="0" smtClean="0"/>
              <a:t>while </a:t>
            </a:r>
            <a:r>
              <a:rPr lang="en-US" sz="1100" dirty="0"/>
              <a:t>(</a:t>
            </a:r>
            <a:r>
              <a:rPr lang="en-US" sz="1100" dirty="0" err="1"/>
              <a:t>ident</a:t>
            </a:r>
            <a:r>
              <a:rPr lang="en-US" sz="1100" dirty="0"/>
              <a:t> &lt;= 12)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</a:t>
            </a:r>
            <a:r>
              <a:rPr lang="en-US" sz="1100" dirty="0" err="1"/>
              <a:t>tr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 &lt;td&gt;2&lt;/td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 </a:t>
            </a:r>
            <a:r>
              <a:rPr lang="en-US" sz="1100" dirty="0" smtClean="0"/>
              <a:t>.........."); </a:t>
            </a:r>
            <a:r>
              <a:rPr lang="en-US" sz="1100" dirty="0"/>
              <a:t>// additional columns with data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&lt;/</a:t>
            </a:r>
            <a:r>
              <a:rPr lang="en-US" sz="1100" dirty="0" err="1"/>
              <a:t>tr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ident</a:t>
            </a:r>
            <a:r>
              <a:rPr lang="en-US" sz="1100" dirty="0" smtClean="0"/>
              <a:t>++;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}</a:t>
            </a:r>
            <a:endParaRPr lang="en-US" sz="1100" dirty="0"/>
          </a:p>
          <a:p>
            <a:pPr marL="0" indent="0" fontAlgn="base">
              <a:buNone/>
            </a:pPr>
            <a:r>
              <a:rPr lang="en-US" sz="1100" dirty="0" err="1" smtClean="0"/>
              <a:t>document.write</a:t>
            </a:r>
            <a:r>
              <a:rPr lang="en-US" sz="1100" dirty="0"/>
              <a:t>("&lt;/table&gt;");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/>
              <a:t>Working </a:t>
            </a:r>
            <a:r>
              <a:rPr lang="en-US" sz="1100" b="1" dirty="0" smtClean="0"/>
              <a:t>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3"/>
              </a:rPr>
              <a:t>https://zenit.senecac.on.ca/~</a:t>
            </a:r>
            <a:r>
              <a:rPr lang="en-US" sz="1100" dirty="0" smtClean="0">
                <a:hlinkClick r:id="rId3"/>
              </a:rPr>
              <a:t>emile.ohan/int222/examples/js/js-while-01.html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9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Loops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03767" cy="402336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Again like the </a:t>
            </a:r>
            <a:r>
              <a:rPr lang="en-US" sz="1800" b="1" dirty="0" smtClean="0"/>
              <a:t>C Programming Language</a:t>
            </a:r>
            <a:r>
              <a:rPr lang="en-US" sz="1800" dirty="0" smtClean="0"/>
              <a:t>, we can repeat (loop through) a section of code as long as a condition is true.  This is accomplished with the: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</a:t>
            </a:r>
            <a:r>
              <a:rPr lang="en-US" sz="1600" dirty="0" smtClean="0"/>
              <a:t>hile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u="sng" dirty="0"/>
              <a:t>d</a:t>
            </a:r>
            <a:r>
              <a:rPr lang="en-US" sz="1600" b="1" u="sng" dirty="0" smtClean="0"/>
              <a:t>o / while loop</a:t>
            </a:r>
            <a:endParaRPr lang="en-US" sz="16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NOTE</a:t>
            </a:r>
            <a:r>
              <a:rPr lang="en-US" sz="1400" dirty="0"/>
              <a:t>: For more detail, refer to the notes: </a:t>
            </a:r>
            <a:r>
              <a:rPr lang="en-US" sz="1400" dirty="0">
                <a:hlinkClick r:id="rId2"/>
              </a:rPr>
              <a:t>https://zenit.senecac.on.ca/~emile.ohan/int222/weekly/week04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 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94024" y="1845734"/>
            <a:ext cx="431984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ident</a:t>
            </a:r>
            <a:r>
              <a:rPr lang="en-US" sz="1100" dirty="0"/>
              <a:t> = </a:t>
            </a:r>
            <a:r>
              <a:rPr lang="en-US" sz="1100" dirty="0" smtClean="0"/>
              <a:t>1;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document.write</a:t>
            </a:r>
            <a:r>
              <a:rPr lang="en-US" sz="1100" dirty="0"/>
              <a:t>("&lt;</a:t>
            </a:r>
            <a:r>
              <a:rPr lang="en-US" sz="1100" dirty="0" smtClean="0"/>
              <a:t>table&gt;");</a:t>
            </a:r>
            <a:br>
              <a:rPr lang="en-US" sz="1100" dirty="0" smtClean="0"/>
            </a:br>
            <a:r>
              <a:rPr lang="en-US" sz="1100" dirty="0" err="1" smtClean="0"/>
              <a:t>document.write</a:t>
            </a:r>
            <a:r>
              <a:rPr lang="en-US" sz="1100" dirty="0"/>
              <a:t>(" &lt;caption&gt;2 times table&lt;/caption&gt;");</a:t>
            </a:r>
          </a:p>
          <a:p>
            <a:pPr marL="0" indent="0" fontAlgn="base">
              <a:buNone/>
            </a:pPr>
            <a:r>
              <a:rPr lang="en-US" sz="1100" dirty="0" smtClean="0"/>
              <a:t>do </a:t>
            </a:r>
            <a:r>
              <a:rPr lang="en-US" sz="1100" dirty="0"/>
              <a:t>{</a:t>
            </a:r>
          </a:p>
          <a:p>
            <a:pPr marL="0" indent="0" fontAlgn="base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</a:t>
            </a:r>
            <a:r>
              <a:rPr lang="en-US" sz="1100" dirty="0" err="1"/>
              <a:t>tr</a:t>
            </a:r>
            <a:r>
              <a:rPr lang="en-US" sz="1100" dirty="0"/>
              <a:t> align='center</a:t>
            </a:r>
            <a:r>
              <a:rPr lang="en-US" sz="1100" dirty="0" smtClean="0"/>
              <a:t>'&gt;");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 &lt;td&gt;2&lt;/td&gt;");</a:t>
            </a:r>
          </a:p>
          <a:p>
            <a:pPr marL="0" indent="0" fontAlgn="base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 </a:t>
            </a:r>
            <a:r>
              <a:rPr lang="en-US" sz="1100" dirty="0" smtClean="0"/>
              <a:t>.........."); </a:t>
            </a:r>
            <a:r>
              <a:rPr lang="en-US" sz="1100" dirty="0"/>
              <a:t>// additional columns with data</a:t>
            </a:r>
          </a:p>
          <a:p>
            <a:pPr marL="0" indent="0" fontAlgn="base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document.write</a:t>
            </a:r>
            <a:r>
              <a:rPr lang="en-US" sz="1100" dirty="0"/>
              <a:t>(" &lt;/</a:t>
            </a:r>
            <a:r>
              <a:rPr lang="en-US" sz="1100" dirty="0" err="1"/>
              <a:t>tr</a:t>
            </a:r>
            <a:r>
              <a:rPr lang="en-US" sz="1100" dirty="0" smtClean="0"/>
              <a:t>&gt;");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dirty="0" err="1" smtClean="0"/>
              <a:t>ident</a:t>
            </a:r>
            <a:r>
              <a:rPr lang="en-US" sz="1100" dirty="0"/>
              <a:t>++;</a:t>
            </a:r>
          </a:p>
          <a:p>
            <a:pPr marL="0" indent="0" fontAlgn="base">
              <a:buNone/>
            </a:pPr>
            <a:r>
              <a:rPr lang="en-US" sz="1100" dirty="0" smtClean="0"/>
              <a:t>} </a:t>
            </a:r>
            <a:r>
              <a:rPr lang="en-US" sz="1100" dirty="0"/>
              <a:t>while (</a:t>
            </a:r>
            <a:r>
              <a:rPr lang="en-US" sz="1100" dirty="0" err="1"/>
              <a:t>ident</a:t>
            </a:r>
            <a:r>
              <a:rPr lang="en-US" sz="1100" dirty="0"/>
              <a:t> &lt;= 12);</a:t>
            </a:r>
          </a:p>
          <a:p>
            <a:pPr marL="0" indent="0" fontAlgn="base">
              <a:buNone/>
            </a:pPr>
            <a:r>
              <a:rPr lang="en-US" sz="1100" dirty="0" err="1" smtClean="0"/>
              <a:t>document.write</a:t>
            </a:r>
            <a:r>
              <a:rPr lang="en-US" sz="1100" dirty="0"/>
              <a:t>("&lt;/table&gt;");</a:t>
            </a:r>
          </a:p>
          <a:p>
            <a:pPr marL="0" indent="0" fontAlgn="base">
              <a:buNone/>
            </a:pPr>
            <a:r>
              <a:rPr lang="en-US" sz="1100" b="1" dirty="0" smtClean="0"/>
              <a:t>Working Examples:</a:t>
            </a:r>
            <a:endParaRPr lang="en-US" sz="1100" b="1" dirty="0"/>
          </a:p>
          <a:p>
            <a:pPr marL="0" indent="0" fontAlgn="base">
              <a:buNone/>
            </a:pPr>
            <a:r>
              <a:rPr lang="en-US" sz="1100" dirty="0">
                <a:hlinkClick r:id="rId3"/>
              </a:rPr>
              <a:t>https://zenit.senecac.on.ca/~</a:t>
            </a:r>
            <a:r>
              <a:rPr lang="en-US" sz="1100" dirty="0" smtClean="0">
                <a:hlinkClick r:id="rId3"/>
              </a:rPr>
              <a:t>emile.ohan/int222/examples/js/js-dowhile-01.html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448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Tools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Lint – Online </a:t>
            </a:r>
            <a:r>
              <a:rPr lang="en-US" dirty="0"/>
              <a:t>Syntax checker: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www.javascriptlint.com/online_lint.php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jsFiddle</a:t>
            </a:r>
            <a:r>
              <a:rPr lang="en-US" dirty="0" smtClean="0"/>
              <a:t> – Online “Playground” for </a:t>
            </a:r>
            <a:r>
              <a:rPr lang="en-US" dirty="0" err="1" smtClean="0"/>
              <a:t>Javascript</a:t>
            </a:r>
            <a:r>
              <a:rPr lang="en-US" dirty="0" smtClean="0"/>
              <a:t> development (useful for illustrating a short specific problem, </a:t>
            </a:r>
            <a:r>
              <a:rPr lang="en-US" dirty="0"/>
              <a:t>or solution): </a:t>
            </a:r>
            <a:r>
              <a:rPr lang="en-US" dirty="0">
                <a:hlinkClick r:id="rId3"/>
              </a:rPr>
              <a:t>https://jsfiddle.net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Browser “Dev Tools” – (On a Windows Machine) Hit F12 to bring them up.   Open the “Console” tab to see errors in real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71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execution flow is determined using the following four (4) basic control structures: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Sequential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instruction is executed when the previous one is finished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Conditional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logical condition is used to determine which instruction will be executed next - </a:t>
            </a:r>
            <a:r>
              <a:rPr lang="en-US" i="1" dirty="0"/>
              <a:t>similar to the "if" and "switch" statements in C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Looping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series of instructions are repeatedly executed until some condition is satisfied - </a:t>
            </a:r>
            <a:r>
              <a:rPr lang="en-US" i="1" dirty="0"/>
              <a:t>similar to the "for" and "while" statements in C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Transfer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jump to a different part of the code - similar to calling a function in 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JavaScript is case-sensitive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writing a JavaScript script, be aware of upper and lower case characters. </a:t>
            </a:r>
            <a:r>
              <a:rPr lang="en-US" b="1" dirty="0" err="1"/>
              <a:t>CustomerCount</a:t>
            </a:r>
            <a:r>
              <a:rPr lang="en-US" dirty="0"/>
              <a:t> is not the same as </a:t>
            </a:r>
            <a:r>
              <a:rPr lang="en-US" b="1" dirty="0" err="1"/>
              <a:t>Customercount</a:t>
            </a:r>
            <a:r>
              <a:rPr lang="en-US" dirty="0"/>
              <a:t> nor is it the same as </a:t>
            </a:r>
            <a:r>
              <a:rPr lang="en-US" b="1" dirty="0" err="1"/>
              <a:t>customerCount</a:t>
            </a:r>
            <a:endParaRPr lang="en-US" sz="1800" b="1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2"/>
            </a:pPr>
            <a:r>
              <a:rPr lang="en-US" b="1" dirty="0" err="1" smtClean="0"/>
              <a:t>Javascript</a:t>
            </a:r>
            <a:r>
              <a:rPr lang="en-US" b="1" dirty="0" smtClean="0"/>
              <a:t> Statements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JavaScript typically consists of a series of statements. A statement is a single line of instruction to the computer made up of objects, expressions, variables, and events/</a:t>
            </a:r>
            <a:r>
              <a:rPr lang="en-US" dirty="0" err="1"/>
              <a:t>eventhandlers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statement has the same structure: </a:t>
            </a:r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r>
              <a:rPr lang="en-US" sz="1800" dirty="0"/>
              <a:t>A statement starts on its own line (recommended but not required)</a:t>
            </a:r>
            <a:endParaRPr lang="en-US" sz="1800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r>
              <a:rPr lang="en-US" sz="1800" dirty="0"/>
              <a:t>The first item in a statement is a command</a:t>
            </a:r>
            <a:endParaRPr lang="en-US" sz="1800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r>
              <a:rPr lang="en-US" sz="1800" dirty="0" smtClean="0"/>
              <a:t>The second part following the command is some information about that command</a:t>
            </a:r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r>
              <a:rPr lang="en-US" sz="1800" dirty="0" smtClean="0"/>
              <a:t>The last part of a statement is a terminating semi-colon;</a:t>
            </a:r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b="1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3"/>
            </a:pPr>
            <a:r>
              <a:rPr lang="en-US" b="1" dirty="0" smtClean="0"/>
              <a:t>Command Block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A Command block is a group of statements that is treated as a single entity and are grouped within braces - the curly brackets - {   }</a:t>
            </a:r>
            <a:endParaRPr lang="en-US" sz="1800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the Language (Rules)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4"/>
            </a:pPr>
            <a:r>
              <a:rPr lang="en-US" b="1" dirty="0" smtClean="0"/>
              <a:t>Matching Pairs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Opening and closing symbols need to work in pairs.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For </a:t>
            </a:r>
            <a:r>
              <a:rPr lang="en-US" sz="1800" dirty="0"/>
              <a:t>example, if you use the left brace { to indicate the start of a command block, then you must use the right brace } to end the command block.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same matching pairs applies to single '......' and double"......." quotes to designate text strings. </a:t>
            </a:r>
            <a:endParaRPr lang="en-US" sz="1800" dirty="0" smtClean="0"/>
          </a:p>
          <a:p>
            <a:pPr marL="932688" lvl="2" indent="-457200" fontAlgn="base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b="1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4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7545</TotalTime>
  <Words>1905</Words>
  <Application>Microsoft Office PowerPoint</Application>
  <PresentationFormat>Widescreen</PresentationFormat>
  <Paragraphs>438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inherit</vt:lpstr>
      <vt:lpstr>Retrospect</vt:lpstr>
      <vt:lpstr>INT222</vt:lpstr>
      <vt:lpstr>Quick Note:  </vt:lpstr>
      <vt:lpstr>Web Client Programming</vt:lpstr>
      <vt:lpstr>Introduction to Javascript</vt:lpstr>
      <vt:lpstr>Javascript – Cont’d</vt:lpstr>
      <vt:lpstr>Javascript – the Language (Rules)</vt:lpstr>
      <vt:lpstr>Javascript – the Language (Rules)</vt:lpstr>
      <vt:lpstr>Javascript – the Language (Rules)</vt:lpstr>
      <vt:lpstr>Javascript – the Language (Rules)</vt:lpstr>
      <vt:lpstr>Javascript – the Language (Rules)</vt:lpstr>
      <vt:lpstr>Javascript – the Language (Rules)</vt:lpstr>
      <vt:lpstr>Javascript – Using JavaScript with html</vt:lpstr>
      <vt:lpstr>Javascript – reserved words</vt:lpstr>
      <vt:lpstr>Javascript – Variable Names</vt:lpstr>
      <vt:lpstr>Javascript – Variable Declaration</vt:lpstr>
      <vt:lpstr>Javascript – Variable Scope</vt:lpstr>
      <vt:lpstr>Javascript – Arithmetic Operators</vt:lpstr>
      <vt:lpstr>Javascript – Assignment Operators</vt:lpstr>
      <vt:lpstr>Javascript – Relational Operators</vt:lpstr>
      <vt:lpstr>Javascript – Logical Operators</vt:lpstr>
      <vt:lpstr>Javascript – Conditional (Ternary) Operator</vt:lpstr>
      <vt:lpstr>Objects, Methods, and Properties</vt:lpstr>
      <vt:lpstr>The DOM – (Document Object Model)</vt:lpstr>
      <vt:lpstr>document Object – Properties</vt:lpstr>
      <vt:lpstr>document Object – Properties (Cont’d)</vt:lpstr>
      <vt:lpstr>document Object – Properties (Cont’d)</vt:lpstr>
      <vt:lpstr>document Object – Properties (Cont’d)</vt:lpstr>
      <vt:lpstr>document Object – Properties (Cont’d)</vt:lpstr>
      <vt:lpstr>document Object – Methods</vt:lpstr>
      <vt:lpstr>document Object – Methods (Cont’d)</vt:lpstr>
      <vt:lpstr>location Object – Properties</vt:lpstr>
      <vt:lpstr>history Object – Methods</vt:lpstr>
      <vt:lpstr>Common Window Object methods</vt:lpstr>
      <vt:lpstr>Common Window Object methods</vt:lpstr>
      <vt:lpstr>Common Window Object methods</vt:lpstr>
      <vt:lpstr>Javascript – functions </vt:lpstr>
      <vt:lpstr>Javascript – function Parameters</vt:lpstr>
      <vt:lpstr>Javascript – function Return Value</vt:lpstr>
      <vt:lpstr>Javascript – Conditional Statements</vt:lpstr>
      <vt:lpstr>Javascript – Loops</vt:lpstr>
      <vt:lpstr>Javascript – Loops</vt:lpstr>
      <vt:lpstr>Javascript – Loops</vt:lpstr>
      <vt:lpstr>Javascript – Tools / Resources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292</cp:revision>
  <cp:lastPrinted>2016-01-07T17:03:32Z</cp:lastPrinted>
  <dcterms:created xsi:type="dcterms:W3CDTF">2015-09-07T20:55:59Z</dcterms:created>
  <dcterms:modified xsi:type="dcterms:W3CDTF">2016-02-02T12:52:31Z</dcterms:modified>
</cp:coreProperties>
</file>