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72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weekly/week0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zenit.senecac.on.ca/~emile.ohan/int222/examples/js-string-objects/js-slice.html" TargetMode="External"/><Relationship Id="rId3" Type="http://schemas.openxmlformats.org/officeDocument/2006/relationships/hyperlink" Target="https://zenit.senecac.on.ca/~emile.ohan/int222/examples/js-string-objects/js-charAt.html" TargetMode="External"/><Relationship Id="rId7" Type="http://schemas.openxmlformats.org/officeDocument/2006/relationships/hyperlink" Target="https://zenit.senecac.on.ca/~emile.ohan/int222/examples/js-string-objects/js-lastIndexOf.html" TargetMode="External"/><Relationship Id="rId12" Type="http://schemas.openxmlformats.org/officeDocument/2006/relationships/hyperlink" Target="https://zenit.senecac.on.ca/~emile.ohan/int222/examples/js-string-objects/js-split-4.html" TargetMode="External"/><Relationship Id="rId2" Type="http://schemas.openxmlformats.org/officeDocument/2006/relationships/hyperlink" Target="https://zenit.senecac.on.ca/~emile.ohan/int222/examples/js-string-objects/js-leng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js-string-objects/js-indexOf.html" TargetMode="External"/><Relationship Id="rId11" Type="http://schemas.openxmlformats.org/officeDocument/2006/relationships/hyperlink" Target="https://zenit.senecac.on.ca/~emile.ohan/int222/examples/js-string-objects/js-split-3.html" TargetMode="External"/><Relationship Id="rId5" Type="http://schemas.openxmlformats.org/officeDocument/2006/relationships/hyperlink" Target="https://zenit.senecac.on.ca/~emile.ohan/int222/examples/js-string-objects/js-concat.html" TargetMode="External"/><Relationship Id="rId10" Type="http://schemas.openxmlformats.org/officeDocument/2006/relationships/hyperlink" Target="https://zenit.senecac.on.ca/~emile.ohan/int222/examples/js-string-objects/js-split-2.html" TargetMode="External"/><Relationship Id="rId4" Type="http://schemas.openxmlformats.org/officeDocument/2006/relationships/hyperlink" Target="https://zenit.senecac.on.ca/~emile.ohan/int222/examples/js-string-objects/js-charCodeAt.html" TargetMode="External"/><Relationship Id="rId9" Type="http://schemas.openxmlformats.org/officeDocument/2006/relationships/hyperlink" Target="https://zenit.senecac.on.ca/~emile.ohan/int222/examples/js-string-objects/js-split-1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gular-expressions.info/tutorial.html" TargetMode="External"/><Relationship Id="rId3" Type="http://schemas.openxmlformats.org/officeDocument/2006/relationships/hyperlink" Target="https://zenit.senecac.on.ca/~emile.ohan/int222/examples/js-string-objects/js-substring.html" TargetMode="External"/><Relationship Id="rId7" Type="http://schemas.openxmlformats.org/officeDocument/2006/relationships/hyperlink" Target="https://zenit.senecac.on.ca/~emile.ohan/int222/examples/js-string-objects/js-match.html" TargetMode="External"/><Relationship Id="rId2" Type="http://schemas.openxmlformats.org/officeDocument/2006/relationships/hyperlink" Target="https://zenit.senecac.on.ca/~emile.ohan/int222/examples/js-string-objects/js-subst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js-string-objects/js-trim.html" TargetMode="External"/><Relationship Id="rId5" Type="http://schemas.openxmlformats.org/officeDocument/2006/relationships/hyperlink" Target="https://zenit.senecac.on.ca/~emile.ohan/int222/examples/js-string-objects/js-toUpperCase.html" TargetMode="External"/><Relationship Id="rId10" Type="http://schemas.openxmlformats.org/officeDocument/2006/relationships/hyperlink" Target="https://zenit.senecac.on.ca/~emile.ohan/int222/examples/js-string-objects/js-search.html" TargetMode="External"/><Relationship Id="rId4" Type="http://schemas.openxmlformats.org/officeDocument/2006/relationships/hyperlink" Target="https://zenit.senecac.on.ca/~emile.ohan/int222/examples/js-string-objects/js-toLowerCase.html" TargetMode="External"/><Relationship Id="rId9" Type="http://schemas.openxmlformats.org/officeDocument/2006/relationships/hyperlink" Target="https://zenit.senecac.on.ca/~emile.ohan/int222/examples/js-string-objects/js-replace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zenit.senecac.on.ca/~emile.ohan/int222/examples/js-array-objects/js-pop.html" TargetMode="External"/><Relationship Id="rId13" Type="http://schemas.openxmlformats.org/officeDocument/2006/relationships/hyperlink" Target="https://zenit.senecac.on.ca/~emile.ohan/int222/examples/js-array-literal/js-reverse.html" TargetMode="External"/><Relationship Id="rId18" Type="http://schemas.openxmlformats.org/officeDocument/2006/relationships/hyperlink" Target="https://zenit.senecac.on.ca/~emile.ohan/int222/examples/js-array-objects/js-splice.html" TargetMode="External"/><Relationship Id="rId3" Type="http://schemas.openxmlformats.org/officeDocument/2006/relationships/hyperlink" Target="https://zenit.senecac.on.ca/~emile.ohan/int222/examples/js-array-literal/js-length.html" TargetMode="External"/><Relationship Id="rId21" Type="http://schemas.openxmlformats.org/officeDocument/2006/relationships/hyperlink" Target="https://zenit.senecac.on.ca/~emile.ohan/int222/examples/js-array-literal/js-for-in-loop.html" TargetMode="External"/><Relationship Id="rId7" Type="http://schemas.openxmlformats.org/officeDocument/2006/relationships/hyperlink" Target="https://zenit.senecac.on.ca/~emile.ohan/int222/examples/js-array-literal/js-join.html" TargetMode="External"/><Relationship Id="rId12" Type="http://schemas.openxmlformats.org/officeDocument/2006/relationships/hyperlink" Target="https://zenit.senecac.on.ca/~emile.ohan/int222/examples/js-array-objects/js-reverse.html" TargetMode="External"/><Relationship Id="rId17" Type="http://schemas.openxmlformats.org/officeDocument/2006/relationships/hyperlink" Target="https://zenit.senecac.on.ca/~emile.ohan/int222/examples/js-array-literal/js-sort.html" TargetMode="External"/><Relationship Id="rId2" Type="http://schemas.openxmlformats.org/officeDocument/2006/relationships/hyperlink" Target="https://zenit.senecac.on.ca/~emile.ohan/int222/examples/js-array-objects/js-length.html" TargetMode="External"/><Relationship Id="rId16" Type="http://schemas.openxmlformats.org/officeDocument/2006/relationships/hyperlink" Target="https://zenit.senecac.on.ca/~emile.ohan/int222/examples/js-array-objects/js-sort.html" TargetMode="External"/><Relationship Id="rId20" Type="http://schemas.openxmlformats.org/officeDocument/2006/relationships/hyperlink" Target="https://zenit.senecac.on.ca/~emile.ohan/int222/examples/js-array-objects/js-for-in-loo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nit.senecac.on.ca/~emile.ohan/int222/examples/js-array-objects/js-join.html" TargetMode="External"/><Relationship Id="rId11" Type="http://schemas.openxmlformats.org/officeDocument/2006/relationships/hyperlink" Target="https://zenit.senecac.on.ca/~emile.ohan/int222/examples/js-array-literal/js-push.html" TargetMode="External"/><Relationship Id="rId5" Type="http://schemas.openxmlformats.org/officeDocument/2006/relationships/hyperlink" Target="https://zenit.senecac.on.ca/~emile.ohan/int222/examples/js-array-literal/js-concat.html" TargetMode="External"/><Relationship Id="rId15" Type="http://schemas.openxmlformats.org/officeDocument/2006/relationships/hyperlink" Target="https://zenit.senecac.on.ca/~emile.ohan/int222/examples/js-array-literal/js-slice.html" TargetMode="External"/><Relationship Id="rId10" Type="http://schemas.openxmlformats.org/officeDocument/2006/relationships/hyperlink" Target="https://zenit.senecac.on.ca/~emile.ohan/int222/examples/js-array-objects/js-push.html" TargetMode="External"/><Relationship Id="rId19" Type="http://schemas.openxmlformats.org/officeDocument/2006/relationships/hyperlink" Target="https://zenit.senecac.on.ca/~emile.ohan/int222/examples/js-array-literal/js-splice.html" TargetMode="External"/><Relationship Id="rId4" Type="http://schemas.openxmlformats.org/officeDocument/2006/relationships/hyperlink" Target="https://zenit.senecac.on.ca/~emile.ohan/int222/examples/js-array-objects/js-concat.html" TargetMode="External"/><Relationship Id="rId9" Type="http://schemas.openxmlformats.org/officeDocument/2006/relationships/hyperlink" Target="https://zenit.senecac.on.ca/~emile.ohan/int222/examples/js-array-literal/js-pop.html" TargetMode="External"/><Relationship Id="rId14" Type="http://schemas.openxmlformats.org/officeDocument/2006/relationships/hyperlink" Target="https://zenit.senecac.on.ca/~emile.ohan/int222/examples/js-array-objects/js-slic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INT222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JavaScript: String &amp; array objects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529769" y="4637108"/>
            <a:ext cx="74079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Please Note: </a:t>
            </a:r>
            <a:r>
              <a:rPr lang="en-US" dirty="0"/>
              <a:t>The slides are not a substitute for the </a:t>
            </a:r>
            <a:r>
              <a:rPr lang="en-US" dirty="0" smtClean="0"/>
              <a:t>readings</a:t>
            </a:r>
            <a:br>
              <a:rPr lang="en-US" dirty="0" smtClean="0"/>
            </a:br>
            <a:endParaRPr lang="en-US" dirty="0"/>
          </a:p>
          <a:p>
            <a:pPr algn="ctr"/>
            <a:r>
              <a:rPr lang="en-US" dirty="0">
                <a:hlinkClick r:id="rId2"/>
              </a:rPr>
              <a:t>https://zenit.senecac.on.ca/~emile.ohan/int222/weekly/week05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–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is a C-like programming language used primarily to make web pages interactive.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JavaScript can be included in your page in two ways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6676" y="2722805"/>
            <a:ext cx="4596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Internally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dirty="0" smtClean="0"/>
              <a:t>&lt;script&gt;</a:t>
            </a:r>
          </a:p>
          <a:p>
            <a:r>
              <a:rPr lang="en-US" sz="1100" dirty="0" smtClean="0"/>
              <a:t>        </a:t>
            </a:r>
            <a:r>
              <a:rPr lang="en-US" sz="1100" dirty="0"/>
              <a:t>/***********************************************/</a:t>
            </a:r>
          </a:p>
          <a:p>
            <a:r>
              <a:rPr lang="en-US" sz="1100" dirty="0"/>
              <a:t>        /* JavaScript code embedded into an html file  */</a:t>
            </a:r>
          </a:p>
          <a:p>
            <a:r>
              <a:rPr lang="en-US" sz="1100" dirty="0"/>
              <a:t>        /***********************************************/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javascript</a:t>
            </a:r>
            <a:r>
              <a:rPr lang="en-US" sz="1100" dirty="0"/>
              <a:t> statement;  // JavaScript code</a:t>
            </a:r>
          </a:p>
          <a:p>
            <a:endParaRPr lang="en-US" sz="1100" dirty="0"/>
          </a:p>
          <a:p>
            <a:r>
              <a:rPr lang="en-US" sz="1100" dirty="0"/>
              <a:t>        ..</a:t>
            </a:r>
          </a:p>
          <a:p>
            <a:r>
              <a:rPr lang="en-US" sz="1100" dirty="0"/>
              <a:t>        ..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javascript</a:t>
            </a:r>
            <a:r>
              <a:rPr lang="en-US" sz="1100" dirty="0"/>
              <a:t> statement;</a:t>
            </a:r>
          </a:p>
          <a:p>
            <a:r>
              <a:rPr lang="en-US" sz="1100" dirty="0"/>
              <a:t>     &lt;/script&gt;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22830" y="2722805"/>
            <a:ext cx="4596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Externally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dirty="0" smtClean="0"/>
              <a:t>        </a:t>
            </a:r>
            <a:r>
              <a:rPr lang="en-US" sz="1100" dirty="0"/>
              <a:t>&lt;script </a:t>
            </a:r>
            <a:r>
              <a:rPr lang="en-US" sz="1100" dirty="0" err="1"/>
              <a:t>src</a:t>
            </a:r>
            <a:r>
              <a:rPr lang="en-US" sz="1100" dirty="0"/>
              <a:t>="myscript.js"&gt;&lt;/script&gt;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         /***********************************************/</a:t>
            </a:r>
            <a:endParaRPr lang="en-US" sz="1100" dirty="0"/>
          </a:p>
          <a:p>
            <a:r>
              <a:rPr lang="en-US" sz="1100" dirty="0"/>
              <a:t>        /* External JavaScript code in myscript.js     */</a:t>
            </a:r>
          </a:p>
          <a:p>
            <a:r>
              <a:rPr lang="en-US" sz="1100" dirty="0"/>
              <a:t>        /***********************************************/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javascript</a:t>
            </a:r>
            <a:r>
              <a:rPr lang="en-US" sz="1100" dirty="0"/>
              <a:t> statement;  // JavaScript code</a:t>
            </a:r>
          </a:p>
          <a:p>
            <a:endParaRPr lang="en-US" sz="1100" dirty="0"/>
          </a:p>
          <a:p>
            <a:r>
              <a:rPr lang="en-US" sz="1100" dirty="0"/>
              <a:t>        ..</a:t>
            </a:r>
          </a:p>
          <a:p>
            <a:r>
              <a:rPr lang="en-US" sz="1100" dirty="0"/>
              <a:t>        ..</a:t>
            </a:r>
          </a:p>
          <a:p>
            <a:endParaRPr lang="en-US" sz="1100" dirty="0"/>
          </a:p>
          <a:p>
            <a:r>
              <a:rPr lang="en-US" sz="1100" dirty="0"/>
              <a:t>        </a:t>
            </a:r>
            <a:r>
              <a:rPr lang="en-US" sz="1100" dirty="0" err="1"/>
              <a:t>javascript</a:t>
            </a:r>
            <a:r>
              <a:rPr lang="en-US" sz="1100" dirty="0"/>
              <a:t> statement;</a:t>
            </a:r>
          </a:p>
        </p:txBody>
      </p:sp>
    </p:spTree>
    <p:extLst>
      <p:ext uri="{BB962C8B-B14F-4D97-AF65-F5344CB8AC3E}">
        <p14:creationId xmlns:p14="http://schemas.microsoft.com/office/powerpoint/2010/main" val="230242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 – JavaScript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Modern web browsers use an </a:t>
            </a:r>
            <a:r>
              <a:rPr lang="en-US" b="1" dirty="0"/>
              <a:t>object-oriented</a:t>
            </a:r>
            <a:r>
              <a:rPr lang="en-US" dirty="0"/>
              <a:t> paradigm, where the browser </a:t>
            </a:r>
            <a:r>
              <a:rPr lang="en-US" b="1" dirty="0"/>
              <a:t>window</a:t>
            </a:r>
            <a:r>
              <a:rPr lang="en-US" dirty="0"/>
              <a:t> is the top-level object. The </a:t>
            </a:r>
            <a:r>
              <a:rPr lang="en-US" b="1" dirty="0"/>
              <a:t>window</a:t>
            </a:r>
            <a:r>
              <a:rPr lang="en-US" dirty="0"/>
              <a:t> object contains 3 main </a:t>
            </a:r>
            <a:r>
              <a:rPr lang="en-US" dirty="0" smtClean="0"/>
              <a:t>objects: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document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Properties Include: domain, URL,</a:t>
            </a:r>
            <a:r>
              <a:rPr lang="en-US" dirty="0"/>
              <a:t> </a:t>
            </a:r>
            <a:r>
              <a:rPr lang="en-US" dirty="0" smtClean="0"/>
              <a:t>referrer,</a:t>
            </a:r>
            <a:r>
              <a:rPr lang="en-US" dirty="0"/>
              <a:t> </a:t>
            </a:r>
            <a:r>
              <a:rPr lang="en-US" dirty="0" smtClean="0"/>
              <a:t>title,</a:t>
            </a:r>
            <a:r>
              <a:rPr lang="en-US" dirty="0"/>
              <a:t> </a:t>
            </a:r>
            <a:r>
              <a:rPr lang="en-US" dirty="0" err="1" smtClean="0"/>
              <a:t>bgColor</a:t>
            </a:r>
            <a:r>
              <a:rPr lang="en-US" dirty="0" smtClean="0"/>
              <a:t>, </a:t>
            </a:r>
            <a:r>
              <a:rPr lang="en-US" dirty="0" err="1" smtClean="0"/>
              <a:t>fgColor</a:t>
            </a:r>
            <a:r>
              <a:rPr lang="en-US" dirty="0" smtClean="0"/>
              <a:t>, links, forms, images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Methods Include: write(), </a:t>
            </a:r>
            <a:r>
              <a:rPr lang="en-US" dirty="0" err="1" smtClean="0"/>
              <a:t>writeln</a:t>
            </a:r>
            <a:r>
              <a:rPr lang="en-US" dirty="0" smtClean="0"/>
              <a:t>(), </a:t>
            </a:r>
            <a:r>
              <a:rPr lang="en-US" dirty="0" err="1" smtClean="0"/>
              <a:t>getElementById</a:t>
            </a:r>
            <a:r>
              <a:rPr lang="en-US" dirty="0" smtClean="0"/>
              <a:t>()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ocation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Properties Include: </a:t>
            </a:r>
            <a:r>
              <a:rPr lang="en-US" dirty="0" err="1" smtClean="0"/>
              <a:t>href</a:t>
            </a:r>
            <a:r>
              <a:rPr lang="en-US" dirty="0" smtClean="0"/>
              <a:t>, hostname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History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Methods Include: </a:t>
            </a:r>
            <a:r>
              <a:rPr lang="en-US" dirty="0"/>
              <a:t>back</a:t>
            </a:r>
            <a:r>
              <a:rPr lang="en-US" dirty="0" smtClean="0"/>
              <a:t>(), forward(), go()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The </a:t>
            </a:r>
            <a:r>
              <a:rPr lang="en-US" b="1" dirty="0" smtClean="0"/>
              <a:t>window</a:t>
            </a:r>
            <a:r>
              <a:rPr lang="en-US" dirty="0" smtClean="0"/>
              <a:t> object itself contains 3 useful methods: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alert(), prompt() and confirm()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2678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– </a:t>
            </a:r>
            <a:r>
              <a:rPr lang="en-US" dirty="0" smtClean="0"/>
              <a:t>JavaScript </a:t>
            </a:r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9967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Functions can be crated using the “function”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Functions can include parameters and return values</a:t>
            </a:r>
          </a:p>
          <a:p>
            <a:pPr marL="201168" lvl="1" indent="0">
              <a:buNone/>
            </a:pP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6055742" y="1923373"/>
            <a:ext cx="50999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>
              <a:buNone/>
            </a:pPr>
            <a:r>
              <a:rPr lang="en-US" sz="1300" dirty="0" smtClean="0"/>
              <a:t>&lt;!</a:t>
            </a:r>
            <a:r>
              <a:rPr lang="en-US" sz="1300" dirty="0" err="1"/>
              <a:t>doctype</a:t>
            </a:r>
            <a:r>
              <a:rPr lang="en-US" sz="1300" dirty="0"/>
              <a:t> html&gt;</a:t>
            </a:r>
          </a:p>
          <a:p>
            <a:pPr marL="201168" lvl="1" indent="0">
              <a:buNone/>
            </a:pPr>
            <a:r>
              <a:rPr lang="en-US" sz="1300" dirty="0"/>
              <a:t>&lt;html&gt;</a:t>
            </a:r>
          </a:p>
          <a:p>
            <a:pPr marL="201168" lvl="1" indent="0">
              <a:buNone/>
            </a:pPr>
            <a:r>
              <a:rPr lang="en-US" sz="1300" dirty="0" smtClean="0"/>
              <a:t>     &lt;</a:t>
            </a:r>
            <a:r>
              <a:rPr lang="en-US" sz="1300" dirty="0"/>
              <a:t>head</a:t>
            </a:r>
            <a:r>
              <a:rPr lang="en-US" sz="1300" dirty="0" smtClean="0"/>
              <a:t>&gt;</a:t>
            </a:r>
            <a:br>
              <a:rPr lang="en-US" sz="1300" dirty="0" smtClean="0"/>
            </a:br>
            <a:r>
              <a:rPr lang="en-US" sz="1300" dirty="0" smtClean="0"/>
              <a:t>         &lt;</a:t>
            </a:r>
            <a:r>
              <a:rPr lang="en-US" sz="1300" dirty="0"/>
              <a:t>meta charset="utf-8"&gt;</a:t>
            </a:r>
          </a:p>
          <a:p>
            <a:pPr marL="201168" lvl="1" indent="0">
              <a:buNone/>
            </a:pPr>
            <a:r>
              <a:rPr lang="en-US" sz="1300" dirty="0" smtClean="0"/>
              <a:t>         &lt;</a:t>
            </a:r>
            <a:r>
              <a:rPr lang="en-US" sz="1300" dirty="0"/>
              <a:t>title&gt;INT222&lt;/title</a:t>
            </a:r>
            <a:r>
              <a:rPr lang="en-US" sz="1300" dirty="0" smtClean="0"/>
              <a:t>&gt;</a:t>
            </a:r>
            <a:br>
              <a:rPr lang="en-US" sz="1300" dirty="0" smtClean="0"/>
            </a:br>
            <a:r>
              <a:rPr lang="en-US" sz="1300" dirty="0" smtClean="0"/>
              <a:t>         &lt;script&gt;</a:t>
            </a:r>
          </a:p>
          <a:p>
            <a:pPr marL="201168" lvl="1" indent="0">
              <a:buNone/>
            </a:pPr>
            <a:r>
              <a:rPr lang="en-US" sz="1300" dirty="0" smtClean="0"/>
              <a:t>                 function greetings(</a:t>
            </a:r>
            <a:r>
              <a:rPr lang="en-US" sz="1300" dirty="0" err="1" smtClean="0"/>
              <a:t>first,last</a:t>
            </a:r>
            <a:r>
              <a:rPr lang="en-US" sz="1300" dirty="0" smtClean="0"/>
              <a:t>) {</a:t>
            </a:r>
          </a:p>
          <a:p>
            <a:pPr marL="201168" lvl="1" indent="0">
              <a:buNone/>
            </a:pPr>
            <a:r>
              <a:rPr lang="en-US" sz="1300" dirty="0" smtClean="0"/>
              <a:t>                        return </a:t>
            </a:r>
            <a:r>
              <a:rPr lang="en-US" sz="1300" dirty="0"/>
              <a:t>"Hello " + first + " " + last</a:t>
            </a:r>
            <a:r>
              <a:rPr lang="en-US" sz="1300" dirty="0" smtClean="0"/>
              <a:t>;</a:t>
            </a:r>
          </a:p>
          <a:p>
            <a:pPr marL="201168" lvl="1" indent="0">
              <a:buNone/>
            </a:pPr>
            <a:r>
              <a:rPr lang="en-US" sz="1300" dirty="0" smtClean="0"/>
              <a:t>                 }</a:t>
            </a:r>
            <a:br>
              <a:rPr lang="en-US" sz="1300" dirty="0" smtClean="0"/>
            </a:br>
            <a:r>
              <a:rPr lang="en-US" sz="1300" dirty="0" smtClean="0"/>
              <a:t>          &lt;/</a:t>
            </a:r>
            <a:r>
              <a:rPr lang="en-US" sz="1300" dirty="0"/>
              <a:t>script</a:t>
            </a:r>
            <a:r>
              <a:rPr lang="en-US" sz="1300" dirty="0" smtClean="0"/>
              <a:t>&gt;</a:t>
            </a:r>
            <a:br>
              <a:rPr lang="en-US" sz="1300" dirty="0" smtClean="0"/>
            </a:br>
            <a:r>
              <a:rPr lang="en-US" sz="1300" dirty="0" smtClean="0"/>
              <a:t>     &lt;/</a:t>
            </a:r>
            <a:r>
              <a:rPr lang="en-US" sz="1300" dirty="0"/>
              <a:t>head&gt;</a:t>
            </a:r>
          </a:p>
          <a:p>
            <a:pPr marL="201168" lvl="1" indent="0">
              <a:buNone/>
            </a:pPr>
            <a:r>
              <a:rPr lang="en-US" sz="1300" dirty="0" smtClean="0"/>
              <a:t>     </a:t>
            </a:r>
            <a:r>
              <a:rPr lang="en-US" sz="1300" dirty="0"/>
              <a:t>&lt;body</a:t>
            </a:r>
            <a:r>
              <a:rPr lang="en-US" sz="1300" dirty="0" smtClean="0"/>
              <a:t>&gt;</a:t>
            </a:r>
            <a:br>
              <a:rPr lang="en-US" sz="1300" dirty="0" smtClean="0"/>
            </a:br>
            <a:r>
              <a:rPr lang="en-US" sz="1300" dirty="0" smtClean="0"/>
              <a:t>           &lt;</a:t>
            </a:r>
            <a:r>
              <a:rPr lang="en-US" sz="1300" dirty="0"/>
              <a:t>script&gt;</a:t>
            </a:r>
          </a:p>
          <a:p>
            <a:pPr marL="201168" lvl="1" indent="0">
              <a:buNone/>
            </a:pPr>
            <a:r>
              <a:rPr lang="en-US" sz="1300" dirty="0" smtClean="0"/>
              <a:t>                  </a:t>
            </a:r>
            <a:r>
              <a:rPr lang="en-US" sz="1300" dirty="0" err="1" smtClean="0"/>
              <a:t>var</a:t>
            </a:r>
            <a:r>
              <a:rPr lang="en-US" sz="1300" dirty="0" smtClean="0"/>
              <a:t> </a:t>
            </a:r>
            <a:r>
              <a:rPr lang="en-US" sz="1300" dirty="0" err="1"/>
              <a:t>firstName</a:t>
            </a:r>
            <a:r>
              <a:rPr lang="en-US" sz="1300" dirty="0"/>
              <a:t> = prompt("Enter your first name", </a:t>
            </a:r>
            <a:r>
              <a:rPr lang="en-US" sz="1300" dirty="0" smtClean="0"/>
              <a:t>"");</a:t>
            </a:r>
            <a:br>
              <a:rPr lang="en-US" sz="1300" dirty="0" smtClean="0"/>
            </a:br>
            <a:r>
              <a:rPr lang="en-US" sz="1300" dirty="0" smtClean="0"/>
              <a:t>                  </a:t>
            </a:r>
            <a:r>
              <a:rPr lang="en-US" sz="1300" dirty="0" err="1"/>
              <a:t>var</a:t>
            </a:r>
            <a:r>
              <a:rPr lang="en-US" sz="1300" dirty="0"/>
              <a:t> </a:t>
            </a:r>
            <a:r>
              <a:rPr lang="en-US" sz="1300" dirty="0" err="1"/>
              <a:t>lastName</a:t>
            </a:r>
            <a:r>
              <a:rPr lang="en-US" sz="1300" dirty="0"/>
              <a:t> = prompt("Enter your last name", "");</a:t>
            </a:r>
          </a:p>
          <a:p>
            <a:pPr marL="201168" lvl="1" indent="0">
              <a:buNone/>
            </a:pPr>
            <a:endParaRPr lang="en-US" sz="1300" dirty="0"/>
          </a:p>
          <a:p>
            <a:pPr marL="201168" lvl="1" indent="0">
              <a:buNone/>
            </a:pPr>
            <a:r>
              <a:rPr lang="en-US" sz="1300" dirty="0" smtClean="0"/>
              <a:t>                  alert(greetings(</a:t>
            </a:r>
            <a:r>
              <a:rPr lang="en-US" sz="1300" dirty="0" err="1" smtClean="0"/>
              <a:t>firstName</a:t>
            </a:r>
            <a:r>
              <a:rPr lang="en-US" sz="1300" dirty="0"/>
              <a:t>, </a:t>
            </a:r>
            <a:r>
              <a:rPr lang="en-US" sz="1300" dirty="0" err="1" smtClean="0"/>
              <a:t>lastName</a:t>
            </a:r>
            <a:r>
              <a:rPr lang="en-US" sz="1300" dirty="0" smtClean="0"/>
              <a:t>));</a:t>
            </a:r>
          </a:p>
          <a:p>
            <a:pPr marL="201168" lvl="1" indent="0"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  &lt;/script&gt;</a:t>
            </a:r>
            <a:br>
              <a:rPr lang="en-US" sz="1300" dirty="0" smtClean="0"/>
            </a:br>
            <a:r>
              <a:rPr lang="en-US" sz="1300" dirty="0" smtClean="0"/>
              <a:t>      </a:t>
            </a:r>
            <a:r>
              <a:rPr lang="en-US" sz="1300" dirty="0"/>
              <a:t>&lt;/body&gt;</a:t>
            </a:r>
          </a:p>
          <a:p>
            <a:pPr marL="201168" lvl="1" indent="0">
              <a:buNone/>
            </a:pPr>
            <a:r>
              <a:rPr lang="en-US" sz="1300" dirty="0"/>
              <a:t>&lt;/</a:t>
            </a:r>
            <a:r>
              <a:rPr lang="en-US" sz="1300" dirty="0" smtClean="0"/>
              <a:t>html&gt;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26923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String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Strings </a:t>
            </a:r>
            <a:r>
              <a:rPr lang="en-US" dirty="0"/>
              <a:t>enclosed within double or single quotes are used for holding data that can be represented in text format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Some of the most-used operations on strings are to check their </a:t>
            </a:r>
            <a:r>
              <a:rPr lang="en-US" b="1" dirty="0"/>
              <a:t>length</a:t>
            </a:r>
            <a:r>
              <a:rPr lang="en-US" dirty="0"/>
              <a:t>. You have already seen in previous examples how to </a:t>
            </a:r>
            <a:r>
              <a:rPr lang="en-US" b="1" dirty="0"/>
              <a:t>concatenate strings</a:t>
            </a:r>
            <a:r>
              <a:rPr lang="en-US" dirty="0"/>
              <a:t> using the </a:t>
            </a:r>
            <a:r>
              <a:rPr lang="en-US" b="1" dirty="0"/>
              <a:t>+</a:t>
            </a:r>
            <a:r>
              <a:rPr lang="en-US" dirty="0"/>
              <a:t> and </a:t>
            </a:r>
            <a:r>
              <a:rPr lang="en-US" b="1" dirty="0"/>
              <a:t>+= string operators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 smtClean="0"/>
              <a:t> Character Access: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two ways to access an individual character in a string.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2150" y="4097375"/>
            <a:ext cx="4347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err="1"/>
              <a:t>var</a:t>
            </a:r>
            <a:r>
              <a:rPr lang="en-US" sz="1400" dirty="0"/>
              <a:t> example1 = "INT222";</a:t>
            </a:r>
          </a:p>
          <a:p>
            <a:pPr fontAlgn="base"/>
            <a:r>
              <a:rPr lang="en-US" sz="1400" dirty="0" smtClean="0"/>
              <a:t>alert(example1.charAt(2</a:t>
            </a:r>
            <a:r>
              <a:rPr lang="en-US" sz="1400" dirty="0"/>
              <a:t>)); </a:t>
            </a:r>
            <a:r>
              <a:rPr lang="en-US" sz="1400" dirty="0"/>
              <a:t> </a:t>
            </a:r>
            <a:r>
              <a:rPr lang="en-US" sz="1400" dirty="0" smtClean="0"/>
              <a:t>// </a:t>
            </a:r>
            <a:r>
              <a:rPr lang="en-US" sz="1400" dirty="0" err="1"/>
              <a:t>charAt</a:t>
            </a:r>
            <a:r>
              <a:rPr lang="en-US" sz="1400" dirty="0"/>
              <a:t>() method returns T</a:t>
            </a:r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073660" y="4097375"/>
            <a:ext cx="434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err="1"/>
              <a:t>var</a:t>
            </a:r>
            <a:r>
              <a:rPr lang="en-US" sz="1400" dirty="0"/>
              <a:t> example2 = "INT222";</a:t>
            </a:r>
          </a:p>
          <a:p>
            <a:pPr fontAlgn="base"/>
            <a:r>
              <a:rPr lang="en-US" sz="1400" dirty="0"/>
              <a:t>alert(example2[2]); // array index 2 returns T</a:t>
            </a:r>
          </a:p>
        </p:txBody>
      </p:sp>
    </p:spTree>
    <p:extLst>
      <p:ext uri="{BB962C8B-B14F-4D97-AF65-F5344CB8AC3E}">
        <p14:creationId xmlns:p14="http://schemas.microsoft.com/office/powerpoint/2010/main" val="362139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Object – Properties &amp;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819063"/>
              </p:ext>
            </p:extLst>
          </p:nvPr>
        </p:nvGraphicFramePr>
        <p:xfrm>
          <a:off x="1233576" y="1941476"/>
          <a:ext cx="9922104" cy="406462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751828"/>
                <a:gridCol w="7170276"/>
              </a:tblGrid>
              <a:tr h="22491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2"/>
                        </a:rPr>
                        <a:t>length property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stringName.length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515097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  <a:hlinkClick r:id="rId3"/>
                        </a:rPr>
                        <a:t>charAt</a:t>
                      </a:r>
                      <a:r>
                        <a:rPr lang="en-US" sz="1200" dirty="0">
                          <a:effectLst/>
                          <a:hlinkClick r:id="rId3"/>
                        </a:rPr>
                        <a:t>(n)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Returns the character at the specified index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stringName.charAt(n)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564802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  <a:hlinkClick r:id="rId4"/>
                        </a:rPr>
                        <a:t>charCodeAt</a:t>
                      </a:r>
                      <a:r>
                        <a:rPr lang="en-US" sz="1200" dirty="0">
                          <a:effectLst/>
                          <a:hlinkClick r:id="rId4"/>
                        </a:rPr>
                        <a:t>(n)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Returns a number (the Unicode value) of the character at the given index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stringName.charCodeAt(n)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5526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5"/>
                        </a:rPr>
                        <a:t>concat(string2, string3)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Combines the text of two strings and returns a new string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stringName.concat</a:t>
                      </a:r>
                      <a:r>
                        <a:rPr lang="en-US" sz="1200" dirty="0">
                          <a:effectLst/>
                        </a:rPr>
                        <a:t>(string2, string3)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6700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6"/>
                        </a:rPr>
                        <a:t>indexOf('x')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Returns the index of the first occurrence of the specified value or -1 if not found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stringName.indexOf('x')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67008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7"/>
                        </a:rPr>
                        <a:t>lastIndexOf('x')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Returns the index of the last occurrence of the specified value or -1 if not found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stringName.lastIndexOf('x')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394859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8"/>
                        </a:rPr>
                        <a:t>slice(</a:t>
                      </a:r>
                      <a:r>
                        <a:rPr lang="en-US" sz="1200" dirty="0" err="1">
                          <a:effectLst/>
                          <a:hlinkClick r:id="rId8"/>
                        </a:rPr>
                        <a:t>x,y</a:t>
                      </a:r>
                      <a:r>
                        <a:rPr lang="en-US" sz="1200" dirty="0">
                          <a:effectLst/>
                          <a:hlinkClick r:id="rId8"/>
                        </a:rPr>
                        <a:t>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stringName.slice(x,y)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(beginSlice [, endSlice ])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  <a:tr h="39485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9"/>
                        </a:rPr>
                        <a:t>split('x')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var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arrayName</a:t>
                      </a:r>
                      <a:r>
                        <a:rPr lang="en-US" sz="1200" dirty="0">
                          <a:effectLst/>
                        </a:rPr>
                        <a:t> = </a:t>
                      </a:r>
                      <a:r>
                        <a:rPr lang="en-US" sz="1200" dirty="0" err="1">
                          <a:effectLst/>
                        </a:rPr>
                        <a:t>stringName.split</a:t>
                      </a:r>
                      <a:r>
                        <a:rPr lang="en-US" sz="1200" dirty="0">
                          <a:effectLst/>
                        </a:rPr>
                        <a:t>('x')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  <a:hlinkClick r:id="rId10"/>
                        </a:rPr>
                        <a:t>Example 2</a:t>
                      </a:r>
                      <a:r>
                        <a:rPr lang="en-US" sz="1200" dirty="0">
                          <a:effectLst/>
                        </a:rPr>
                        <a:t>   </a:t>
                      </a:r>
                      <a:r>
                        <a:rPr lang="en-US" sz="1200" dirty="0">
                          <a:effectLst/>
                          <a:hlinkClick r:id="rId11"/>
                        </a:rPr>
                        <a:t>Example 3</a:t>
                      </a:r>
                      <a:r>
                        <a:rPr lang="en-US" sz="1200" dirty="0">
                          <a:effectLst/>
                        </a:rPr>
                        <a:t>   </a:t>
                      </a:r>
                      <a:r>
                        <a:rPr lang="en-US" sz="1200" dirty="0">
                          <a:effectLst/>
                          <a:hlinkClick r:id="rId12"/>
                        </a:rPr>
                        <a:t>Example 4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59158" marR="59158" marT="29579" marB="2957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 – Properties &amp; </a:t>
            </a:r>
            <a:r>
              <a:rPr lang="en-US" dirty="0" smtClean="0"/>
              <a:t>Methods (cont’d)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26558"/>
              </p:ext>
            </p:extLst>
          </p:nvPr>
        </p:nvGraphicFramePr>
        <p:xfrm>
          <a:off x="1242203" y="1932313"/>
          <a:ext cx="9913478" cy="373058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769080"/>
                <a:gridCol w="7144398"/>
              </a:tblGrid>
              <a:tr h="46632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  <a:hlinkClick r:id="rId2"/>
                        </a:rPr>
                        <a:t>substr</a:t>
                      </a:r>
                      <a:r>
                        <a:rPr lang="en-US" sz="1200" dirty="0">
                          <a:effectLst/>
                          <a:hlinkClick r:id="rId2"/>
                        </a:rPr>
                        <a:t>(</a:t>
                      </a:r>
                      <a:r>
                        <a:rPr lang="en-US" sz="1200" dirty="0" err="1">
                          <a:effectLst/>
                          <a:hlinkClick r:id="rId2"/>
                        </a:rPr>
                        <a:t>x,y</a:t>
                      </a:r>
                      <a:r>
                        <a:rPr lang="en-US" sz="1200" dirty="0">
                          <a:effectLst/>
                          <a:hlinkClick r:id="rId2"/>
                        </a:rPr>
                        <a:t>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stringName.substr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x,y</a:t>
                      </a:r>
                      <a:r>
                        <a:rPr lang="en-US" sz="1200" dirty="0">
                          <a:effectLst/>
                        </a:rPr>
                        <a:t>) - x=from y=length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46632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3"/>
                        </a:rPr>
                        <a:t>substring(</a:t>
                      </a:r>
                      <a:r>
                        <a:rPr lang="en-US" sz="1200" dirty="0" err="1">
                          <a:effectLst/>
                          <a:hlinkClick r:id="rId3"/>
                        </a:rPr>
                        <a:t>x,y</a:t>
                      </a:r>
                      <a:r>
                        <a:rPr lang="en-US" sz="1200" dirty="0">
                          <a:effectLst/>
                          <a:hlinkClick r:id="rId3"/>
                        </a:rPr>
                        <a:t>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stringName.substring(x,y) - x=from (inclusive) y=to (not inclusive)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26647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4"/>
                        </a:rPr>
                        <a:t>toLowerCase()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Converts a string to lowercase.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26647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5"/>
                        </a:rPr>
                        <a:t>toUpperCase()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Converts a string to uppercase.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46632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6"/>
                        </a:rPr>
                        <a:t>trim()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Removes whitespaces from the left and right of a string.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466323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7"/>
                        </a:rPr>
                        <a:t>match()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Used to match a </a:t>
                      </a:r>
                      <a:r>
                        <a:rPr lang="en-US" sz="1200" dirty="0">
                          <a:effectLst/>
                          <a:hlinkClick r:id="rId8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 against a string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86602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9"/>
                        </a:rPr>
                        <a:t>replace()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Used to find a match between a </a:t>
                      </a:r>
                      <a:r>
                        <a:rPr lang="en-US" sz="1200" dirty="0">
                          <a:effectLst/>
                          <a:hlinkClick r:id="rId8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 and a string, and to replace the matched substring with a new substring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  <a:tr h="466323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0"/>
                        </a:rPr>
                        <a:t>search()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Search for a match between a </a:t>
                      </a:r>
                      <a:r>
                        <a:rPr lang="en-US" sz="1200" dirty="0">
                          <a:effectLst/>
                          <a:hlinkClick r:id="rId8"/>
                        </a:rPr>
                        <a:t>regular expression</a:t>
                      </a:r>
                      <a:r>
                        <a:rPr lang="en-US" sz="1200" dirty="0">
                          <a:effectLst/>
                        </a:rPr>
                        <a:t> and a specified string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67045" marR="67045" marT="33523" marB="3352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41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Object / Array Literal – Properties &amp;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93604"/>
              </p:ext>
            </p:extLst>
          </p:nvPr>
        </p:nvGraphicFramePr>
        <p:xfrm>
          <a:off x="1216326" y="1934664"/>
          <a:ext cx="9939356" cy="416016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46428"/>
                <a:gridCol w="2029329"/>
                <a:gridCol w="6063599"/>
              </a:tblGrid>
              <a:tr h="2931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Array object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Array literal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properties and methods / notes.</a:t>
                      </a:r>
                      <a:endParaRPr lang="en-US" sz="1200" b="1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185166"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2"/>
                        </a:rPr>
                        <a:t>length property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3"/>
                        </a:rPr>
                        <a:t>length property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</a:rPr>
                        <a:t>arrayName.length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54450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4"/>
                        </a:rPr>
                        <a:t>concat()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 err="1">
                          <a:effectLst/>
                          <a:hlinkClick r:id="rId5"/>
                        </a:rPr>
                        <a:t>concat</a:t>
                      </a:r>
                      <a:r>
                        <a:rPr lang="en-US" sz="1200" dirty="0">
                          <a:effectLst/>
                          <a:hlinkClick r:id="rId5"/>
                        </a:rPr>
                        <a:t>()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concat() method Concatenates two or more arrays and returns a new array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29319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6"/>
                        </a:rPr>
                        <a:t>join()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7"/>
                        </a:rPr>
                        <a:t>join()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arrayName.join() or arrayName.join("+")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41884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8"/>
                        </a:rPr>
                        <a:t>pop()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hlinkClick r:id="rId9"/>
                        </a:rPr>
                        <a:t>pop() method</a:t>
                      </a:r>
                      <a:endParaRPr lang="en-US" sz="1200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pop() method removes an entry from the end of the array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41884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0"/>
                        </a:rPr>
                        <a:t>push()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1"/>
                        </a:rPr>
                        <a:t>push()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push() method adds an entry to the end of the array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1851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2"/>
                        </a:rPr>
                        <a:t>reverse()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3"/>
                        </a:rPr>
                        <a:t>reverse()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arrayName.reverse()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418849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4"/>
                        </a:rPr>
                        <a:t>slice()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5"/>
                        </a:rPr>
                        <a:t>slice()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slice() method extracts part of an array and returns a new array.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185166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6"/>
                        </a:rPr>
                        <a:t>sort()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7"/>
                        </a:rPr>
                        <a:t>sort()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arrayName.sort()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544504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8"/>
                        </a:rPr>
                        <a:t>splice()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19"/>
                        </a:rPr>
                        <a:t>splice() method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The splice() method adds/removes array entry/entries and returns a new array.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293195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20"/>
                        </a:rPr>
                        <a:t>for and for in loop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hlinkClick r:id="rId21"/>
                        </a:rPr>
                        <a:t>for and for in loop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for and for each element in array</a:t>
                      </a:r>
                      <a:endParaRPr lang="en-US" sz="120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</a:tr>
              <a:tr h="185166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To avoid possible errors, use array literal notation.</a:t>
                      </a:r>
                      <a:endParaRPr lang="en-US" sz="1400" b="1" dirty="0">
                        <a:effectLst/>
                        <a:latin typeface="inherit"/>
                      </a:endParaRPr>
                    </a:p>
                  </a:txBody>
                  <a:tcPr marL="43255" marR="43255" marT="21628" marB="2162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72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8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8821</TotalTime>
  <Words>643</Words>
  <Application>Microsoft Office PowerPoint</Application>
  <PresentationFormat>Widescreen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inherit</vt:lpstr>
      <vt:lpstr>Retrospect</vt:lpstr>
      <vt:lpstr>INT222</vt:lpstr>
      <vt:lpstr>Quick Review – JavaScript</vt:lpstr>
      <vt:lpstr>Quick Review – JavaScript cont’d</vt:lpstr>
      <vt:lpstr>Quick Review – JavaScript cont’d</vt:lpstr>
      <vt:lpstr>JavaScript – String Object</vt:lpstr>
      <vt:lpstr>String Object – Properties &amp; Methods</vt:lpstr>
      <vt:lpstr>String Object – Properties &amp; Methods (cont’d)</vt:lpstr>
      <vt:lpstr>Array Object / Array Literal – Properties &amp; Methods</vt:lpstr>
      <vt:lpstr>Questions? </vt:lpstr>
    </vt:vector>
  </TitlesOfParts>
  <Company>Seneca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307</cp:revision>
  <cp:lastPrinted>2016-01-07T17:03:32Z</cp:lastPrinted>
  <dcterms:created xsi:type="dcterms:W3CDTF">2015-09-07T20:55:59Z</dcterms:created>
  <dcterms:modified xsi:type="dcterms:W3CDTF">2016-02-09T10:43:06Z</dcterms:modified>
</cp:coreProperties>
</file>