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3" r:id="rId3"/>
    <p:sldId id="274" r:id="rId4"/>
    <p:sldId id="275" r:id="rId5"/>
    <p:sldId id="276" r:id="rId6"/>
    <p:sldId id="277" r:id="rId7"/>
    <p:sldId id="278" r:id="rId8"/>
    <p:sldId id="279" r:id="rId9"/>
    <p:sldId id="280" r:id="rId10"/>
    <p:sldId id="281" r:id="rId11"/>
    <p:sldId id="282" r:id="rId12"/>
    <p:sldId id="284" r:id="rId13"/>
    <p:sldId id="287" r:id="rId14"/>
    <p:sldId id="285" r:id="rId15"/>
    <p:sldId id="291" r:id="rId16"/>
    <p:sldId id="283" r:id="rId17"/>
    <p:sldId id="288" r:id="rId18"/>
    <p:sldId id="289" r:id="rId19"/>
    <p:sldId id="290" r:id="rId20"/>
    <p:sldId id="292" r:id="rId21"/>
    <p:sldId id="297" r:id="rId22"/>
    <p:sldId id="293" r:id="rId23"/>
    <p:sldId id="294" r:id="rId24"/>
    <p:sldId id="295" r:id="rId25"/>
    <p:sldId id="296" r:id="rId26"/>
    <p:sldId id="298" r:id="rId27"/>
    <p:sldId id="299" r:id="rId28"/>
    <p:sldId id="300" r:id="rId29"/>
    <p:sldId id="301" r:id="rId30"/>
    <p:sldId id="272" r:id="rId3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3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555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7224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66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3C94-C31D-40E5-8260-267204DC9039}"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13C94-C31D-40E5-8260-267204DC9039}"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819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13C94-C31D-40E5-8260-267204DC9039}"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06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13C94-C31D-40E5-8260-267204DC9039}"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1866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3C94-C31D-40E5-8260-267204DC9039}" type="datetimeFigureOut">
              <a:rPr lang="en-US" smtClean="0"/>
              <a:t>2/22/2016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002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3C94-C31D-40E5-8260-267204DC9039}" type="datetimeFigureOut">
              <a:rPr lang="en-US" smtClean="0"/>
              <a:t>2/22/2016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1D2A5-B312-48B8-94A1-7BB44AF10156}" type="slidenum">
              <a:rPr lang="en-US" smtClean="0"/>
              <a:t>‹#›</a:t>
            </a:fld>
            <a:endParaRPr lang="en-US"/>
          </a:p>
        </p:txBody>
      </p:sp>
    </p:spTree>
    <p:extLst>
      <p:ext uri="{BB962C8B-B14F-4D97-AF65-F5344CB8AC3E}">
        <p14:creationId xmlns:p14="http://schemas.microsoft.com/office/powerpoint/2010/main" val="4424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3C94-C31D-40E5-8260-267204DC9039}"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6625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3C94-C31D-40E5-8260-267204DC9039}" type="datetimeFigureOut">
              <a:rPr lang="en-US" smtClean="0"/>
              <a:t>2/22/2016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1D2A5-B312-48B8-94A1-7BB44AF10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384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zenit.senecac.on.ca/~emile.ohan/int222/weekly/week0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www.w3.org/TR/html401/interact/form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zenit.senecac.on.ca/~emile.ohan/env.php" TargetMode="External"/><Relationship Id="rId2" Type="http://schemas.openxmlformats.org/officeDocument/2006/relationships/hyperlink" Target="https://en.wikipedia.org/wiki/Server-side_scripting#Language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zenit.senecac.on.ca/~emile.ohan/cgi-bin/calprog.cg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alidator.w3.org/#validate_by_input+with_options" TargetMode="External"/><Relationship Id="rId2" Type="http://schemas.openxmlformats.org/officeDocument/2006/relationships/hyperlink" Target="https://zenit.senecac.on.ca/~emile.ohan/int222/assignments/assignment-02/" TargetMode="External"/><Relationship Id="rId1" Type="http://schemas.openxmlformats.org/officeDocument/2006/relationships/slideLayout" Target="../slideLayouts/slideLayout2.xml"/><Relationship Id="rId5" Type="http://schemas.openxmlformats.org/officeDocument/2006/relationships/hyperlink" Target="https://zenit.senecac.on.ca/~emile.ohan/int222/assignments/assignment-02/layout.png" TargetMode="External"/><Relationship Id="rId4" Type="http://schemas.openxmlformats.org/officeDocument/2006/relationships/hyperlink" Target="http://jigsaw.w3.org/css-validator/#validate_by_input+with_optio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zenit.senecac.on.ca/~emile.ohan/int222/examples/forms/fms-02.html" TargetMode="External"/><Relationship Id="rId7" Type="http://schemas.openxmlformats.org/officeDocument/2006/relationships/hyperlink" Target="https://zenit.senecac.on.ca/~emile.ohan/int222/examples/forms/fms-06.html" TargetMode="External"/><Relationship Id="rId2" Type="http://schemas.openxmlformats.org/officeDocument/2006/relationships/hyperlink" Target="https://zenit.senecac.on.ca/~emile.ohan/int222/examples/forms/fms-01.html" TargetMode="External"/><Relationship Id="rId1" Type="http://schemas.openxmlformats.org/officeDocument/2006/relationships/slideLayout" Target="../slideLayouts/slideLayout2.xml"/><Relationship Id="rId6" Type="http://schemas.openxmlformats.org/officeDocument/2006/relationships/hyperlink" Target="https://zenit.senecac.on.ca/~emile.ohan/int222/examples/forms/fms-05.html" TargetMode="External"/><Relationship Id="rId5" Type="http://schemas.openxmlformats.org/officeDocument/2006/relationships/hyperlink" Target="https://zenit.senecac.on.ca/~emile.ohan/int222/examples/forms/fms-04.html" TargetMode="External"/><Relationship Id="rId4" Type="http://schemas.openxmlformats.org/officeDocument/2006/relationships/hyperlink" Target="https://zenit.senecac.on.ca/~emile.ohan/int222/examples/forms/fms-03.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zenit.senecac.on.ca/~emile.ohan/int222/examples/forms/fms-08.html" TargetMode="External"/><Relationship Id="rId2" Type="http://schemas.openxmlformats.org/officeDocument/2006/relationships/hyperlink" Target="https://zenit.senecac.on.ca/~emile.ohan/int222/examples/forms/fms-07.html" TargetMode="External"/><Relationship Id="rId1" Type="http://schemas.openxmlformats.org/officeDocument/2006/relationships/slideLayout" Target="../slideLayouts/slideLayout2.xml"/><Relationship Id="rId5" Type="http://schemas.openxmlformats.org/officeDocument/2006/relationships/hyperlink" Target="https://zenit.senecac.on.ca/~emile.ohan/int222/examples/forms/button.html" TargetMode="External"/><Relationship Id="rId4" Type="http://schemas.openxmlformats.org/officeDocument/2006/relationships/hyperlink" Target="https://zenit.senecac.on.ca/~emile.ohan/int222/examples/forms/fms-09.html"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zenit.senecac.on.ca/~emile.ohan/int222/examples/forms/fms-11.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zenit.senecac.on.ca/~emile.ohan/int222/examples/forms/fms-12.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zenit.senecac.on.ca/~emile.ohan/int222/examples/forms/fms-13a.html" TargetMode="External"/><Relationship Id="rId2" Type="http://schemas.openxmlformats.org/officeDocument/2006/relationships/hyperlink" Target="https://zenit.senecac.on.ca/~emile.ohan/int222/examples/forms/fms-13.html" TargetMode="External"/><Relationship Id="rId1" Type="http://schemas.openxmlformats.org/officeDocument/2006/relationships/slideLayout" Target="../slideLayouts/slideLayout2.xml"/><Relationship Id="rId5" Type="http://schemas.openxmlformats.org/officeDocument/2006/relationships/hyperlink" Target="https://zenit.senecac.on.ca/~emile.ohan/int222/examples/forms/fms-15.html" TargetMode="External"/><Relationship Id="rId4" Type="http://schemas.openxmlformats.org/officeDocument/2006/relationships/hyperlink" Target="https://zenit.senecac.on.ca/~emile.ohan/int222/examples/forms/fms-14.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zenit.senecac.on.ca/~emile.ohan/int222/examples/forms/fms-16.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zenit.senecac.on.ca/~emile.ohan/int222/examples/forms/fms-18.html" TargetMode="External"/><Relationship Id="rId2" Type="http://schemas.openxmlformats.org/officeDocument/2006/relationships/hyperlink" Target="https://zenit.senecac.on.ca/~emile.ohan/int222/examples/forms/fms-17.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347552" y="1557982"/>
            <a:ext cx="7772400" cy="1470025"/>
          </a:xfrm>
        </p:spPr>
        <p:txBody>
          <a:bodyPr/>
          <a:lstStyle/>
          <a:p>
            <a:pPr algn="ctr" eaLnBrk="1" hangingPunct="1"/>
            <a:r>
              <a:rPr lang="en-US" altLang="en-US" dirty="0" smtClean="0"/>
              <a:t>INT222</a:t>
            </a:r>
          </a:p>
        </p:txBody>
      </p:sp>
      <p:sp>
        <p:nvSpPr>
          <p:cNvPr id="5" name="Rectangle 4"/>
          <p:cNvSpPr>
            <a:spLocks noGrp="1" noChangeArrowheads="1"/>
          </p:cNvSpPr>
          <p:nvPr>
            <p:ph type="subTitle" idx="1"/>
          </p:nvPr>
        </p:nvSpPr>
        <p:spPr>
          <a:xfrm>
            <a:off x="2742793" y="3103449"/>
            <a:ext cx="6981916" cy="1752600"/>
          </a:xfrm>
        </p:spPr>
        <p:txBody>
          <a:bodyPr rtlCol="0">
            <a:normAutofit/>
          </a:bodyPr>
          <a:lstStyle/>
          <a:p>
            <a:pPr algn="ctr" eaLnBrk="1" fontAlgn="auto" hangingPunct="1">
              <a:spcAft>
                <a:spcPts val="0"/>
              </a:spcAft>
              <a:defRPr/>
            </a:pPr>
            <a:r>
              <a:rPr lang="en-US" dirty="0" smtClean="0"/>
              <a:t>Quick A2 Overview &amp; HTML </a:t>
            </a:r>
            <a:r>
              <a:rPr lang="en-US" dirty="0" err="1" smtClean="0"/>
              <a:t>FOrms</a:t>
            </a:r>
            <a:endParaRPr lang="en-US" dirty="0" smtClean="0"/>
          </a:p>
        </p:txBody>
      </p:sp>
      <p:sp>
        <p:nvSpPr>
          <p:cNvPr id="2" name="Rectangle 1"/>
          <p:cNvSpPr/>
          <p:nvPr/>
        </p:nvSpPr>
        <p:spPr>
          <a:xfrm>
            <a:off x="2529769" y="4637108"/>
            <a:ext cx="7407965" cy="1200329"/>
          </a:xfrm>
          <a:prstGeom prst="rect">
            <a:avLst/>
          </a:prstGeom>
        </p:spPr>
        <p:txBody>
          <a:bodyPr wrap="square">
            <a:spAutoFit/>
          </a:bodyPr>
          <a:lstStyle/>
          <a:p>
            <a:pPr algn="ctr"/>
            <a:r>
              <a:rPr lang="en-US" b="1" dirty="0"/>
              <a:t>Please Note: </a:t>
            </a:r>
            <a:r>
              <a:rPr lang="en-US" dirty="0"/>
              <a:t>The slides are not a substitute for the </a:t>
            </a:r>
            <a:r>
              <a:rPr lang="en-US" dirty="0" smtClean="0"/>
              <a:t>readings</a:t>
            </a:r>
            <a:br>
              <a:rPr lang="en-US" dirty="0" smtClean="0"/>
            </a:br>
            <a:endParaRPr lang="en-US" dirty="0"/>
          </a:p>
          <a:p>
            <a:pPr algn="ctr"/>
            <a:r>
              <a:rPr lang="en-US" dirty="0">
                <a:hlinkClick r:id="rId2"/>
              </a:rPr>
              <a:t>https://zenit.senecac.on.ca/~emile.ohan/int222/assignments/assignment-02/</a:t>
            </a:r>
            <a:br>
              <a:rPr lang="en-US" dirty="0">
                <a:hlinkClick r:id="rId2"/>
              </a:rPr>
            </a:br>
            <a:r>
              <a:rPr lang="en-US" dirty="0">
                <a:hlinkClick r:id="rId2"/>
              </a:rPr>
              <a:t>https://zenit.senecac.on.ca/~emile.ohan/int222/weekly/week07</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66947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“HTML 5”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0549" y="1929614"/>
            <a:ext cx="5911858" cy="409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9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“Tables”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0549" y="2040810"/>
            <a:ext cx="5911858" cy="387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6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“Guest Book”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0549" y="2627866"/>
            <a:ext cx="5911858" cy="27022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83607" y="3409592"/>
            <a:ext cx="3885741" cy="938719"/>
          </a:xfrm>
          <a:prstGeom prst="rect">
            <a:avLst/>
          </a:prstGeom>
          <a:noFill/>
        </p:spPr>
        <p:txBody>
          <a:bodyPr wrap="square" rtlCol="0">
            <a:spAutoFit/>
          </a:bodyPr>
          <a:lstStyle/>
          <a:p>
            <a:pPr algn="ctr">
              <a:spcBef>
                <a:spcPts val="600"/>
              </a:spcBef>
            </a:pPr>
            <a:r>
              <a:rPr lang="en-US" dirty="0" smtClean="0"/>
              <a:t>[ Layout / Design is up to you ]</a:t>
            </a:r>
            <a:endParaRPr lang="en-US" dirty="0"/>
          </a:p>
          <a:p>
            <a:pPr algn="ctr">
              <a:spcBef>
                <a:spcPts val="600"/>
              </a:spcBef>
            </a:pPr>
            <a:r>
              <a:rPr lang="en-US" sz="1600" dirty="0" smtClean="0">
                <a:solidFill>
                  <a:schemeClr val="bg2">
                    <a:lumMod val="10000"/>
                  </a:schemeClr>
                </a:solidFill>
              </a:rPr>
              <a:t>(However, you must include the specified form elements &amp; supplied code snippets)</a:t>
            </a:r>
            <a:endParaRPr lang="en-US" dirty="0"/>
          </a:p>
        </p:txBody>
      </p:sp>
    </p:spTree>
    <p:extLst>
      <p:ext uri="{BB962C8B-B14F-4D97-AF65-F5344CB8AC3E}">
        <p14:creationId xmlns:p14="http://schemas.microsoft.com/office/powerpoint/2010/main" val="76241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 – </a:t>
            </a:r>
            <a:r>
              <a:rPr lang="en-US" dirty="0" smtClean="0"/>
              <a:t>“CSS Used” </a:t>
            </a:r>
            <a:r>
              <a:rPr lang="en-US" dirty="0"/>
              <a:t>Page</a:t>
            </a:r>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smtClean="0"/>
          </a:p>
          <a:p>
            <a:pPr marL="0" indent="0">
              <a:buNone/>
            </a:pPr>
            <a:endParaRPr lang="en-US" dirty="0" smtClean="0"/>
          </a:p>
          <a:p>
            <a:pPr algn="ctr">
              <a:buFont typeface="Arial" panose="020B0604020202020204" pitchFamily="34" charset="0"/>
              <a:buChar char="•"/>
            </a:pPr>
            <a:r>
              <a:rPr lang="en-US" dirty="0"/>
              <a:t> </a:t>
            </a:r>
            <a:r>
              <a:rPr lang="en-US" dirty="0" smtClean="0"/>
              <a:t> This menu item is simply a link to your </a:t>
            </a:r>
            <a:r>
              <a:rPr lang="en-US" b="1" dirty="0" err="1" smtClean="0"/>
              <a:t>css</a:t>
            </a:r>
            <a:r>
              <a:rPr lang="en-US" b="1" dirty="0" smtClean="0"/>
              <a:t>/sitecss.css </a:t>
            </a:r>
            <a:r>
              <a:rPr lang="en-US" dirty="0" smtClean="0"/>
              <a:t>file</a:t>
            </a:r>
            <a:endParaRPr lang="en-US" b="1" dirty="0"/>
          </a:p>
        </p:txBody>
      </p:sp>
    </p:spTree>
    <p:extLst>
      <p:ext uri="{BB962C8B-B14F-4D97-AF65-F5344CB8AC3E}">
        <p14:creationId xmlns:p14="http://schemas.microsoft.com/office/powerpoint/2010/main" val="217751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“Extra”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0550" y="2627866"/>
            <a:ext cx="5911856" cy="27022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61935" y="3378814"/>
            <a:ext cx="4329086" cy="1261884"/>
          </a:xfrm>
          <a:prstGeom prst="rect">
            <a:avLst/>
          </a:prstGeom>
          <a:noFill/>
        </p:spPr>
        <p:txBody>
          <a:bodyPr wrap="square" rtlCol="0">
            <a:spAutoFit/>
          </a:bodyPr>
          <a:lstStyle/>
          <a:p>
            <a:pPr algn="ctr"/>
            <a:r>
              <a:rPr lang="en-US" dirty="0" smtClean="0"/>
              <a:t>[ Layout / Design is up to you ]</a:t>
            </a:r>
          </a:p>
          <a:p>
            <a:pPr algn="ctr">
              <a:spcBef>
                <a:spcPts val="600"/>
              </a:spcBef>
            </a:pPr>
            <a:r>
              <a:rPr lang="en-US" sz="1600" b="1" dirty="0" smtClean="0"/>
              <a:t>Time to show off some HTML &amp; CSS Tricks! </a:t>
            </a:r>
          </a:p>
          <a:p>
            <a:pPr algn="ctr">
              <a:spcBef>
                <a:spcPts val="600"/>
              </a:spcBef>
            </a:pPr>
            <a:r>
              <a:rPr lang="en-US" sz="1600" dirty="0" smtClean="0">
                <a:solidFill>
                  <a:schemeClr val="bg2">
                    <a:lumMod val="10000"/>
                  </a:schemeClr>
                </a:solidFill>
              </a:rPr>
              <a:t>(Potential for Bonus Marks if all other requirements are completed successfully)</a:t>
            </a:r>
            <a:endParaRPr lang="en-US" dirty="0">
              <a:solidFill>
                <a:schemeClr val="bg2">
                  <a:lumMod val="10000"/>
                </a:schemeClr>
              </a:solidFill>
            </a:endParaRPr>
          </a:p>
        </p:txBody>
      </p:sp>
    </p:spTree>
    <p:extLst>
      <p:ext uri="{BB962C8B-B14F-4D97-AF65-F5344CB8AC3E}">
        <p14:creationId xmlns:p14="http://schemas.microsoft.com/office/powerpoint/2010/main" val="265314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 - Introduction</a:t>
            </a:r>
            <a:endParaRPr lang="en-US" dirty="0"/>
          </a:p>
        </p:txBody>
      </p:sp>
      <p:sp>
        <p:nvSpPr>
          <p:cNvPr id="3" name="Content Placeholder 2"/>
          <p:cNvSpPr>
            <a:spLocks noGrp="1"/>
          </p:cNvSpPr>
          <p:nvPr>
            <p:ph idx="1"/>
          </p:nvPr>
        </p:nvSpPr>
        <p:spPr>
          <a:xfrm>
            <a:off x="5902036" y="1965802"/>
            <a:ext cx="5253643" cy="4023360"/>
          </a:xfrm>
        </p:spPr>
        <p:txBody>
          <a:bodyPr>
            <a:normAutofit/>
          </a:bodyPr>
          <a:lstStyle/>
          <a:p>
            <a:pPr>
              <a:lnSpc>
                <a:spcPct val="100000"/>
              </a:lnSpc>
              <a:buFont typeface="Arial" panose="020B0604020202020204" pitchFamily="34" charset="0"/>
              <a:buChar char="•"/>
            </a:pPr>
            <a:r>
              <a:rPr lang="en-US" sz="1800" dirty="0" smtClean="0"/>
              <a:t>  An </a:t>
            </a:r>
            <a:r>
              <a:rPr lang="en-US" sz="1800" dirty="0"/>
              <a:t>HTML form is a section of a document containing normal content, markup, special elements called </a:t>
            </a:r>
            <a:r>
              <a:rPr lang="en-US" sz="1800" b="1" i="1" dirty="0"/>
              <a:t>controls</a:t>
            </a:r>
            <a:r>
              <a:rPr lang="en-US" sz="1800" dirty="0"/>
              <a:t> (checkboxes, radio buttons, menus, etc.), and labels on those controls. </a:t>
            </a:r>
            <a:endParaRPr lang="en-US" sz="1800" dirty="0" smtClean="0"/>
          </a:p>
          <a:p>
            <a:pPr>
              <a:lnSpc>
                <a:spcPct val="100000"/>
              </a:lnSpc>
              <a:buFont typeface="Arial" panose="020B0604020202020204" pitchFamily="34" charset="0"/>
              <a:buChar char="•"/>
            </a:pPr>
            <a:r>
              <a:rPr lang="en-US" sz="1800" dirty="0" smtClean="0"/>
              <a:t>  Users </a:t>
            </a:r>
            <a:r>
              <a:rPr lang="en-US" sz="1800" dirty="0"/>
              <a:t>generally "complete" a form by modifying its controls (entering text, selecting menu items, etc.), before submitting the form to an agent for processing (e.g., to a Web server, to a mail server, etc</a:t>
            </a:r>
            <a:r>
              <a:rPr lang="en-US" sz="1800" dirty="0" smtClean="0"/>
              <a:t>.)</a:t>
            </a:r>
          </a:p>
          <a:p>
            <a:pPr>
              <a:lnSpc>
                <a:spcPct val="100000"/>
              </a:lnSpc>
            </a:pPr>
            <a:r>
              <a:rPr lang="en-US" sz="1400" dirty="0" smtClean="0">
                <a:hlinkClick r:id="rId2"/>
              </a:rPr>
              <a:t>https</a:t>
            </a:r>
            <a:r>
              <a:rPr lang="en-US" sz="1400" dirty="0">
                <a:hlinkClick r:id="rId2"/>
              </a:rPr>
              <a:t>://www.w3.org/TR/html401/interact/forms.html</a:t>
            </a:r>
            <a:endParaRPr lang="en-US" sz="1400" dirty="0"/>
          </a:p>
        </p:txBody>
      </p:sp>
      <p:pic>
        <p:nvPicPr>
          <p:cNvPr id="4098" name="Picture 2" descr="http://www.codeproject.com/KB/aspnet/570762/exampl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407" y="1954646"/>
            <a:ext cx="38576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246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 – Introduction &amp; CGI</a:t>
            </a:r>
            <a:endParaRPr lang="en-US" dirty="0"/>
          </a:p>
        </p:txBody>
      </p:sp>
      <p:sp>
        <p:nvSpPr>
          <p:cNvPr id="3" name="Content Placeholder 2"/>
          <p:cNvSpPr>
            <a:spLocks noGrp="1"/>
          </p:cNvSpPr>
          <p:nvPr>
            <p:ph idx="1"/>
          </p:nvPr>
        </p:nvSpPr>
        <p:spPr>
          <a:xfrm>
            <a:off x="1097280" y="1845734"/>
            <a:ext cx="10058400" cy="5012266"/>
          </a:xfrm>
        </p:spPr>
        <p:txBody>
          <a:bodyPr>
            <a:normAutofit lnSpcReduction="10000"/>
          </a:bodyPr>
          <a:lstStyle/>
          <a:p>
            <a:pPr>
              <a:lnSpc>
                <a:spcPct val="110000"/>
              </a:lnSpc>
              <a:buFont typeface="Arial" panose="020B0604020202020204" pitchFamily="34" charset="0"/>
              <a:buChar char="•"/>
            </a:pPr>
            <a:r>
              <a:rPr lang="en-US" sz="1800" dirty="0" smtClean="0"/>
              <a:t>  The web server can process our form data using a </a:t>
            </a:r>
            <a:r>
              <a:rPr lang="en-US" sz="1800" dirty="0" smtClean="0">
                <a:hlinkClick r:id="rId2"/>
              </a:rPr>
              <a:t>wide array of technologies</a:t>
            </a:r>
            <a:r>
              <a:rPr lang="en-US" sz="1800" dirty="0" smtClean="0"/>
              <a:t>, however in INT222 we will be concentrating primarily on </a:t>
            </a:r>
            <a:r>
              <a:rPr lang="en-US" sz="1800" b="1" dirty="0" smtClean="0"/>
              <a:t>sending</a:t>
            </a:r>
            <a:r>
              <a:rPr lang="en-US" sz="1800" dirty="0" smtClean="0"/>
              <a:t> the data to the server.</a:t>
            </a:r>
          </a:p>
          <a:p>
            <a:pPr>
              <a:lnSpc>
                <a:spcPct val="110000"/>
              </a:lnSpc>
              <a:buFont typeface="Arial" panose="020B0604020202020204" pitchFamily="34" charset="0"/>
              <a:buChar char="•"/>
            </a:pPr>
            <a:r>
              <a:rPr lang="en-US" sz="1800" dirty="0" smtClean="0"/>
              <a:t>  Our demo server (used for examples </a:t>
            </a:r>
            <a:br>
              <a:rPr lang="en-US" sz="1800" dirty="0" smtClean="0"/>
            </a:br>
            <a:r>
              <a:rPr lang="en-US" sz="1800" dirty="0" smtClean="0"/>
              <a:t>and A2), will process this data using the </a:t>
            </a:r>
            <a:br>
              <a:rPr lang="en-US" sz="1800" dirty="0" smtClean="0"/>
            </a:br>
            <a:r>
              <a:rPr lang="en-US" sz="1800" dirty="0" smtClean="0"/>
              <a:t>classic </a:t>
            </a:r>
            <a:r>
              <a:rPr lang="en-US" sz="1800" b="1" dirty="0" smtClean="0"/>
              <a:t>Common Gateway Interface (CGI) </a:t>
            </a:r>
            <a:br>
              <a:rPr lang="en-US" sz="1800" b="1" dirty="0" smtClean="0"/>
            </a:br>
            <a:r>
              <a:rPr lang="en-US" sz="1800" b="1" dirty="0" smtClean="0"/>
              <a:t>protocol</a:t>
            </a:r>
            <a:endParaRPr lang="en-US" sz="1800" dirty="0"/>
          </a:p>
          <a:p>
            <a:pPr>
              <a:lnSpc>
                <a:spcPct val="110000"/>
              </a:lnSpc>
              <a:buFont typeface="Arial" panose="020B0604020202020204" pitchFamily="34" charset="0"/>
              <a:buChar char="•"/>
            </a:pPr>
            <a:r>
              <a:rPr lang="en-US" sz="1800" dirty="0" smtClean="0"/>
              <a:t>  Using this protocol, the web</a:t>
            </a:r>
            <a:br>
              <a:rPr lang="en-US" sz="1800" dirty="0" smtClean="0"/>
            </a:br>
            <a:r>
              <a:rPr lang="en-US" sz="1800" dirty="0" smtClean="0"/>
              <a:t>server forwards our data to a program</a:t>
            </a:r>
            <a:br>
              <a:rPr lang="en-US" sz="1800" dirty="0" smtClean="0"/>
            </a:br>
            <a:r>
              <a:rPr lang="en-US" sz="1800" dirty="0" smtClean="0"/>
              <a:t>using Standard Input (STDIN) &amp; </a:t>
            </a:r>
            <a:br>
              <a:rPr lang="en-US" sz="1800" dirty="0" smtClean="0"/>
            </a:br>
            <a:r>
              <a:rPr lang="en-US" sz="1800" dirty="0" smtClean="0">
                <a:hlinkClick r:id="rId3"/>
              </a:rPr>
              <a:t>Environment Variables</a:t>
            </a:r>
            <a:r>
              <a:rPr lang="en-US" sz="1800" dirty="0" smtClean="0"/>
              <a:t>.  </a:t>
            </a:r>
          </a:p>
          <a:p>
            <a:pPr>
              <a:lnSpc>
                <a:spcPct val="110000"/>
              </a:lnSpc>
              <a:buFont typeface="Arial" panose="020B0604020202020204" pitchFamily="34" charset="0"/>
              <a:buChar char="•"/>
            </a:pPr>
            <a:r>
              <a:rPr lang="en-US" sz="1800" dirty="0"/>
              <a:t> </a:t>
            </a:r>
            <a:r>
              <a:rPr lang="en-US" sz="1800" dirty="0" smtClean="0"/>
              <a:t> The program processes our data, sends</a:t>
            </a:r>
            <a:br>
              <a:rPr lang="en-US" sz="1800" dirty="0" smtClean="0"/>
            </a:br>
            <a:r>
              <a:rPr lang="en-US" sz="1800" dirty="0" smtClean="0"/>
              <a:t>the output to Standard Output (STDOUT)</a:t>
            </a:r>
            <a:br>
              <a:rPr lang="en-US" sz="1800" dirty="0" smtClean="0"/>
            </a:br>
            <a:r>
              <a:rPr lang="en-US" sz="1800" dirty="0" smtClean="0"/>
              <a:t>which is picked up by the server and sent back to the client Browser</a:t>
            </a:r>
            <a:br>
              <a:rPr lang="en-US" sz="1800" dirty="0" smtClean="0"/>
            </a:br>
            <a:r>
              <a:rPr lang="en-US" sz="1800" dirty="0" smtClean="0"/>
              <a:t/>
            </a:r>
            <a:br>
              <a:rPr lang="en-US" sz="1800" dirty="0" smtClean="0"/>
            </a:br>
            <a:endParaRPr lang="en-US" sz="1800" dirty="0" smtClean="0"/>
          </a:p>
        </p:txBody>
      </p:sp>
      <p:pic>
        <p:nvPicPr>
          <p:cNvPr id="14338" name="Picture 2" descr="https://embedthis.com/blog/posts/stop-using-cgi/cg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246" y="2414635"/>
            <a:ext cx="6149571" cy="31626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87709" y="6045539"/>
            <a:ext cx="2004291" cy="253916"/>
          </a:xfrm>
          <a:prstGeom prst="rect">
            <a:avLst/>
          </a:prstGeom>
          <a:noFill/>
        </p:spPr>
        <p:txBody>
          <a:bodyPr wrap="square" rtlCol="0">
            <a:spAutoFit/>
          </a:bodyPr>
          <a:lstStyle/>
          <a:p>
            <a:r>
              <a:rPr lang="en-US" sz="1050" dirty="0" err="1"/>
              <a:t>i</a:t>
            </a:r>
            <a:r>
              <a:rPr lang="en-US" sz="1050" dirty="0" err="1" smtClean="0"/>
              <a:t>mg</a:t>
            </a:r>
            <a:r>
              <a:rPr lang="en-US" sz="1050" dirty="0" smtClean="0"/>
              <a:t> </a:t>
            </a:r>
            <a:r>
              <a:rPr lang="en-US" sz="1050" dirty="0" err="1" smtClean="0"/>
              <a:t>src</a:t>
            </a:r>
            <a:r>
              <a:rPr lang="en-US" sz="1050" dirty="0" smtClean="0"/>
              <a:t>: https</a:t>
            </a:r>
            <a:r>
              <a:rPr lang="en-US" sz="1050" dirty="0"/>
              <a:t>://embedthis.com</a:t>
            </a:r>
          </a:p>
        </p:txBody>
      </p:sp>
    </p:spTree>
    <p:extLst>
      <p:ext uri="{BB962C8B-B14F-4D97-AF65-F5344CB8AC3E}">
        <p14:creationId xmlns:p14="http://schemas.microsoft.com/office/powerpoint/2010/main" val="614031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Explained – Sending Data</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So, how do we use CGI?</a:t>
            </a:r>
          </a:p>
          <a:p>
            <a:pPr>
              <a:buFont typeface="Arial" panose="020B0604020202020204" pitchFamily="34" charset="0"/>
              <a:buChar char="•"/>
            </a:pPr>
            <a:r>
              <a:rPr lang="en-US" dirty="0" smtClean="0"/>
              <a:t>  In order to send data to a program on the server to be processed, we must </a:t>
            </a:r>
            <a:r>
              <a:rPr lang="en-US" b="1" dirty="0" smtClean="0"/>
              <a:t>submit </a:t>
            </a:r>
            <a:r>
              <a:rPr lang="en-US" dirty="0" smtClean="0"/>
              <a:t>a web form to a specific </a:t>
            </a:r>
            <a:r>
              <a:rPr lang="en-US" dirty="0" err="1" smtClean="0"/>
              <a:t>url</a:t>
            </a:r>
            <a:r>
              <a:rPr lang="en-US" dirty="0" smtClean="0"/>
              <a:t> (indicated as an attribute in the form tag) using one of 2 methods:</a:t>
            </a:r>
            <a:br>
              <a:rPr lang="en-US" dirty="0" smtClean="0"/>
            </a:br>
            <a:endParaRPr lang="en-US" dirty="0" smtClean="0"/>
          </a:p>
          <a:p>
            <a:pPr lvl="1">
              <a:buFont typeface="Arial" panose="020B0604020202020204" pitchFamily="34" charset="0"/>
              <a:buChar char="•"/>
            </a:pPr>
            <a:r>
              <a:rPr lang="en-US" b="1" dirty="0" smtClean="0"/>
              <a:t>GET: </a:t>
            </a:r>
            <a:r>
              <a:rPr lang="en-US" dirty="0"/>
              <a:t>is the default method and it causes the fill-out form contents to be appended to the </a:t>
            </a:r>
            <a:r>
              <a:rPr lang="en-US" b="1" dirty="0"/>
              <a:t>URL</a:t>
            </a:r>
            <a:r>
              <a:rPr lang="en-US" dirty="0"/>
              <a:t> as if they were a normal query (maximum of 256 - 2048 characters</a:t>
            </a:r>
            <a:r>
              <a:rPr lang="en-US" dirty="0" smtClean="0"/>
              <a:t>).</a:t>
            </a:r>
          </a:p>
          <a:p>
            <a:pPr lvl="2">
              <a:buFont typeface="Arial" panose="020B0604020202020204" pitchFamily="34" charset="0"/>
              <a:buChar char="•"/>
            </a:pPr>
            <a:r>
              <a:rPr lang="en-US" sz="1800" dirty="0"/>
              <a:t>/</a:t>
            </a:r>
            <a:r>
              <a:rPr lang="en-US" sz="1800" dirty="0" smtClean="0"/>
              <a:t>test/demo_form.cgi</a:t>
            </a:r>
            <a:r>
              <a:rPr lang="en-US" sz="1800" b="1" dirty="0" smtClean="0"/>
              <a:t>?name1=value1&amp;name2=value2</a:t>
            </a:r>
            <a:r>
              <a:rPr lang="en-US" sz="1800" dirty="0" smtClean="0"/>
              <a:t> </a:t>
            </a:r>
            <a:br>
              <a:rPr lang="en-US" sz="1800" dirty="0" smtClean="0"/>
            </a:br>
            <a:endParaRPr lang="en-US" sz="1800" dirty="0" smtClean="0"/>
          </a:p>
          <a:p>
            <a:pPr lvl="1">
              <a:buFont typeface="Arial" panose="020B0604020202020204" pitchFamily="34" charset="0"/>
              <a:buChar char="•"/>
            </a:pPr>
            <a:r>
              <a:rPr lang="en-US" b="1" dirty="0" smtClean="0"/>
              <a:t>POST:</a:t>
            </a:r>
            <a:r>
              <a:rPr lang="en-US" dirty="0" smtClean="0"/>
              <a:t> </a:t>
            </a:r>
            <a:r>
              <a:rPr lang="en-US" dirty="0"/>
              <a:t>is the method that causes the fill-out form contents to be sent to the server in a </a:t>
            </a:r>
            <a:r>
              <a:rPr lang="en-US" b="1" dirty="0"/>
              <a:t>data body </a:t>
            </a:r>
            <a:r>
              <a:rPr lang="en-US" dirty="0"/>
              <a:t>rather than as part of the URL</a:t>
            </a:r>
            <a:r>
              <a:rPr lang="en-US" dirty="0" smtClean="0"/>
              <a:t>.</a:t>
            </a:r>
          </a:p>
          <a:p>
            <a:pPr lvl="2">
              <a:buFont typeface="Arial" panose="020B0604020202020204" pitchFamily="34" charset="0"/>
              <a:buChar char="•"/>
            </a:pPr>
            <a:r>
              <a:rPr lang="en-US" sz="1800" dirty="0" smtClean="0"/>
              <a:t>/test/</a:t>
            </a:r>
            <a:r>
              <a:rPr lang="en-US" sz="1800" dirty="0" err="1" smtClean="0"/>
              <a:t>demo_form.cgi</a:t>
            </a:r>
            <a:endParaRPr lang="en-US" sz="1800" dirty="0" smtClean="0"/>
          </a:p>
          <a:p>
            <a:pPr lvl="1">
              <a:buFont typeface="Arial" panose="020B0604020202020204" pitchFamily="34" charset="0"/>
              <a:buChar char="•"/>
            </a:pPr>
            <a:endParaRPr lang="en-US" b="1" dirty="0"/>
          </a:p>
        </p:txBody>
      </p:sp>
    </p:spTree>
    <p:extLst>
      <p:ext uri="{BB962C8B-B14F-4D97-AF65-F5344CB8AC3E}">
        <p14:creationId xmlns:p14="http://schemas.microsoft.com/office/powerpoint/2010/main" val="2770152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Explained – Processing Data</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Handling the </a:t>
            </a:r>
            <a:r>
              <a:rPr lang="en-US" b="1" dirty="0" smtClean="0"/>
              <a:t>GET </a:t>
            </a:r>
            <a:r>
              <a:rPr lang="en-US" dirty="0" smtClean="0"/>
              <a:t>Method</a:t>
            </a:r>
            <a:r>
              <a:rPr lang="en-US" b="1" dirty="0" smtClean="0"/>
              <a:t>:</a:t>
            </a:r>
          </a:p>
          <a:p>
            <a:pPr lvl="1">
              <a:buFont typeface="Arial" panose="020B0604020202020204" pitchFamily="34" charset="0"/>
              <a:buChar char="•"/>
            </a:pPr>
            <a:r>
              <a:rPr lang="en-US" dirty="0"/>
              <a:t>The get method uses the </a:t>
            </a:r>
            <a:r>
              <a:rPr lang="en-US" b="1" dirty="0" smtClean="0"/>
              <a:t>QUERY_STRING</a:t>
            </a:r>
            <a:r>
              <a:rPr lang="en-US" dirty="0" smtClean="0"/>
              <a:t> environment variable </a:t>
            </a:r>
            <a:r>
              <a:rPr lang="en-US" dirty="0"/>
              <a:t>to store the information being passed to the </a:t>
            </a:r>
            <a:r>
              <a:rPr lang="en-US" dirty="0" smtClean="0"/>
              <a:t>CGI Script. </a:t>
            </a:r>
            <a:r>
              <a:rPr lang="en-US" dirty="0"/>
              <a:t>Any information being passed will be part of the URL and you will in fact see it as part of the URL. The part of the URL following the question mark (?) is automatically chopped and placed in the QUERY_STRING</a:t>
            </a:r>
            <a:r>
              <a:rPr lang="en-US" dirty="0" smtClean="0"/>
              <a:t>.</a:t>
            </a:r>
          </a:p>
          <a:p>
            <a:pPr>
              <a:buFont typeface="Arial" panose="020B0604020202020204" pitchFamily="34" charset="0"/>
              <a:buChar char="•"/>
            </a:pPr>
            <a:r>
              <a:rPr lang="en-US" dirty="0"/>
              <a:t> </a:t>
            </a:r>
            <a:r>
              <a:rPr lang="en-US" dirty="0" smtClean="0"/>
              <a:t> Handling the </a:t>
            </a:r>
            <a:r>
              <a:rPr lang="en-US" b="1" dirty="0" smtClean="0"/>
              <a:t>POST</a:t>
            </a:r>
            <a:r>
              <a:rPr lang="en-US" dirty="0" smtClean="0"/>
              <a:t> Method:</a:t>
            </a:r>
          </a:p>
          <a:p>
            <a:pPr lvl="1">
              <a:buFont typeface="Arial" panose="020B0604020202020204" pitchFamily="34" charset="0"/>
              <a:buChar char="•"/>
            </a:pPr>
            <a:r>
              <a:rPr lang="en-US" dirty="0"/>
              <a:t>The post method uses the standard input (STDIN) stream to pass the information. The </a:t>
            </a:r>
            <a:r>
              <a:rPr lang="en-US" b="1" dirty="0" smtClean="0"/>
              <a:t>CONTENT_LENGTH </a:t>
            </a:r>
            <a:r>
              <a:rPr lang="en-US" dirty="0" smtClean="0"/>
              <a:t>environment variable </a:t>
            </a:r>
            <a:r>
              <a:rPr lang="en-US" dirty="0"/>
              <a:t>is set to the number of URL-encoded bytes being sent to the STDIN.</a:t>
            </a:r>
          </a:p>
          <a:p>
            <a:pPr lvl="1">
              <a:buFont typeface="Arial" panose="020B0604020202020204" pitchFamily="34" charset="0"/>
              <a:buChar char="•"/>
            </a:pPr>
            <a:endParaRPr lang="en-US" dirty="0"/>
          </a:p>
          <a:p>
            <a:pPr lvl="1">
              <a:buFont typeface="Arial" panose="020B0604020202020204" pitchFamily="34" charset="0"/>
              <a:buChar char="•"/>
            </a:pPr>
            <a:endParaRPr lang="en-US" b="1" dirty="0"/>
          </a:p>
        </p:txBody>
      </p:sp>
    </p:spTree>
    <p:extLst>
      <p:ext uri="{BB962C8B-B14F-4D97-AF65-F5344CB8AC3E}">
        <p14:creationId xmlns:p14="http://schemas.microsoft.com/office/powerpoint/2010/main" val="485466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Explained – Processing Data (Cont’d)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Regardless </a:t>
            </a:r>
            <a:r>
              <a:rPr lang="en-US" dirty="0"/>
              <a:t>of the method being used, when your </a:t>
            </a:r>
            <a:r>
              <a:rPr lang="en-US" dirty="0" smtClean="0"/>
              <a:t>CGI Script </a:t>
            </a:r>
            <a:r>
              <a:rPr lang="en-US" dirty="0"/>
              <a:t>receives the data, it receives it in what is referred to as </a:t>
            </a:r>
            <a:r>
              <a:rPr lang="en-US" b="1" dirty="0"/>
              <a:t>URL </a:t>
            </a:r>
            <a:r>
              <a:rPr lang="en-US" b="1" dirty="0" smtClean="0"/>
              <a:t>encoded format</a:t>
            </a:r>
            <a:r>
              <a:rPr lang="en-US" dirty="0" smtClean="0"/>
              <a:t>.</a:t>
            </a:r>
            <a:r>
              <a:rPr lang="en-US" dirty="0"/>
              <a:t> </a:t>
            </a:r>
            <a:endParaRPr lang="en-US" dirty="0" smtClean="0"/>
          </a:p>
          <a:p>
            <a:pPr>
              <a:buFont typeface="Arial" panose="020B0604020202020204" pitchFamily="34" charset="0"/>
              <a:buChar char="•"/>
            </a:pPr>
            <a:r>
              <a:rPr lang="en-US" dirty="0"/>
              <a:t> </a:t>
            </a:r>
            <a:r>
              <a:rPr lang="en-US" dirty="0" smtClean="0"/>
              <a:t> That </a:t>
            </a:r>
            <a:r>
              <a:rPr lang="en-US" dirty="0"/>
              <a:t>means it's in the form of ordered pairs of information, with an equal sign (=) tying together two elements of a pair, an ampersand (&amp;) tying pairs together, a plus (+) sign taking the place of spaces and special characters with %</a:t>
            </a:r>
            <a:r>
              <a:rPr lang="en-US" dirty="0" smtClean="0"/>
              <a:t>xx hexadecimal </a:t>
            </a:r>
            <a:r>
              <a:rPr lang="en-US" dirty="0"/>
              <a:t>encoding. </a:t>
            </a:r>
            <a:endParaRPr lang="en-US" dirty="0" smtClean="0"/>
          </a:p>
          <a:p>
            <a:pPr>
              <a:buFont typeface="Arial" panose="020B0604020202020204" pitchFamily="34" charset="0"/>
              <a:buChar char="•"/>
            </a:pPr>
            <a:r>
              <a:rPr lang="en-US" dirty="0"/>
              <a:t> </a:t>
            </a:r>
            <a:r>
              <a:rPr lang="en-US" dirty="0" smtClean="0"/>
              <a:t> This </a:t>
            </a:r>
            <a:r>
              <a:rPr lang="en-US" dirty="0"/>
              <a:t>encoding will need to be decoded by the CGI in order for the CGI to use the information</a:t>
            </a:r>
            <a:r>
              <a:rPr lang="en-US" dirty="0" smtClean="0"/>
              <a:t>.</a:t>
            </a:r>
          </a:p>
          <a:p>
            <a:pPr>
              <a:buFont typeface="Arial" panose="020B0604020202020204" pitchFamily="34" charset="0"/>
              <a:buChar char="•"/>
            </a:pPr>
            <a:r>
              <a:rPr lang="en-US" dirty="0" smtClean="0"/>
              <a:t>  Once </a:t>
            </a:r>
            <a:r>
              <a:rPr lang="en-US" dirty="0"/>
              <a:t>the information is decoded, the CGI program will carry out the function it was intended to </a:t>
            </a:r>
            <a:r>
              <a:rPr lang="en-US" dirty="0" smtClean="0"/>
              <a:t>perform</a:t>
            </a:r>
          </a:p>
          <a:p>
            <a:pPr lvl="1">
              <a:buFont typeface="Arial" panose="020B0604020202020204" pitchFamily="34" charset="0"/>
              <a:buChar char="•"/>
            </a:pPr>
            <a:r>
              <a:rPr lang="en-US" dirty="0" smtClean="0"/>
              <a:t>NOTE: Often this includes writing to an HTML file to generate some </a:t>
            </a:r>
            <a:r>
              <a:rPr lang="en-US" dirty="0" smtClean="0">
                <a:hlinkClick r:id="rId2"/>
              </a:rPr>
              <a:t>dynamic content</a:t>
            </a:r>
            <a:endParaRPr lang="en-US" dirty="0"/>
          </a:p>
        </p:txBody>
      </p:sp>
    </p:spTree>
    <p:extLst>
      <p:ext uri="{BB962C8B-B14F-4D97-AF65-F5344CB8AC3E}">
        <p14:creationId xmlns:p14="http://schemas.microsoft.com/office/powerpoint/2010/main" val="103600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Quick Overview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Assignment 2 </a:t>
            </a:r>
            <a:r>
              <a:rPr lang="en-US" dirty="0"/>
              <a:t>is available here: </a:t>
            </a:r>
            <a:r>
              <a:rPr lang="en-US" dirty="0">
                <a:hlinkClick r:id="rId2"/>
              </a:rPr>
              <a:t>https://zenit.senecac.on.ca/~emile.ohan/int222/assignments/assignment-02</a:t>
            </a:r>
            <a:r>
              <a:rPr lang="en-US" dirty="0" smtClean="0">
                <a:hlinkClick r:id="rId2"/>
              </a:rPr>
              <a:t>/</a:t>
            </a:r>
            <a:endParaRPr lang="en-US" dirty="0" smtClean="0"/>
          </a:p>
          <a:p>
            <a:pPr>
              <a:buFont typeface="Arial" panose="020B0604020202020204" pitchFamily="34" charset="0"/>
              <a:buChar char="•"/>
            </a:pPr>
            <a:r>
              <a:rPr lang="en-US" dirty="0"/>
              <a:t>  Due on: </a:t>
            </a:r>
            <a:r>
              <a:rPr lang="en-US" b="1" dirty="0"/>
              <a:t>March 19, 2016 - </a:t>
            </a:r>
            <a:r>
              <a:rPr lang="en-US" b="1" dirty="0" smtClean="0"/>
              <a:t>23:59</a:t>
            </a:r>
            <a:r>
              <a:rPr lang="en-US" dirty="0" smtClean="0"/>
              <a:t> </a:t>
            </a:r>
          </a:p>
          <a:p>
            <a:pPr>
              <a:buFont typeface="Arial" panose="020B0604020202020204" pitchFamily="34" charset="0"/>
              <a:buChar char="•"/>
            </a:pPr>
            <a:r>
              <a:rPr lang="en-US" dirty="0"/>
              <a:t> </a:t>
            </a:r>
            <a:r>
              <a:rPr lang="en-US" dirty="0" smtClean="0"/>
              <a:t> Pay close attention to all of the requirements, especially:</a:t>
            </a:r>
            <a:br>
              <a:rPr lang="en-US" dirty="0" smtClean="0"/>
            </a:br>
            <a:endParaRPr lang="en-US" dirty="0" smtClean="0"/>
          </a:p>
          <a:p>
            <a:pPr lvl="1">
              <a:buFont typeface="Arial" panose="020B0604020202020204" pitchFamily="34" charset="0"/>
              <a:buChar char="•"/>
            </a:pPr>
            <a:r>
              <a:rPr lang="en-US" sz="1600" dirty="0" smtClean="0"/>
              <a:t>All </a:t>
            </a:r>
            <a:r>
              <a:rPr lang="en-US" sz="1600" dirty="0"/>
              <a:t>HTML pages must pass the </a:t>
            </a:r>
            <a:r>
              <a:rPr lang="en-US" sz="1600" dirty="0">
                <a:hlinkClick r:id="rId3"/>
              </a:rPr>
              <a:t>W3C HTML5</a:t>
            </a:r>
            <a:r>
              <a:rPr lang="en-US" sz="1600" dirty="0"/>
              <a:t> validation - (No errors - No warnings</a:t>
            </a:r>
            <a:r>
              <a:rPr lang="en-US" sz="1600" dirty="0" smtClean="0"/>
              <a:t>).</a:t>
            </a:r>
          </a:p>
          <a:p>
            <a:pPr lvl="1">
              <a:buFont typeface="Arial" panose="020B0604020202020204" pitchFamily="34" charset="0"/>
              <a:buChar char="•"/>
            </a:pPr>
            <a:r>
              <a:rPr lang="en-US" sz="1600" dirty="0"/>
              <a:t>All CSS used in the assignment must be "</a:t>
            </a:r>
            <a:r>
              <a:rPr lang="en-US" sz="1600" b="1" dirty="0"/>
              <a:t>External CSS"</a:t>
            </a:r>
            <a:r>
              <a:rPr lang="en-US" sz="1600" dirty="0"/>
              <a:t> - CSS used in the assignment must pass the </a:t>
            </a:r>
            <a:r>
              <a:rPr lang="en-US" sz="1600" dirty="0">
                <a:hlinkClick r:id="rId4"/>
              </a:rPr>
              <a:t>W3C CSS </a:t>
            </a:r>
            <a:r>
              <a:rPr lang="en-US" sz="1600" dirty="0" smtClean="0">
                <a:hlinkClick r:id="rId4"/>
              </a:rPr>
              <a:t>validation</a:t>
            </a:r>
            <a:endParaRPr lang="en-US" sz="1600" dirty="0" smtClean="0"/>
          </a:p>
          <a:p>
            <a:pPr lvl="1">
              <a:buFont typeface="Arial" panose="020B0604020202020204" pitchFamily="34" charset="0"/>
              <a:buChar char="•"/>
            </a:pPr>
            <a:r>
              <a:rPr lang="en-US" sz="1600" dirty="0" smtClean="0"/>
              <a:t>All </a:t>
            </a:r>
            <a:r>
              <a:rPr lang="en-US" sz="1600" dirty="0"/>
              <a:t>files related to assignment #2 must be in </a:t>
            </a:r>
            <a:r>
              <a:rPr lang="en-US" sz="1600" b="1" dirty="0"/>
              <a:t>assign2</a:t>
            </a:r>
            <a:r>
              <a:rPr lang="en-US" sz="1600" dirty="0"/>
              <a:t> </a:t>
            </a:r>
            <a:r>
              <a:rPr lang="en-US" sz="1600" dirty="0" smtClean="0"/>
              <a:t>directory using the directory structure as </a:t>
            </a:r>
            <a:r>
              <a:rPr lang="en-US" sz="1600" dirty="0" smtClean="0">
                <a:hlinkClick r:id="rId5"/>
              </a:rPr>
              <a:t>illustrated on </a:t>
            </a:r>
            <a:r>
              <a:rPr lang="en-US" sz="1600" dirty="0">
                <a:hlinkClick r:id="rId5"/>
              </a:rPr>
              <a:t>the </a:t>
            </a:r>
            <a:r>
              <a:rPr lang="en-US" sz="1600" dirty="0" smtClean="0">
                <a:hlinkClick r:id="rId5"/>
              </a:rPr>
              <a:t>assignment</a:t>
            </a:r>
            <a:endParaRPr lang="en-US" sz="1600" dirty="0" smtClean="0"/>
          </a:p>
          <a:p>
            <a:pPr lvl="1">
              <a:buFont typeface="Arial" panose="020B0604020202020204" pitchFamily="34" charset="0"/>
              <a:buChar char="•"/>
            </a:pPr>
            <a:r>
              <a:rPr lang="en-US" sz="1600" dirty="0"/>
              <a:t>A footer must appear on all html pages - use the JavaScript code made available to you in assignment #</a:t>
            </a:r>
            <a:r>
              <a:rPr lang="en-US" sz="1600" dirty="0" smtClean="0"/>
              <a:t>1 (</a:t>
            </a:r>
            <a:r>
              <a:rPr lang="en-US" sz="1600" dirty="0" err="1" smtClean="0"/>
              <a:t>ie</a:t>
            </a:r>
            <a:r>
              <a:rPr lang="en-US" sz="1600" dirty="0" smtClean="0"/>
              <a:t>: "This </a:t>
            </a:r>
            <a:r>
              <a:rPr lang="en-US" sz="1600" dirty="0"/>
              <a:t>page was last updated on </a:t>
            </a:r>
            <a:r>
              <a:rPr lang="en-US" sz="1600" dirty="0" smtClean="0"/>
              <a:t>...".)</a:t>
            </a:r>
            <a:endParaRPr lang="en-US" sz="1600" dirty="0"/>
          </a:p>
        </p:txBody>
      </p:sp>
    </p:spTree>
    <p:extLst>
      <p:ext uri="{BB962C8B-B14F-4D97-AF65-F5344CB8AC3E}">
        <p14:creationId xmlns:p14="http://schemas.microsoft.com/office/powerpoint/2010/main" val="4020172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&lt;form&gt; with Attributes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60946509"/>
              </p:ext>
            </p:extLst>
          </p:nvPr>
        </p:nvGraphicFramePr>
        <p:xfrm>
          <a:off x="1209964" y="1929388"/>
          <a:ext cx="9945716" cy="3539344"/>
        </p:xfrm>
        <a:graphic>
          <a:graphicData uri="http://schemas.openxmlformats.org/drawingml/2006/table">
            <a:tbl>
              <a:tblPr>
                <a:tableStyleId>{BDBED569-4797-4DF1-A0F4-6AAB3CD982D8}</a:tableStyleId>
              </a:tblPr>
              <a:tblGrid>
                <a:gridCol w="1228436"/>
                <a:gridCol w="8717280"/>
              </a:tblGrid>
              <a:tr h="1247919">
                <a:tc>
                  <a:txBody>
                    <a:bodyPr/>
                    <a:lstStyle/>
                    <a:p>
                      <a:pPr algn="l" fontAlgn="base">
                        <a:buClr>
                          <a:schemeClr val="accent1"/>
                        </a:buClr>
                      </a:pPr>
                      <a:r>
                        <a:rPr lang="en-US" sz="1400" b="1" dirty="0">
                          <a:effectLst/>
                        </a:rPr>
                        <a:t>method</a:t>
                      </a:r>
                      <a:endParaRPr lang="en-US" sz="1400" b="1" dirty="0">
                        <a:effectLst/>
                        <a:latin typeface="inherit"/>
                      </a:endParaRPr>
                    </a:p>
                  </a:txBody>
                  <a:tcPr marT="91440" marB="91440" anchor="ctr"/>
                </a:tc>
                <a:tc>
                  <a:txBody>
                    <a:bodyPr/>
                    <a:lstStyle/>
                    <a:p>
                      <a:pPr marL="171450" indent="-171450" algn="l" fontAlgn="base">
                        <a:buClr>
                          <a:schemeClr val="accent1"/>
                        </a:buClr>
                        <a:buFont typeface="Arial" panose="020B0604020202020204" pitchFamily="34" charset="0"/>
                        <a:buChar char="•"/>
                      </a:pPr>
                      <a:r>
                        <a:rPr lang="en-US" sz="1400" b="1" dirty="0" smtClean="0">
                          <a:effectLst/>
                        </a:rPr>
                        <a:t>method</a:t>
                      </a:r>
                      <a:r>
                        <a:rPr lang="en-US" sz="1400" b="1" dirty="0">
                          <a:effectLst/>
                        </a:rPr>
                        <a:t>="get"</a:t>
                      </a:r>
                      <a:r>
                        <a:rPr lang="en-US" sz="1400" dirty="0">
                          <a:effectLst/>
                        </a:rPr>
                        <a:t> is the default method and it causes the fill-out form contents to be appended to the URL as if they were a normal query (maximum of 256 - 2048 characters</a:t>
                      </a:r>
                      <a:r>
                        <a:rPr lang="en-US" sz="1400" dirty="0" smtClean="0">
                          <a:effectLst/>
                        </a:rPr>
                        <a:t>).</a:t>
                      </a:r>
                    </a:p>
                    <a:p>
                      <a:pPr marL="171450" indent="-171450" algn="l" fontAlgn="base">
                        <a:buClr>
                          <a:schemeClr val="accent1"/>
                        </a:buClr>
                        <a:buFont typeface="Arial" panose="020B0604020202020204" pitchFamily="34" charset="0"/>
                        <a:buChar char="•"/>
                      </a:pPr>
                      <a:r>
                        <a:rPr lang="en-US" sz="1400" b="1" dirty="0" smtClean="0">
                          <a:effectLst/>
                        </a:rPr>
                        <a:t>method</a:t>
                      </a:r>
                      <a:r>
                        <a:rPr lang="en-US" sz="1400" b="1" dirty="0">
                          <a:effectLst/>
                        </a:rPr>
                        <a:t>="post"</a:t>
                      </a:r>
                      <a:r>
                        <a:rPr lang="en-US" sz="1400" dirty="0">
                          <a:effectLst/>
                        </a:rPr>
                        <a:t> is the method that causes the fill-out form contents to be sent to the server in a data body rather than as part of the URL.</a:t>
                      </a:r>
                      <a:endParaRPr lang="en-US" sz="1400" dirty="0">
                        <a:effectLst/>
                        <a:latin typeface="inherit"/>
                      </a:endParaRPr>
                    </a:p>
                  </a:txBody>
                  <a:tcPr marT="91440" marB="91440" anchor="ctr"/>
                </a:tc>
              </a:tr>
              <a:tr h="814729">
                <a:tc>
                  <a:txBody>
                    <a:bodyPr/>
                    <a:lstStyle/>
                    <a:p>
                      <a:pPr algn="l" fontAlgn="base">
                        <a:buClr>
                          <a:schemeClr val="accent1"/>
                        </a:buClr>
                      </a:pPr>
                      <a:r>
                        <a:rPr lang="en-US" sz="1400" b="1" dirty="0">
                          <a:effectLst/>
                        </a:rPr>
                        <a:t>action</a:t>
                      </a:r>
                      <a:endParaRPr lang="en-US" sz="1400" b="1" dirty="0">
                        <a:effectLst/>
                        <a:latin typeface="inherit"/>
                      </a:endParaRPr>
                    </a:p>
                  </a:txBody>
                  <a:tcPr marT="91440" marB="91440" anchor="ctr"/>
                </a:tc>
                <a:tc>
                  <a:txBody>
                    <a:bodyPr/>
                    <a:lstStyle/>
                    <a:p>
                      <a:pPr marL="171450" indent="-171450" algn="l" fontAlgn="base">
                        <a:buClr>
                          <a:schemeClr val="accent1"/>
                        </a:buClr>
                        <a:buFont typeface="Arial" panose="020B0604020202020204" pitchFamily="34" charset="0"/>
                        <a:buChar char="•"/>
                      </a:pPr>
                      <a:r>
                        <a:rPr lang="en-US" sz="1400" b="1" dirty="0">
                          <a:effectLst/>
                        </a:rPr>
                        <a:t>action="</a:t>
                      </a:r>
                      <a:r>
                        <a:rPr lang="en-US" sz="1400" b="1" dirty="0" err="1">
                          <a:effectLst/>
                        </a:rPr>
                        <a:t>url</a:t>
                      </a:r>
                      <a:r>
                        <a:rPr lang="en-US" sz="1400" b="1" dirty="0">
                          <a:effectLst/>
                        </a:rPr>
                        <a:t>"</a:t>
                      </a:r>
                      <a:r>
                        <a:rPr lang="en-US" sz="1400" dirty="0">
                          <a:effectLst/>
                        </a:rPr>
                        <a:t> is the URL of the query server to which the form contents will be submitted</a:t>
                      </a:r>
                      <a:r>
                        <a:rPr lang="en-US" sz="1400" dirty="0" smtClean="0">
                          <a:effectLst/>
                        </a:rPr>
                        <a:t>.</a:t>
                      </a:r>
                      <a:endParaRPr lang="en-US" sz="1400" dirty="0">
                        <a:effectLst/>
                      </a:endParaRPr>
                    </a:p>
                    <a:p>
                      <a:pPr marL="171450" indent="-171450" algn="l" fontAlgn="base">
                        <a:buClr>
                          <a:schemeClr val="accent1"/>
                        </a:buClr>
                        <a:buFont typeface="Arial" panose="020B0604020202020204" pitchFamily="34" charset="0"/>
                        <a:buChar char="•"/>
                      </a:pPr>
                      <a:r>
                        <a:rPr lang="en-US" sz="1400" b="1" dirty="0">
                          <a:effectLst/>
                        </a:rPr>
                        <a:t>action="#"</a:t>
                      </a:r>
                      <a:r>
                        <a:rPr lang="en-US" sz="1400" dirty="0">
                          <a:effectLst/>
                        </a:rPr>
                        <a:t> will default to the current document URL.</a:t>
                      </a:r>
                      <a:endParaRPr lang="en-US" sz="1400" dirty="0">
                        <a:effectLst/>
                        <a:latin typeface="inherit"/>
                      </a:endParaRPr>
                    </a:p>
                  </a:txBody>
                  <a:tcPr marT="91440" marB="91440" anchor="ctr"/>
                </a:tc>
              </a:tr>
              <a:tr h="814729">
                <a:tc>
                  <a:txBody>
                    <a:bodyPr/>
                    <a:lstStyle/>
                    <a:p>
                      <a:pPr algn="l" fontAlgn="base">
                        <a:buClr>
                          <a:schemeClr val="accent1"/>
                        </a:buClr>
                      </a:pPr>
                      <a:r>
                        <a:rPr lang="en-US" sz="1400" b="1" dirty="0" smtClean="0">
                          <a:effectLst/>
                        </a:rPr>
                        <a:t>id</a:t>
                      </a:r>
                      <a:r>
                        <a:rPr lang="en-US" sz="1400" b="1" baseline="0" dirty="0" smtClean="0">
                          <a:effectLst/>
                        </a:rPr>
                        <a:t> </a:t>
                      </a:r>
                      <a:r>
                        <a:rPr lang="en-US" sz="1400" b="1" dirty="0" smtClean="0">
                          <a:effectLst/>
                        </a:rPr>
                        <a:t>or</a:t>
                      </a:r>
                      <a:r>
                        <a:rPr lang="en-US" sz="1400" b="1" dirty="0">
                          <a:effectLst/>
                        </a:rPr>
                        <a:t> </a:t>
                      </a:r>
                      <a:r>
                        <a:rPr lang="en-US" sz="1400" b="1" dirty="0" smtClean="0">
                          <a:effectLst/>
                        </a:rPr>
                        <a:t>name</a:t>
                      </a:r>
                      <a:endParaRPr lang="en-US" sz="1400" b="1" dirty="0">
                        <a:effectLst/>
                        <a:latin typeface="inherit"/>
                      </a:endParaRPr>
                    </a:p>
                  </a:txBody>
                  <a:tcPr marT="91440" marB="91440" anchor="ctr"/>
                </a:tc>
                <a:tc>
                  <a:txBody>
                    <a:bodyPr/>
                    <a:lstStyle/>
                    <a:p>
                      <a:pPr marL="171450" indent="-171450" algn="l" fontAlgn="base">
                        <a:buClr>
                          <a:schemeClr val="accent1"/>
                        </a:buClr>
                        <a:buFont typeface="Arial" panose="020B0604020202020204" pitchFamily="34" charset="0"/>
                        <a:buChar char="•"/>
                      </a:pPr>
                      <a:r>
                        <a:rPr lang="en-US" sz="1400" b="1" dirty="0">
                          <a:effectLst/>
                        </a:rPr>
                        <a:t>id="whatever"</a:t>
                      </a:r>
                      <a:r>
                        <a:rPr lang="en-US" sz="1400" dirty="0">
                          <a:effectLst/>
                        </a:rPr>
                        <a:t> or </a:t>
                      </a:r>
                      <a:r>
                        <a:rPr lang="en-US" sz="1400" b="1" dirty="0">
                          <a:effectLst/>
                        </a:rPr>
                        <a:t>name="whatever"</a:t>
                      </a:r>
                      <a:r>
                        <a:rPr lang="en-US" sz="1400" dirty="0">
                          <a:effectLst/>
                        </a:rPr>
                        <a:t> are used with </a:t>
                      </a:r>
                      <a:r>
                        <a:rPr lang="en-US" sz="1400" b="1" dirty="0">
                          <a:effectLst/>
                        </a:rPr>
                        <a:t>JavaScript</a:t>
                      </a:r>
                      <a:r>
                        <a:rPr lang="en-US" sz="1400" dirty="0">
                          <a:effectLst/>
                        </a:rPr>
                        <a:t> - the id or name attributes allow JavaScript to make reference to any element within the form.</a:t>
                      </a:r>
                      <a:endParaRPr lang="en-US" sz="1400" dirty="0">
                        <a:effectLst/>
                        <a:latin typeface="inherit"/>
                      </a:endParaRPr>
                    </a:p>
                  </a:txBody>
                  <a:tcPr marT="91440" marB="91440" anchor="ctr"/>
                </a:tc>
              </a:tr>
              <a:tr h="661967">
                <a:tc>
                  <a:txBody>
                    <a:bodyPr/>
                    <a:lstStyle/>
                    <a:p>
                      <a:pPr algn="l" fontAlgn="base">
                        <a:buClr>
                          <a:schemeClr val="accent1"/>
                        </a:buClr>
                      </a:pPr>
                      <a:r>
                        <a:rPr lang="en-US" sz="1400" b="1" dirty="0" err="1">
                          <a:effectLst/>
                        </a:rPr>
                        <a:t>enctype</a:t>
                      </a:r>
                      <a:endParaRPr lang="en-US" sz="1400" b="1" dirty="0">
                        <a:effectLst/>
                        <a:latin typeface="inherit"/>
                      </a:endParaRPr>
                    </a:p>
                  </a:txBody>
                  <a:tcPr marT="91440" marB="91440" anchor="ctr"/>
                </a:tc>
                <a:tc>
                  <a:txBody>
                    <a:bodyPr/>
                    <a:lstStyle/>
                    <a:p>
                      <a:pPr marL="171450" indent="-171450" algn="l" fontAlgn="base">
                        <a:buClr>
                          <a:schemeClr val="accent1"/>
                        </a:buClr>
                        <a:buFont typeface="Arial" panose="020B0604020202020204" pitchFamily="34" charset="0"/>
                        <a:buChar char="•"/>
                      </a:pPr>
                      <a:r>
                        <a:rPr lang="en-US" sz="1400" dirty="0" smtClean="0">
                          <a:effectLst/>
                        </a:rPr>
                        <a:t>Specifies </a:t>
                      </a:r>
                      <a:r>
                        <a:rPr lang="en-US" sz="1400" dirty="0">
                          <a:effectLst/>
                        </a:rPr>
                        <a:t>the encoding for the fill-out form contents.</a:t>
                      </a:r>
                    </a:p>
                    <a:p>
                      <a:pPr marL="171450" indent="-171450" algn="l" fontAlgn="base">
                        <a:buClr>
                          <a:schemeClr val="accent1"/>
                        </a:buClr>
                        <a:buFont typeface="Arial" panose="020B0604020202020204" pitchFamily="34" charset="0"/>
                        <a:buChar char="•"/>
                      </a:pPr>
                      <a:r>
                        <a:rPr lang="en-US" sz="1400" dirty="0">
                          <a:effectLst/>
                        </a:rPr>
                        <a:t>The default value is "application/x-www-form-</a:t>
                      </a:r>
                      <a:r>
                        <a:rPr lang="en-US" sz="1400" dirty="0" err="1">
                          <a:effectLst/>
                        </a:rPr>
                        <a:t>urlencoded</a:t>
                      </a:r>
                      <a:r>
                        <a:rPr lang="en-US" sz="1400" dirty="0">
                          <a:effectLst/>
                        </a:rPr>
                        <a:t>".</a:t>
                      </a:r>
                      <a:endParaRPr lang="en-US" sz="1400" dirty="0">
                        <a:effectLst/>
                        <a:latin typeface="inherit"/>
                      </a:endParaRPr>
                    </a:p>
                  </a:txBody>
                  <a:tcPr marT="91440" marB="91440" anchor="ctr"/>
                </a:tc>
              </a:tr>
            </a:tbl>
          </a:graphicData>
        </a:graphic>
      </p:graphicFrame>
    </p:spTree>
    <p:extLst>
      <p:ext uri="{BB962C8B-B14F-4D97-AF65-F5344CB8AC3E}">
        <p14:creationId xmlns:p14="http://schemas.microsoft.com/office/powerpoint/2010/main" val="2509297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Content - &lt;input&gt; Tag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a:t>
            </a:r>
            <a:r>
              <a:rPr lang="en-US" dirty="0"/>
              <a:t> input tag is used to specify a simple input element inside a form that can receive user input. </a:t>
            </a:r>
            <a:endParaRPr lang="en-US" dirty="0" smtClean="0"/>
          </a:p>
          <a:p>
            <a:pPr>
              <a:buFont typeface="Arial" panose="020B0604020202020204" pitchFamily="34" charset="0"/>
              <a:buChar char="•"/>
            </a:pPr>
            <a:r>
              <a:rPr lang="en-US" dirty="0"/>
              <a:t> </a:t>
            </a:r>
            <a:r>
              <a:rPr lang="en-US" dirty="0" smtClean="0"/>
              <a:t> The</a:t>
            </a:r>
            <a:r>
              <a:rPr lang="en-US" dirty="0"/>
              <a:t> </a:t>
            </a:r>
            <a:r>
              <a:rPr lang="en-US" dirty="0" smtClean="0"/>
              <a:t>”type”</a:t>
            </a:r>
            <a:r>
              <a:rPr lang="en-US" dirty="0"/>
              <a:t> attribute determines the specific sort of form element to be created.</a:t>
            </a:r>
          </a:p>
        </p:txBody>
      </p:sp>
    </p:spTree>
    <p:extLst>
      <p:ext uri="{BB962C8B-B14F-4D97-AF65-F5344CB8AC3E}">
        <p14:creationId xmlns:p14="http://schemas.microsoft.com/office/powerpoint/2010/main" val="2605220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Content - &lt;input&gt; type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1448191"/>
              </p:ext>
            </p:extLst>
          </p:nvPr>
        </p:nvGraphicFramePr>
        <p:xfrm>
          <a:off x="1207009" y="1928280"/>
          <a:ext cx="9948672" cy="3657600"/>
        </p:xfrm>
        <a:graphic>
          <a:graphicData uri="http://schemas.openxmlformats.org/drawingml/2006/table">
            <a:tbl>
              <a:tblPr/>
              <a:tblGrid>
                <a:gridCol w="1674736"/>
                <a:gridCol w="8273936"/>
              </a:tblGrid>
              <a:tr h="218626">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2"/>
                        </a:rPr>
                        <a:t>text</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A text element is a single line text input field in which the user can enter text (this is the default).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49802">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3"/>
                        </a:rPr>
                        <a:t>password</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A password element is a text input field in which each character typed is displayed as a character such as * or a black dot to conceal the actual value.</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18626">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4"/>
                        </a:rPr>
                        <a:t>checkbox</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A checkbox element is a toggle that the user can select (switch on) or deselect (switch off.)</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15390">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5"/>
                        </a:rPr>
                        <a:t>radio</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a:effectLst/>
                          <a:latin typeface="inherit"/>
                        </a:rPr>
                        <a:t>A radio element is a radio button. Only one radio button in the set can be selected at one time. When the user selects a button in the set, all other buttons in the set are deselected.</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12154">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6"/>
                        </a:rPr>
                        <a:t>hidden</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A hidden input element is an invisible element whose main purpose is to contain data that the user does not enter. This data gets sent to the invoked CGI program when the form is submitted.</a:t>
                      </a:r>
                    </a:p>
                    <a:p>
                      <a:pPr marL="171450" indent="-171450" algn="l" fontAlgn="base">
                        <a:buClr>
                          <a:schemeClr val="accent1"/>
                        </a:buClr>
                        <a:buFont typeface="Arial" panose="020B0604020202020204" pitchFamily="34" charset="0"/>
                        <a:buChar char="•"/>
                      </a:pPr>
                      <a:r>
                        <a:rPr lang="en-US" sz="1200" dirty="0">
                          <a:effectLst/>
                          <a:latin typeface="inherit"/>
                        </a:rPr>
                        <a:t>This type="hidden" attribute value provides a way for delivering a value to the CGI program.</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071269">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7"/>
                        </a:rPr>
                        <a:t>file</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A file element allows the user to supply a file as input. When the form is submitted, the content of the specified file is sent to the server as the value portion of the name/value pair for this input element.</a:t>
                      </a:r>
                    </a:p>
                    <a:p>
                      <a:pPr marL="171450" indent="-171450" algn="l" fontAlgn="base">
                        <a:buClr>
                          <a:schemeClr val="accent1"/>
                        </a:buClr>
                        <a:buFont typeface="Arial" panose="020B0604020202020204" pitchFamily="34" charset="0"/>
                        <a:buChar char="•"/>
                      </a:pPr>
                      <a:r>
                        <a:rPr lang="en-US" sz="1200" dirty="0">
                          <a:effectLst/>
                          <a:latin typeface="inherit"/>
                        </a:rPr>
                        <a:t>A 'Browse' button is displayed next to the file input element that lets users select a file from their system to use as the value of the file input element.</a:t>
                      </a:r>
                    </a:p>
                    <a:p>
                      <a:pPr marL="171450" indent="-171450" algn="l" fontAlgn="base">
                        <a:buClr>
                          <a:schemeClr val="accent1"/>
                        </a:buClr>
                        <a:buFont typeface="Arial" panose="020B0604020202020204" pitchFamily="34" charset="0"/>
                        <a:buChar char="•"/>
                      </a:pPr>
                      <a:r>
                        <a:rPr lang="en-US" sz="1200" dirty="0">
                          <a:effectLst/>
                          <a:latin typeface="inherit"/>
                        </a:rPr>
                        <a:t>If a form contains a file input element, the value of the </a:t>
                      </a:r>
                      <a:r>
                        <a:rPr lang="en-US" sz="1200" dirty="0" err="1">
                          <a:effectLst/>
                          <a:latin typeface="inherit"/>
                        </a:rPr>
                        <a:t>enctype</a:t>
                      </a:r>
                      <a:r>
                        <a:rPr lang="en-US" sz="1200" dirty="0">
                          <a:effectLst/>
                          <a:latin typeface="inherit"/>
                        </a:rPr>
                        <a:t> attribute of the </a:t>
                      </a:r>
                      <a:r>
                        <a:rPr lang="en-US" sz="1200" dirty="0" err="1">
                          <a:effectLst/>
                          <a:latin typeface="inherit"/>
                        </a:rPr>
                        <a:t>formtag</a:t>
                      </a:r>
                      <a:r>
                        <a:rPr lang="en-US" sz="1200" dirty="0">
                          <a:effectLst/>
                          <a:latin typeface="inherit"/>
                        </a:rPr>
                        <a:t> should be 'multipart/form-data'.</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98601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Content - &lt;input</a:t>
            </a:r>
            <a:r>
              <a:rPr lang="en-US" dirty="0" smtClean="0"/>
              <a:t>&gt; types (Cont’d)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9805310"/>
              </p:ext>
            </p:extLst>
          </p:nvPr>
        </p:nvGraphicFramePr>
        <p:xfrm>
          <a:off x="1198562" y="1910917"/>
          <a:ext cx="9948672" cy="1645920"/>
        </p:xfrm>
        <a:graphic>
          <a:graphicData uri="http://schemas.openxmlformats.org/drawingml/2006/table">
            <a:tbl>
              <a:tblPr/>
              <a:tblGrid>
                <a:gridCol w="1479983"/>
                <a:gridCol w="8468689"/>
              </a:tblGrid>
              <a:tr h="349802">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2"/>
                        </a:rPr>
                        <a:t>submit</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When a user clicks a submit button, the form is submitted, which means that the </a:t>
                      </a:r>
                      <a:r>
                        <a:rPr lang="en-US" sz="1200" dirty="0" err="1">
                          <a:effectLst/>
                          <a:latin typeface="inherit"/>
                        </a:rPr>
                        <a:t>actionspecified</a:t>
                      </a:r>
                      <a:r>
                        <a:rPr lang="en-US" sz="1200" dirty="0">
                          <a:effectLst/>
                          <a:latin typeface="inherit"/>
                        </a:rPr>
                        <a:t> for the form is invoked.</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18626">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3"/>
                        </a:rPr>
                        <a:t>reset</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a:effectLst/>
                          <a:latin typeface="inherit"/>
                        </a:rPr>
                        <a:t>When a user clicks a reset button, all elements in the form are reset to their original default values.</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49802">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4"/>
                        </a:rPr>
                        <a:t>image</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Places an image, serving as a custom button in place of the submit button. When a user clicks the image, the form is submitted to the server.</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18626">
                <a:tc>
                  <a:txBody>
                    <a:bodyPr/>
                    <a:lstStyle/>
                    <a:p>
                      <a:pPr algn="l" fontAlgn="base"/>
                      <a:r>
                        <a:rPr lang="en-US" sz="1200" b="1" dirty="0" smtClean="0">
                          <a:effectLst/>
                          <a:latin typeface="inherit"/>
                        </a:rPr>
                        <a:t>type = "</a:t>
                      </a:r>
                      <a:r>
                        <a:rPr lang="en-US" sz="1200" b="1" dirty="0">
                          <a:solidFill>
                            <a:srgbClr val="884488"/>
                          </a:solidFill>
                          <a:effectLst/>
                          <a:latin typeface="inherit"/>
                          <a:hlinkClick r:id="rId5"/>
                        </a:rPr>
                        <a:t>button</a:t>
                      </a:r>
                      <a:r>
                        <a:rPr lang="en-US" sz="1200" b="1" dirty="0">
                          <a:effectLst/>
                          <a:latin typeface="inherit"/>
                        </a:rPr>
                        <a: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Creates a "button" with no specific behavior. Typically used with JavaScript.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8630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Content - &lt;input&gt; Attributes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53126524"/>
              </p:ext>
            </p:extLst>
          </p:nvPr>
        </p:nvGraphicFramePr>
        <p:xfrm>
          <a:off x="1191491" y="1887992"/>
          <a:ext cx="9964188" cy="4264283"/>
        </p:xfrm>
        <a:graphic>
          <a:graphicData uri="http://schemas.openxmlformats.org/drawingml/2006/table">
            <a:tbl>
              <a:tblPr/>
              <a:tblGrid>
                <a:gridCol w="1136073"/>
                <a:gridCol w="8828115"/>
              </a:tblGrid>
              <a:tr h="0">
                <a:tc>
                  <a:txBody>
                    <a:bodyPr/>
                    <a:lstStyle/>
                    <a:p>
                      <a:pPr algn="l" fontAlgn="base"/>
                      <a:r>
                        <a:rPr lang="en-US" sz="1200" b="1" dirty="0" smtClean="0">
                          <a:effectLst/>
                          <a:latin typeface="inherit"/>
                        </a:rPr>
                        <a:t>name/id</a:t>
                      </a:r>
                      <a:endParaRPr lang="en-US" sz="1200" b="1" dirty="0">
                        <a:effectLst/>
                        <a:latin typeface="inherit"/>
                      </a:endParaRP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smtClean="0">
                          <a:effectLst/>
                          <a:latin typeface="inherit"/>
                        </a:rPr>
                        <a:t>The </a:t>
                      </a:r>
                      <a:r>
                        <a:rPr lang="en-US" sz="1200" dirty="0">
                          <a:effectLst/>
                          <a:latin typeface="inherit"/>
                        </a:rPr>
                        <a:t>symbolic name (not displayed) for an input field. The name/id attribute and a value should be present for all input tags.</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054739">
                <a:tc>
                  <a:txBody>
                    <a:bodyPr/>
                    <a:lstStyle/>
                    <a:p>
                      <a:pPr algn="l" fontAlgn="base"/>
                      <a:r>
                        <a:rPr lang="en-US" sz="1200" b="1" dirty="0">
                          <a:effectLst/>
                          <a:latin typeface="inherit"/>
                        </a:rPr>
                        <a:t>value</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for a text or password entry field, can be used to specify the default contents of the field.</a:t>
                      </a:r>
                    </a:p>
                    <a:p>
                      <a:pPr marL="171450" indent="-171450" algn="l" fontAlgn="base">
                        <a:buClr>
                          <a:schemeClr val="accent1"/>
                        </a:buClr>
                        <a:buFont typeface="Arial" panose="020B0604020202020204" pitchFamily="34" charset="0"/>
                        <a:buChar char="•"/>
                      </a:pPr>
                      <a:r>
                        <a:rPr lang="en-US" sz="1200" dirty="0">
                          <a:effectLst/>
                          <a:latin typeface="inherit"/>
                        </a:rPr>
                        <a:t>for a checkbox or a radio button, value specifies the value of the button when it is checked (unchecked checkboxes are ignored when submitting the form); the default value for a checkbox or radio button is 'on'.</a:t>
                      </a:r>
                    </a:p>
                    <a:p>
                      <a:pPr marL="171450" indent="-171450" algn="l" fontAlgn="base">
                        <a:buClr>
                          <a:schemeClr val="accent1"/>
                        </a:buClr>
                        <a:buFont typeface="Arial" panose="020B0604020202020204" pitchFamily="34" charset="0"/>
                        <a:buChar char="•"/>
                      </a:pPr>
                      <a:r>
                        <a:rPr lang="en-US" sz="1200" dirty="0">
                          <a:effectLst/>
                          <a:latin typeface="inherit"/>
                        </a:rPr>
                        <a:t>For types submit and reset, value is used to specify the label for the push button.</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base"/>
                      <a:r>
                        <a:rPr lang="en-US" sz="1200" b="1" dirty="0">
                          <a:effectLst/>
                          <a:latin typeface="inherit"/>
                        </a:rPr>
                        <a:t>checked</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a:effectLst/>
                          <a:latin typeface="inherit"/>
                        </a:rPr>
                        <a:t>checked="checked" specifies that the checkbox or radio button is checked by default; this is only appropriate for a checkbox or a radio button.</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base"/>
                      <a:r>
                        <a:rPr lang="en-US" sz="1200" b="1" dirty="0">
                          <a:effectLst/>
                          <a:latin typeface="inherit"/>
                        </a:rPr>
                        <a:t>size</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a:effectLst/>
                          <a:latin typeface="inherit"/>
                        </a:rPr>
                        <a:t>is the physical size of the input field in characters; this is only appropriate for textentry fields and password entry fields. If this is not present, the default is 20 characters.</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60393">
                <a:tc>
                  <a:txBody>
                    <a:bodyPr/>
                    <a:lstStyle/>
                    <a:p>
                      <a:pPr algn="l" fontAlgn="base"/>
                      <a:r>
                        <a:rPr lang="en-US" sz="1200" b="1" dirty="0" err="1">
                          <a:effectLst/>
                          <a:latin typeface="inherit"/>
                        </a:rPr>
                        <a:t>maxlength</a:t>
                      </a:r>
                      <a:endParaRPr lang="en-US" sz="1200" b="1" dirty="0">
                        <a:effectLst/>
                        <a:latin typeface="inherit"/>
                      </a:endParaRP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a:effectLst/>
                          <a:latin typeface="inherit"/>
                        </a:rPr>
                        <a:t>is the maximum number of characters that are accepted as input; this is only appropriate for single-line text entry fields and password entry fields.</a:t>
                      </a:r>
                    </a:p>
                    <a:p>
                      <a:pPr marL="171450" indent="-171450" algn="l" fontAlgn="base">
                        <a:buClr>
                          <a:schemeClr val="accent1"/>
                        </a:buClr>
                        <a:buFont typeface="Arial" panose="020B0604020202020204" pitchFamily="34" charset="0"/>
                        <a:buChar char="•"/>
                      </a:pPr>
                      <a:r>
                        <a:rPr lang="en-US" sz="1200" dirty="0">
                          <a:effectLst/>
                          <a:latin typeface="inherit"/>
                        </a:rPr>
                        <a:t>If this is not present, the default will be unlimited. The text entry field will scroll appropriately if </a:t>
                      </a:r>
                      <a:r>
                        <a:rPr lang="en-US" sz="1200" dirty="0" err="1">
                          <a:effectLst/>
                          <a:latin typeface="inherit"/>
                        </a:rPr>
                        <a:t>maxlength</a:t>
                      </a:r>
                      <a:r>
                        <a:rPr lang="en-US" sz="1200" dirty="0">
                          <a:effectLst/>
                          <a:latin typeface="inherit"/>
                        </a:rPr>
                        <a:t> value is greater than the size value.</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base"/>
                      <a:r>
                        <a:rPr lang="en-US" sz="1200" b="1" dirty="0">
                          <a:effectLst/>
                          <a:latin typeface="inherit"/>
                        </a:rPr>
                        <a:t>disabled</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a:effectLst/>
                          <a:latin typeface="inherit"/>
                        </a:rPr>
                        <a:t>disabled="disabled" - When used, cannot receive user input nor will its value be submitted with the form</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base"/>
                      <a:r>
                        <a:rPr lang="en-US" sz="1200" b="1" dirty="0" err="1">
                          <a:effectLst/>
                          <a:latin typeface="inherit"/>
                        </a:rPr>
                        <a:t>readonly</a:t>
                      </a:r>
                      <a:endParaRPr lang="en-US" sz="1200" b="1" dirty="0">
                        <a:effectLst/>
                        <a:latin typeface="inherit"/>
                      </a:endParaRP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a:effectLst/>
                          <a:latin typeface="inherit"/>
                        </a:rPr>
                        <a:t>readonly="readonly" - When used, cannot receive user input - the value is submitted with the form</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base"/>
                      <a:r>
                        <a:rPr lang="en-US" sz="1200" b="1" dirty="0" err="1">
                          <a:solidFill>
                            <a:srgbClr val="884488"/>
                          </a:solidFill>
                          <a:effectLst/>
                          <a:latin typeface="inherit"/>
                          <a:hlinkClick r:id="rId2"/>
                        </a:rPr>
                        <a:t>tabindex</a:t>
                      </a:r>
                      <a:endParaRPr lang="en-US" sz="1200" b="1" dirty="0">
                        <a:effectLst/>
                        <a:latin typeface="inherit"/>
                      </a:endParaRP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err="1">
                          <a:effectLst/>
                          <a:latin typeface="inherit"/>
                        </a:rPr>
                        <a:t>tabindex</a:t>
                      </a:r>
                      <a:r>
                        <a:rPr lang="en-US" sz="1200" dirty="0">
                          <a:effectLst/>
                          <a:latin typeface="inherit"/>
                        </a:rPr>
                        <a:t>="</a:t>
                      </a:r>
                      <a:r>
                        <a:rPr lang="en-US" sz="1200" dirty="0" err="1">
                          <a:effectLst/>
                          <a:latin typeface="inherit"/>
                        </a:rPr>
                        <a:t>nn</a:t>
                      </a:r>
                      <a:r>
                        <a:rPr lang="en-US" sz="1200" dirty="0">
                          <a:effectLst/>
                          <a:latin typeface="inherit"/>
                        </a:rPr>
                        <a:t>" - </a:t>
                      </a:r>
                      <a:r>
                        <a:rPr lang="en-US" sz="1200" dirty="0" err="1">
                          <a:effectLst/>
                          <a:latin typeface="inherit"/>
                        </a:rPr>
                        <a:t>nn</a:t>
                      </a:r>
                      <a:r>
                        <a:rPr lang="en-US" sz="1200" dirty="0">
                          <a:effectLst/>
                          <a:latin typeface="inherit"/>
                        </a:rPr>
                        <a:t> is a positive value - navigation proceeds from the element with the lowest </a:t>
                      </a:r>
                      <a:r>
                        <a:rPr lang="en-US" sz="1200" dirty="0" err="1">
                          <a:effectLst/>
                          <a:latin typeface="inherit"/>
                        </a:rPr>
                        <a:t>tabindex</a:t>
                      </a:r>
                      <a:r>
                        <a:rPr lang="en-US" sz="1200" dirty="0">
                          <a:effectLst/>
                          <a:latin typeface="inherit"/>
                        </a:rPr>
                        <a:t> value to the element with the highest value.</a:t>
                      </a:r>
                    </a:p>
                  </a:txBody>
                  <a:tcPr marT="27432"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7981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Content &lt;select&gt; Element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a:t>
            </a:r>
            <a:r>
              <a:rPr lang="en-US" dirty="0"/>
              <a:t> select tag defines a selection list on an HTML form. A selection list displays a list of options- a menu like - from which the user can select an item(s</a:t>
            </a:r>
            <a:r>
              <a:rPr lang="en-US" dirty="0" smtClean="0"/>
              <a:t>).</a:t>
            </a:r>
          </a:p>
          <a:p>
            <a:pPr>
              <a:buFont typeface="Arial" panose="020B0604020202020204" pitchFamily="34" charset="0"/>
              <a:buChar char="•"/>
            </a:pPr>
            <a:r>
              <a:rPr lang="en-US" dirty="0"/>
              <a:t> </a:t>
            </a:r>
            <a:r>
              <a:rPr lang="en-US" dirty="0" smtClean="0"/>
              <a:t> </a:t>
            </a:r>
            <a:r>
              <a:rPr lang="en-US" dirty="0"/>
              <a:t>For example: </a:t>
            </a:r>
            <a:r>
              <a:rPr lang="en-US" dirty="0">
                <a:hlinkClick r:id="rId2"/>
              </a:rPr>
              <a:t>https://zenit.senecac.on.ca/~</a:t>
            </a:r>
            <a:r>
              <a:rPr lang="en-US" dirty="0" smtClean="0">
                <a:hlinkClick r:id="rId2"/>
              </a:rPr>
              <a:t>emile.ohan/int222/examples/forms/fms-12.html</a:t>
            </a: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pic>
        <p:nvPicPr>
          <p:cNvPr id="5" name="Picture 4"/>
          <p:cNvPicPr>
            <a:picLocks noChangeAspect="1"/>
          </p:cNvPicPr>
          <p:nvPr/>
        </p:nvPicPr>
        <p:blipFill>
          <a:blip r:embed="rId3"/>
          <a:stretch>
            <a:fillRect/>
          </a:stretch>
        </p:blipFill>
        <p:spPr>
          <a:xfrm>
            <a:off x="1262350" y="3110634"/>
            <a:ext cx="1114425" cy="285750"/>
          </a:xfrm>
          <a:prstGeom prst="rect">
            <a:avLst/>
          </a:prstGeom>
        </p:spPr>
      </p:pic>
      <p:pic>
        <p:nvPicPr>
          <p:cNvPr id="6" name="Picture 5"/>
          <p:cNvPicPr>
            <a:picLocks noChangeAspect="1"/>
          </p:cNvPicPr>
          <p:nvPr/>
        </p:nvPicPr>
        <p:blipFill>
          <a:blip r:embed="rId4"/>
          <a:stretch>
            <a:fillRect/>
          </a:stretch>
        </p:blipFill>
        <p:spPr>
          <a:xfrm>
            <a:off x="2383428" y="3092162"/>
            <a:ext cx="1123950" cy="1285875"/>
          </a:xfrm>
          <a:prstGeom prst="rect">
            <a:avLst/>
          </a:prstGeom>
        </p:spPr>
      </p:pic>
    </p:spTree>
    <p:extLst>
      <p:ext uri="{BB962C8B-B14F-4D97-AF65-F5344CB8AC3E}">
        <p14:creationId xmlns:p14="http://schemas.microsoft.com/office/powerpoint/2010/main" val="38296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Content &lt;select&gt;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85949200"/>
              </p:ext>
            </p:extLst>
          </p:nvPr>
        </p:nvGraphicFramePr>
        <p:xfrm>
          <a:off x="1191489" y="1976785"/>
          <a:ext cx="9964190" cy="4033113"/>
        </p:xfrm>
        <a:graphic>
          <a:graphicData uri="http://schemas.openxmlformats.org/drawingml/2006/table">
            <a:tbl>
              <a:tblPr/>
              <a:tblGrid>
                <a:gridCol w="1948875"/>
                <a:gridCol w="8015315"/>
              </a:tblGrid>
              <a:tr h="538252">
                <a:tc>
                  <a:txBody>
                    <a:bodyPr/>
                    <a:lstStyle/>
                    <a:p>
                      <a:pPr algn="l" fontAlgn="base"/>
                      <a:r>
                        <a:rPr lang="en-US" sz="1200" b="1" dirty="0">
                          <a:effectLst/>
                          <a:latin typeface="inherit"/>
                        </a:rPr>
                        <a:t>name="xyz" or id="xyz"</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28600" indent="-228600" algn="l" fontAlgn="base">
                        <a:buClr>
                          <a:schemeClr val="accent1"/>
                        </a:buClr>
                        <a:buFont typeface="Arial" panose="020B0604020202020204" pitchFamily="34" charset="0"/>
                        <a:buChar char="•"/>
                      </a:pPr>
                      <a:r>
                        <a:rPr lang="en-US" sz="1200" dirty="0">
                          <a:effectLst/>
                          <a:latin typeface="inherit"/>
                        </a:rPr>
                        <a:t>Specifies the name/id of the select element. This value is the name/id portion of the name/value pair sent to the invoked CGI program when the form is submitted. The name is not displayed on the form.</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068021">
                <a:tc>
                  <a:txBody>
                    <a:bodyPr/>
                    <a:lstStyle/>
                    <a:p>
                      <a:pPr algn="l" fontAlgn="base"/>
                      <a:r>
                        <a:rPr lang="en-US" sz="1200" b="1" dirty="0">
                          <a:solidFill>
                            <a:srgbClr val="884488"/>
                          </a:solidFill>
                          <a:effectLst/>
                          <a:latin typeface="inherit"/>
                          <a:hlinkClick r:id="rId2"/>
                        </a:rPr>
                        <a:t>size="n"</a:t>
                      </a:r>
                      <a:endParaRPr lang="en-US" sz="1200" b="1" dirty="0">
                        <a:effectLst/>
                        <a:latin typeface="inherit"/>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28600" indent="-228600" algn="l" fontAlgn="base">
                        <a:buClr>
                          <a:schemeClr val="accent1"/>
                        </a:buClr>
                        <a:buFont typeface="Arial" panose="020B0604020202020204" pitchFamily="34" charset="0"/>
                        <a:buChar char="•"/>
                      </a:pPr>
                      <a:r>
                        <a:rPr lang="en-US" sz="1200" dirty="0">
                          <a:effectLst/>
                          <a:latin typeface="inherit"/>
                        </a:rPr>
                        <a:t>The SIZE attribute specifies how many options in the list are displayed at one time.</a:t>
                      </a:r>
                    </a:p>
                    <a:p>
                      <a:pPr marL="228600" indent="-228600" algn="l" fontAlgn="base">
                        <a:buClr>
                          <a:schemeClr val="accent1"/>
                        </a:buClr>
                        <a:buFont typeface="Arial" panose="020B0604020202020204" pitchFamily="34" charset="0"/>
                        <a:buChar char="•"/>
                      </a:pPr>
                      <a:r>
                        <a:rPr lang="en-US" sz="1200" dirty="0">
                          <a:effectLst/>
                          <a:latin typeface="inherit"/>
                        </a:rPr>
                        <a:t>For multiple-selection lists, if you do not specify the size attribute, the browser displays some, maybe all, of the options.</a:t>
                      </a:r>
                    </a:p>
                    <a:p>
                      <a:pPr marL="228600" indent="-228600" algn="l" fontAlgn="base">
                        <a:buClr>
                          <a:schemeClr val="accent1"/>
                        </a:buClr>
                        <a:buFont typeface="Arial" panose="020B0604020202020204" pitchFamily="34" charset="0"/>
                        <a:buChar char="•"/>
                      </a:pPr>
                      <a:r>
                        <a:rPr lang="en-US" sz="1200" dirty="0">
                          <a:effectLst/>
                          <a:latin typeface="inherit"/>
                        </a:rPr>
                        <a:t>For single-selection lists, by default, the browser displays the list as a drop-down menu that initially shows only one option.</a:t>
                      </a:r>
                    </a:p>
                    <a:p>
                      <a:pPr marL="228600" indent="-228600" algn="l" fontAlgn="base">
                        <a:buClr>
                          <a:schemeClr val="accent1"/>
                        </a:buClr>
                        <a:buFont typeface="Arial" panose="020B0604020202020204" pitchFamily="34" charset="0"/>
                        <a:buChar char="•"/>
                      </a:pPr>
                      <a:r>
                        <a:rPr lang="en-US" sz="1200" dirty="0">
                          <a:effectLst/>
                          <a:latin typeface="inherit"/>
                        </a:rPr>
                        <a:t>The user can click the list to display the rest of the options. If you specify the SIZE attribute, the list is displayed as a scrolling list that shows the specified number of options, regardless of whether the list allows single or multiple selection.</a:t>
                      </a:r>
                    </a:p>
                    <a:p>
                      <a:pPr marL="228600" indent="-228600" algn="l" fontAlgn="base">
                        <a:buClr>
                          <a:schemeClr val="accent1"/>
                        </a:buClr>
                        <a:buFont typeface="Arial" panose="020B0604020202020204" pitchFamily="34" charset="0"/>
                        <a:buChar char="•"/>
                      </a:pPr>
                      <a:r>
                        <a:rPr lang="en-US" sz="1200" dirty="0">
                          <a:solidFill>
                            <a:srgbClr val="884488"/>
                          </a:solidFill>
                          <a:effectLst/>
                          <a:latin typeface="inherit"/>
                          <a:hlinkClick r:id="rId3"/>
                        </a:rPr>
                        <a:t>selected="selected"</a:t>
                      </a:r>
                      <a:r>
                        <a:rPr lang="en-US" sz="1200" dirty="0">
                          <a:effectLst/>
                          <a:latin typeface="inherit"/>
                        </a:rPr>
                        <a:t> when used as an attribute for the </a:t>
                      </a:r>
                      <a:br>
                        <a:rPr lang="en-US" sz="1200" dirty="0">
                          <a:effectLst/>
                          <a:latin typeface="inherit"/>
                        </a:rPr>
                      </a:br>
                      <a:r>
                        <a:rPr lang="en-US" sz="1200" dirty="0">
                          <a:effectLst/>
                          <a:latin typeface="inherit"/>
                        </a:rPr>
                        <a:t>&lt;option selected="selected"&gt; tag indicates the option to be the default.</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23239">
                <a:tc>
                  <a:txBody>
                    <a:bodyPr/>
                    <a:lstStyle/>
                    <a:p>
                      <a:pPr algn="l" fontAlgn="base"/>
                      <a:r>
                        <a:rPr lang="en-US" sz="1200" b="1" dirty="0">
                          <a:solidFill>
                            <a:srgbClr val="884488"/>
                          </a:solidFill>
                          <a:effectLst/>
                          <a:latin typeface="inherit"/>
                          <a:hlinkClick r:id="rId4"/>
                        </a:rPr>
                        <a:t>multiple="multiple"</a:t>
                      </a:r>
                      <a:endParaRPr lang="en-US" sz="1200" b="1" dirty="0">
                        <a:effectLst/>
                        <a:latin typeface="inherit"/>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28600" indent="-228600" algn="l" fontAlgn="base">
                        <a:buClr>
                          <a:schemeClr val="accent1"/>
                        </a:buClr>
                        <a:buFont typeface="Arial" panose="020B0604020202020204" pitchFamily="34" charset="0"/>
                        <a:buChar char="•"/>
                      </a:pPr>
                      <a:r>
                        <a:rPr lang="en-US" sz="1200">
                          <a:effectLst/>
                          <a:latin typeface="inherit"/>
                        </a:rPr>
                        <a:t>Specifies that multiple items can be selected. If this attribute is omitted, only one item can be selected from the list. If multiple selection is enabled, the user usually needs to hold down the Shift key to select additional items.</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93213">
                <a:tc>
                  <a:txBody>
                    <a:bodyPr/>
                    <a:lstStyle/>
                    <a:p>
                      <a:pPr algn="l" fontAlgn="base"/>
                      <a:r>
                        <a:rPr lang="en-US" sz="1200" b="1" dirty="0">
                          <a:solidFill>
                            <a:srgbClr val="884488"/>
                          </a:solidFill>
                          <a:effectLst/>
                          <a:latin typeface="inherit"/>
                          <a:hlinkClick r:id="rId5"/>
                        </a:rPr>
                        <a:t>&lt;</a:t>
                      </a:r>
                      <a:r>
                        <a:rPr lang="en-US" sz="1200" b="1" dirty="0" err="1">
                          <a:solidFill>
                            <a:srgbClr val="884488"/>
                          </a:solidFill>
                          <a:effectLst/>
                          <a:latin typeface="inherit"/>
                          <a:hlinkClick r:id="rId5"/>
                        </a:rPr>
                        <a:t>optgroup</a:t>
                      </a:r>
                      <a:r>
                        <a:rPr lang="en-US" sz="1200" b="1" dirty="0">
                          <a:solidFill>
                            <a:srgbClr val="884488"/>
                          </a:solidFill>
                          <a:effectLst/>
                          <a:latin typeface="inherit"/>
                          <a:hlinkClick r:id="rId5"/>
                        </a:rPr>
                        <a:t> label="..."&gt;</a:t>
                      </a:r>
                      <a:endParaRPr lang="en-US" sz="1200" b="1" dirty="0">
                        <a:effectLst/>
                        <a:latin typeface="inherit"/>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28600" indent="-228600" algn="l" fontAlgn="base">
                        <a:buClr>
                          <a:schemeClr val="accent1"/>
                        </a:buClr>
                        <a:buFont typeface="Arial" panose="020B0604020202020204" pitchFamily="34" charset="0"/>
                        <a:buChar char="•"/>
                      </a:pPr>
                      <a:r>
                        <a:rPr lang="en-US" sz="1200" dirty="0">
                          <a:effectLst/>
                          <a:latin typeface="inherit"/>
                        </a:rPr>
                        <a:t>The &lt;</a:t>
                      </a:r>
                      <a:r>
                        <a:rPr lang="en-US" sz="1200" dirty="0" err="1">
                          <a:effectLst/>
                          <a:latin typeface="inherit"/>
                        </a:rPr>
                        <a:t>optgroup</a:t>
                      </a:r>
                      <a:r>
                        <a:rPr lang="en-US" sz="1200" dirty="0">
                          <a:effectLst/>
                          <a:latin typeface="inherit"/>
                        </a:rPr>
                        <a:t> label="...."&gt; allows for grouping options together - The grouped options in the select menu are indented. The &lt;</a:t>
                      </a:r>
                      <a:r>
                        <a:rPr lang="en-US" sz="1200" dirty="0" err="1">
                          <a:effectLst/>
                          <a:latin typeface="inherit"/>
                        </a:rPr>
                        <a:t>optgroup</a:t>
                      </a:r>
                      <a:r>
                        <a:rPr lang="en-US" sz="1200" dirty="0">
                          <a:effectLst/>
                          <a:latin typeface="inherit"/>
                        </a:rPr>
                        <a:t> label="...."&gt; requires a closing &lt;.</a:t>
                      </a:r>
                      <a:r>
                        <a:rPr lang="en-US" sz="1200" dirty="0" err="1">
                          <a:effectLst/>
                          <a:latin typeface="inherit"/>
                        </a:rPr>
                        <a:t>optgroup</a:t>
                      </a:r>
                      <a:r>
                        <a:rPr lang="en-US" sz="1200" dirty="0">
                          <a:effectLst/>
                          <a:latin typeface="inherit"/>
                        </a:rPr>
                        <a:t>&gt; after the last option being grouped.</a:t>
                      </a:r>
                    </a:p>
                    <a:p>
                      <a:pPr marL="228600" indent="-228600" algn="l" fontAlgn="base">
                        <a:buClr>
                          <a:schemeClr val="accent1"/>
                        </a:buClr>
                        <a:buFont typeface="Arial" panose="020B0604020202020204" pitchFamily="34" charset="0"/>
                        <a:buChar char="•"/>
                      </a:pPr>
                      <a:r>
                        <a:rPr lang="en-US" sz="1200" dirty="0">
                          <a:effectLst/>
                          <a:latin typeface="inherit"/>
                        </a:rPr>
                        <a:t>The text used for the label is in bold and is not selectable.</a:t>
                      </a: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61945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Content &lt;</a:t>
            </a:r>
            <a:r>
              <a:rPr lang="en-US" dirty="0" err="1" smtClean="0"/>
              <a:t>textarea</a:t>
            </a:r>
            <a:r>
              <a:rPr lang="en-US" dirty="0" smtClean="0"/>
              <a:t>&gt; Element</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The</a:t>
            </a:r>
            <a:r>
              <a:rPr lang="en-US" dirty="0"/>
              <a:t> </a:t>
            </a:r>
            <a:r>
              <a:rPr lang="en-US" dirty="0" err="1"/>
              <a:t>textarea</a:t>
            </a:r>
            <a:r>
              <a:rPr lang="en-US" dirty="0"/>
              <a:t> tag can be used to place a multi-line text entry field with optional default contents in a fill-out form</a:t>
            </a:r>
            <a:r>
              <a:rPr lang="en-US" dirty="0" smtClean="0"/>
              <a:t>.</a:t>
            </a:r>
          </a:p>
          <a:p>
            <a:pPr fontAlgn="base">
              <a:buFont typeface="Arial" panose="020B0604020202020204" pitchFamily="34" charset="0"/>
              <a:buChar char="•"/>
            </a:pPr>
            <a:r>
              <a:rPr lang="en-US" dirty="0"/>
              <a:t> </a:t>
            </a:r>
            <a:r>
              <a:rPr lang="en-US" dirty="0" smtClean="0"/>
              <a:t> </a:t>
            </a:r>
            <a:r>
              <a:rPr lang="en-US" dirty="0" err="1" smtClean="0"/>
              <a:t>Textarea</a:t>
            </a:r>
            <a:r>
              <a:rPr lang="en-US" dirty="0"/>
              <a:t> fields automatically have scroll bars; any amount of text can be entered in them.</a:t>
            </a:r>
          </a:p>
          <a:p>
            <a:pPr fontAlgn="base">
              <a:buFont typeface="Arial" panose="020B0604020202020204" pitchFamily="34" charset="0"/>
              <a:buChar char="•"/>
            </a:pPr>
            <a:r>
              <a:rPr lang="en-US" dirty="0" smtClean="0"/>
              <a:t>  The</a:t>
            </a:r>
            <a:r>
              <a:rPr lang="en-US" dirty="0"/>
              <a:t> </a:t>
            </a:r>
            <a:r>
              <a:rPr lang="en-US" dirty="0" err="1"/>
              <a:t>textarea</a:t>
            </a:r>
            <a:r>
              <a:rPr lang="en-US" dirty="0"/>
              <a:t> element requires both an opening and a closing tag</a:t>
            </a:r>
            <a:r>
              <a:rPr lang="en-US" dirty="0" smtClean="0"/>
              <a:t>.</a:t>
            </a:r>
          </a:p>
          <a:p>
            <a:pPr fontAlgn="base">
              <a:buFont typeface="Arial" panose="020B0604020202020204" pitchFamily="34" charset="0"/>
              <a:buChar char="•"/>
            </a:pPr>
            <a:r>
              <a:rPr lang="en-US" dirty="0"/>
              <a:t> </a:t>
            </a:r>
            <a:r>
              <a:rPr lang="en-US" dirty="0" smtClean="0"/>
              <a:t> For example</a:t>
            </a:r>
            <a:r>
              <a:rPr lang="en-US" dirty="0"/>
              <a:t>: </a:t>
            </a:r>
            <a:r>
              <a:rPr lang="en-US" dirty="0">
                <a:hlinkClick r:id="rId2"/>
              </a:rPr>
              <a:t>https://zenit.senecac.on.ca/~emile.ohan/int222/examples/forms/fms-16.html</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276783" y="3955328"/>
            <a:ext cx="5648325" cy="923925"/>
          </a:xfrm>
          <a:prstGeom prst="rect">
            <a:avLst/>
          </a:prstGeom>
        </p:spPr>
      </p:pic>
    </p:spTree>
    <p:extLst>
      <p:ext uri="{BB962C8B-B14F-4D97-AF65-F5344CB8AC3E}">
        <p14:creationId xmlns:p14="http://schemas.microsoft.com/office/powerpoint/2010/main" val="154892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Content &lt;</a:t>
            </a:r>
            <a:r>
              <a:rPr lang="en-US" dirty="0" err="1" smtClean="0"/>
              <a:t>textarea</a:t>
            </a:r>
            <a:r>
              <a:rPr lang="en-US" dirty="0" smtClean="0"/>
              <a:t>&gt;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92749643"/>
              </p:ext>
            </p:extLst>
          </p:nvPr>
        </p:nvGraphicFramePr>
        <p:xfrm>
          <a:off x="1187159" y="1956781"/>
          <a:ext cx="9968520" cy="2116454"/>
        </p:xfrm>
        <a:graphic>
          <a:graphicData uri="http://schemas.openxmlformats.org/drawingml/2006/table">
            <a:tbl>
              <a:tblPr/>
              <a:tblGrid>
                <a:gridCol w="2128696"/>
                <a:gridCol w="7839824"/>
              </a:tblGrid>
              <a:tr h="617299">
                <a:tc>
                  <a:txBody>
                    <a:bodyPr/>
                    <a:lstStyle/>
                    <a:p>
                      <a:pPr algn="l" fontAlgn="base"/>
                      <a:r>
                        <a:rPr lang="en-US" sz="1200" b="1" dirty="0">
                          <a:effectLst/>
                          <a:latin typeface="inherit"/>
                        </a:rPr>
                        <a:t>name="..." or id="..."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smtClean="0">
                          <a:effectLst/>
                          <a:latin typeface="inherit"/>
                        </a:rPr>
                        <a:t>The </a:t>
                      </a:r>
                      <a:r>
                        <a:rPr lang="en-US" sz="1200" dirty="0">
                          <a:effectLst/>
                          <a:latin typeface="inherit"/>
                        </a:rPr>
                        <a:t>symbolic name/id of the </a:t>
                      </a:r>
                      <a:r>
                        <a:rPr lang="en-US" sz="1200" dirty="0" err="1">
                          <a:effectLst/>
                          <a:latin typeface="inherit"/>
                        </a:rPr>
                        <a:t>textarea</a:t>
                      </a:r>
                      <a:r>
                        <a:rPr lang="en-US" sz="1200" dirty="0">
                          <a:effectLst/>
                          <a:latin typeface="inherit"/>
                        </a:rPr>
                        <a:t> field.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17299">
                <a:tc>
                  <a:txBody>
                    <a:bodyPr/>
                    <a:lstStyle/>
                    <a:p>
                      <a:pPr algn="l" fontAlgn="base"/>
                      <a:r>
                        <a:rPr lang="en-US" sz="1200" b="1" dirty="0">
                          <a:effectLst/>
                          <a:latin typeface="inherit"/>
                        </a:rPr>
                        <a:t>rows="n"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smtClean="0">
                          <a:effectLst/>
                          <a:latin typeface="inherit"/>
                        </a:rPr>
                        <a:t>The </a:t>
                      </a:r>
                      <a:r>
                        <a:rPr lang="en-US" sz="1200" dirty="0">
                          <a:effectLst/>
                          <a:latin typeface="inherit"/>
                        </a:rPr>
                        <a:t>number of rows (vertical height) of the </a:t>
                      </a:r>
                      <a:r>
                        <a:rPr lang="en-US" sz="1200" dirty="0" err="1">
                          <a:effectLst/>
                          <a:latin typeface="inherit"/>
                        </a:rPr>
                        <a:t>textarea</a:t>
                      </a:r>
                      <a:r>
                        <a:rPr lang="en-US" sz="1200" dirty="0">
                          <a:effectLst/>
                          <a:latin typeface="inherit"/>
                        </a:rPr>
                        <a:t> field</a:t>
                      </a:r>
                      <a:r>
                        <a:rPr lang="en-US" sz="1200" dirty="0" smtClean="0">
                          <a:effectLst/>
                          <a:latin typeface="inherit"/>
                        </a:rPr>
                        <a:t>.</a:t>
                      </a:r>
                    </a:p>
                    <a:p>
                      <a:pPr marL="171450" indent="-171450" algn="l" fontAlgn="base">
                        <a:buClr>
                          <a:schemeClr val="accent1"/>
                        </a:buClr>
                        <a:buFont typeface="Arial" panose="020B0604020202020204" pitchFamily="34" charset="0"/>
                        <a:buChar char="•"/>
                      </a:pPr>
                      <a:r>
                        <a:rPr lang="en-US" sz="1200" i="1" dirty="0" smtClean="0">
                          <a:effectLst/>
                          <a:latin typeface="inherit"/>
                        </a:rPr>
                        <a:t>NOTE: Can also be</a:t>
                      </a:r>
                      <a:r>
                        <a:rPr lang="en-US" sz="1200" i="1" baseline="0" dirty="0" smtClean="0">
                          <a:effectLst/>
                          <a:latin typeface="inherit"/>
                        </a:rPr>
                        <a:t> specified using CSS: height.</a:t>
                      </a:r>
                      <a:endParaRPr lang="en-US" sz="1200" i="1" dirty="0">
                        <a:effectLst/>
                        <a:latin typeface="inheri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881856">
                <a:tc>
                  <a:txBody>
                    <a:bodyPr/>
                    <a:lstStyle/>
                    <a:p>
                      <a:pPr algn="l" fontAlgn="base"/>
                      <a:r>
                        <a:rPr lang="en-US" sz="1200" b="1" dirty="0">
                          <a:effectLst/>
                          <a:latin typeface="inherit"/>
                        </a:rPr>
                        <a:t>cols="n"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base">
                        <a:buClr>
                          <a:schemeClr val="accent1"/>
                        </a:buClr>
                        <a:buFont typeface="Arial" panose="020B0604020202020204" pitchFamily="34" charset="0"/>
                        <a:buChar char="•"/>
                      </a:pPr>
                      <a:r>
                        <a:rPr lang="en-US" sz="1200" dirty="0" smtClean="0">
                          <a:effectLst/>
                          <a:latin typeface="inherit"/>
                        </a:rPr>
                        <a:t>The </a:t>
                      </a:r>
                      <a:r>
                        <a:rPr lang="en-US" sz="1200" dirty="0">
                          <a:effectLst/>
                          <a:latin typeface="inherit"/>
                        </a:rPr>
                        <a:t>number of columns (horizontal width in characters) of the </a:t>
                      </a:r>
                      <a:r>
                        <a:rPr lang="en-US" sz="1200" dirty="0" err="1">
                          <a:effectLst/>
                          <a:latin typeface="inherit"/>
                        </a:rPr>
                        <a:t>textarea</a:t>
                      </a:r>
                      <a:r>
                        <a:rPr lang="en-US" sz="1200" dirty="0">
                          <a:effectLst/>
                          <a:latin typeface="inherit"/>
                        </a:rPr>
                        <a:t> field</a:t>
                      </a:r>
                      <a:r>
                        <a:rPr lang="en-US" sz="1200" dirty="0" smtClean="0">
                          <a:effectLst/>
                          <a:latin typeface="inherit"/>
                        </a:rPr>
                        <a:t>.</a:t>
                      </a:r>
                    </a:p>
                    <a:p>
                      <a:pPr marL="171450" indent="-171450" algn="l" fontAlgn="base">
                        <a:buClr>
                          <a:schemeClr val="accent1"/>
                        </a:buClr>
                        <a:buFont typeface="Arial" panose="020B0604020202020204" pitchFamily="34" charset="0"/>
                        <a:buChar char="•"/>
                      </a:pPr>
                      <a:r>
                        <a:rPr lang="en-US" sz="1200" i="1" dirty="0" smtClean="0">
                          <a:effectLst/>
                          <a:latin typeface="inherit"/>
                        </a:rPr>
                        <a:t>NOTE: Can also be</a:t>
                      </a:r>
                      <a:r>
                        <a:rPr lang="en-US" sz="1200" i="1" baseline="0" dirty="0" smtClean="0">
                          <a:effectLst/>
                          <a:latin typeface="inherit"/>
                        </a:rPr>
                        <a:t> specified using CSS: width.</a:t>
                      </a:r>
                      <a:endParaRPr lang="en-US" sz="1200" dirty="0">
                        <a:effectLst/>
                        <a:latin typeface="inherit"/>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50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 Elements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If you wish to group a particular group of input fields together with a label, you can use the </a:t>
            </a:r>
            <a:r>
              <a:rPr lang="en-US" b="1" dirty="0" smtClean="0"/>
              <a:t>&lt;</a:t>
            </a:r>
            <a:r>
              <a:rPr lang="en-US" b="1" dirty="0" err="1" smtClean="0"/>
              <a:t>fieldset</a:t>
            </a:r>
            <a:r>
              <a:rPr lang="en-US" b="1" dirty="0" smtClean="0"/>
              <a:t>&gt;</a:t>
            </a:r>
            <a:r>
              <a:rPr lang="en-US" dirty="0" smtClean="0"/>
              <a:t> &amp; </a:t>
            </a:r>
            <a:r>
              <a:rPr lang="en-US" b="1" dirty="0" smtClean="0"/>
              <a:t>&lt;legend&gt;</a:t>
            </a:r>
            <a:r>
              <a:rPr lang="en-US" dirty="0" smtClean="0"/>
              <a:t> elements:</a:t>
            </a:r>
          </a:p>
          <a:p>
            <a:pPr>
              <a:buFont typeface="Arial" panose="020B0604020202020204" pitchFamily="34" charset="0"/>
              <a:buChar char="•"/>
            </a:pPr>
            <a:r>
              <a:rPr lang="en-US" dirty="0"/>
              <a:t> For example: </a:t>
            </a:r>
            <a:r>
              <a:rPr lang="en-US" dirty="0">
                <a:hlinkClick r:id="rId2"/>
              </a:rPr>
              <a:t>https://zenit.senecac.on.ca/~</a:t>
            </a:r>
            <a:r>
              <a:rPr lang="en-US" dirty="0" smtClean="0">
                <a:hlinkClick r:id="rId2"/>
              </a:rPr>
              <a:t>emile.ohan/int222/examples/forms/fms-17.html</a:t>
            </a: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Another great element used with forms is the </a:t>
            </a:r>
            <a:r>
              <a:rPr lang="en-US" b="1" dirty="0" smtClean="0"/>
              <a:t>&lt;label&gt;</a:t>
            </a:r>
            <a:r>
              <a:rPr lang="en-US" dirty="0" smtClean="0"/>
              <a:t> element.  By using a form element’s ID, you can associate it with its associated “label”.  When the user clicks on the label text, the corresponding form element is toggled on/off or focused depending on the control</a:t>
            </a:r>
          </a:p>
          <a:p>
            <a:pPr>
              <a:buFont typeface="Arial" panose="020B0604020202020204" pitchFamily="34" charset="0"/>
              <a:buChar char="•"/>
            </a:pPr>
            <a:r>
              <a:rPr lang="en-US" dirty="0"/>
              <a:t> </a:t>
            </a:r>
            <a:r>
              <a:rPr lang="en-US" dirty="0" smtClean="0"/>
              <a:t> This is particularly useful for checkboxes and radio buttons as it makes it easier for a user to make a selection.</a:t>
            </a:r>
          </a:p>
          <a:p>
            <a:pPr>
              <a:buFont typeface="Arial" panose="020B0604020202020204" pitchFamily="34" charset="0"/>
              <a:buChar char="•"/>
            </a:pPr>
            <a:r>
              <a:rPr lang="en-US" dirty="0"/>
              <a:t> </a:t>
            </a:r>
            <a:r>
              <a:rPr lang="en-US" dirty="0" smtClean="0"/>
              <a:t> For example</a:t>
            </a:r>
            <a:r>
              <a:rPr lang="en-US" dirty="0"/>
              <a:t>: </a:t>
            </a:r>
            <a:r>
              <a:rPr lang="en-US" dirty="0">
                <a:hlinkClick r:id="rId3"/>
              </a:rPr>
              <a:t>https://zenit.senecac.on.ca/~emile.ohan/int222/examples/forms/fms-18.html</a:t>
            </a:r>
            <a:endParaRPr lang="en-US" dirty="0" smtClean="0"/>
          </a:p>
          <a:p>
            <a:pPr marL="0" indent="0">
              <a:buNone/>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30187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“Social Media Image”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Your assignment 2 must include the following “Social Media Image” on every page (except “guestbook” &amp; “extra”):</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smtClean="0"/>
              <a:t>  You will turn a </a:t>
            </a:r>
            <a:r>
              <a:rPr lang="en-US" b="1" dirty="0" smtClean="0"/>
              <a:t>minimum of 4</a:t>
            </a:r>
            <a:r>
              <a:rPr lang="en-US" dirty="0" smtClean="0"/>
              <a:t> of these icons into links to their appropriate sites.</a:t>
            </a:r>
          </a:p>
          <a:p>
            <a:pPr>
              <a:buFont typeface="Arial" panose="020B0604020202020204" pitchFamily="34" charset="0"/>
              <a:buChar char="•"/>
            </a:pPr>
            <a:r>
              <a:rPr lang="en-US" b="1" dirty="0"/>
              <a:t> </a:t>
            </a:r>
            <a:r>
              <a:rPr lang="en-US" b="1" dirty="0" smtClean="0"/>
              <a:t> </a:t>
            </a:r>
            <a:r>
              <a:rPr lang="en-US" dirty="0" smtClean="0"/>
              <a:t>This can be done using “absolute positioning” – Note: a demo of</a:t>
            </a:r>
            <a:r>
              <a:rPr lang="en-US" b="1" i="1" dirty="0" smtClean="0"/>
              <a:t> Facebook</a:t>
            </a:r>
            <a:r>
              <a:rPr lang="en-US" dirty="0" smtClean="0"/>
              <a:t> is available from the assignment specification </a:t>
            </a:r>
            <a:r>
              <a:rPr lang="en-US" b="1" dirty="0" smtClean="0"/>
              <a:t>(demo)</a:t>
            </a:r>
          </a:p>
          <a:p>
            <a:pPr>
              <a:buFont typeface="Arial" panose="020B0604020202020204" pitchFamily="34" charset="0"/>
              <a:buChar char="•"/>
            </a:pPr>
            <a:endParaRPr lang="en-US" dirty="0"/>
          </a:p>
        </p:txBody>
      </p:sp>
      <p:pic>
        <p:nvPicPr>
          <p:cNvPr id="1028" name="Picture 4" descr="Social Media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418" y="2690033"/>
            <a:ext cx="238125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880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Any questions?</a:t>
            </a:r>
          </a:p>
          <a:p>
            <a:pPr>
              <a:buFont typeface="Arial" panose="020B0604020202020204" pitchFamily="34" charset="0"/>
              <a:buChar char="•"/>
            </a:pPr>
            <a:r>
              <a:rPr lang="en-US" dirty="0" smtClean="0"/>
              <a:t>  Would you like to see any more examples?</a:t>
            </a:r>
            <a:endParaRPr lang="en-US" dirty="0"/>
          </a:p>
        </p:txBody>
      </p:sp>
    </p:spTree>
    <p:extLst>
      <p:ext uri="{BB962C8B-B14F-4D97-AF65-F5344CB8AC3E}">
        <p14:creationId xmlns:p14="http://schemas.microsoft.com/office/powerpoint/2010/main" val="3356584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“Home” Page</a:t>
            </a:r>
            <a:endParaRPr lang="en-US" dirty="0"/>
          </a:p>
        </p:txBody>
      </p:sp>
      <p:pic>
        <p:nvPicPr>
          <p:cNvPr id="2050" name="Picture 2" descr="https://zenit.senecac.on.ca/~emile.ohan/int222/assignments/assignment-02/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103" y="1841831"/>
            <a:ext cx="6740753" cy="427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16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“Gallery”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9353" y="1841831"/>
            <a:ext cx="6154252" cy="427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9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“Gallery”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9353" y="1841831"/>
            <a:ext cx="6154252" cy="427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62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“Video”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9353" y="1929614"/>
            <a:ext cx="6154252" cy="409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4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“Video”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9353" y="1929614"/>
            <a:ext cx="6154252" cy="409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73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 “Audio” Page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6384" y="1929614"/>
            <a:ext cx="5940189" cy="409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200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10547</TotalTime>
  <Words>1601</Words>
  <Application>Microsoft Office PowerPoint</Application>
  <PresentationFormat>Widescreen</PresentationFormat>
  <Paragraphs>169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inherit</vt:lpstr>
      <vt:lpstr>Retrospect</vt:lpstr>
      <vt:lpstr>INT222</vt:lpstr>
      <vt:lpstr>Assignment 2 - Quick Overview </vt:lpstr>
      <vt:lpstr>Assignment 2 - “Social Media Image”</vt:lpstr>
      <vt:lpstr>Assignment 2 – “Home” Page</vt:lpstr>
      <vt:lpstr>Assignment 2 – “Gallery” Page</vt:lpstr>
      <vt:lpstr>Assignment 2 – “Gallery” Page</vt:lpstr>
      <vt:lpstr>Assignment 2 – “Video” Page</vt:lpstr>
      <vt:lpstr>Assignment 2 – “Video” Page</vt:lpstr>
      <vt:lpstr>Assignment 2 – “Audio” Page</vt:lpstr>
      <vt:lpstr>Assignment 2 – “HTML 5” Page</vt:lpstr>
      <vt:lpstr>Assignment 2 – “Tables” Page</vt:lpstr>
      <vt:lpstr>Assignment 2 – “Guest Book” Page</vt:lpstr>
      <vt:lpstr>Assignment 2 – “CSS Used” Page</vt:lpstr>
      <vt:lpstr>Assignment 2 – “Extra” Page</vt:lpstr>
      <vt:lpstr>HTML Forms - Introduction</vt:lpstr>
      <vt:lpstr>HTML Forms – Introduction &amp; CGI</vt:lpstr>
      <vt:lpstr>CGI Explained – Sending Data</vt:lpstr>
      <vt:lpstr>CGI Explained – Processing Data</vt:lpstr>
      <vt:lpstr>CGI Explained – Processing Data (Cont’d)</vt:lpstr>
      <vt:lpstr>Setting up our &lt;form&gt; with Attributes</vt:lpstr>
      <vt:lpstr>Form Content - &lt;input&gt; Tag</vt:lpstr>
      <vt:lpstr>Form Content - &lt;input&gt; type Attributes</vt:lpstr>
      <vt:lpstr>Form Content - &lt;input&gt; types (Cont’d)</vt:lpstr>
      <vt:lpstr>Form Content - &lt;input&gt; Attributes</vt:lpstr>
      <vt:lpstr>Form Content &lt;select&gt; Element</vt:lpstr>
      <vt:lpstr>Form Content &lt;select&gt; Attributes</vt:lpstr>
      <vt:lpstr>Form Content &lt;textarea&gt; Element</vt:lpstr>
      <vt:lpstr>Form Content &lt;textarea&gt; Attributes</vt:lpstr>
      <vt:lpstr>Other Form Elements</vt:lpstr>
      <vt:lpstr>Questions? </vt:lpstr>
    </vt:vector>
  </TitlesOfParts>
  <Company>Seneca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IPC144</dc:title>
  <dc:creator>Patrick Crawford</dc:creator>
  <cp:lastModifiedBy>Patrick Crawford</cp:lastModifiedBy>
  <cp:revision>345</cp:revision>
  <cp:lastPrinted>2016-01-07T17:03:32Z</cp:lastPrinted>
  <dcterms:created xsi:type="dcterms:W3CDTF">2015-09-07T20:55:59Z</dcterms:created>
  <dcterms:modified xsi:type="dcterms:W3CDTF">2016-02-22T22:58:55Z</dcterms:modified>
</cp:coreProperties>
</file>