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4" r:id="rId3"/>
    <p:sldId id="294" r:id="rId4"/>
    <p:sldId id="273" r:id="rId5"/>
    <p:sldId id="27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76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72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9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cs/Web/JavaScript/Reference/Global_Objects/Da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zenit.senecac.on.ca/~emile.ohan/int222/examples/js-events/js-onmouseover.html" TargetMode="External"/><Relationship Id="rId3" Type="http://schemas.openxmlformats.org/officeDocument/2006/relationships/hyperlink" Target="https://zenit.senecac.on.ca/~emile.ohan/int222/examples/js-events/js-onclick.html" TargetMode="External"/><Relationship Id="rId7" Type="http://schemas.openxmlformats.org/officeDocument/2006/relationships/hyperlink" Target="https://zenit.senecac.on.ca/~emile.ohan/int222/examples/js-events/js-onmouseout.html" TargetMode="External"/><Relationship Id="rId2" Type="http://schemas.openxmlformats.org/officeDocument/2006/relationships/hyperlink" Target="https://zenit.senecac.on.ca/~emile.ohan/int222/examples/js-events/js-onchan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js-events/js-onload.html" TargetMode="External"/><Relationship Id="rId5" Type="http://schemas.openxmlformats.org/officeDocument/2006/relationships/hyperlink" Target="https://zenit.senecac.on.ca/~emile.ohan/int222/examples/js-events/js-onfocus.html" TargetMode="External"/><Relationship Id="rId4" Type="http://schemas.openxmlformats.org/officeDocument/2006/relationships/hyperlink" Target="https://zenit.senecac.on.ca/~emile.ohan/int222/examples/js-events/js-ondblclick.html" TargetMode="External"/><Relationship Id="rId9" Type="http://schemas.openxmlformats.org/officeDocument/2006/relationships/hyperlink" Target="https://zenit.senecac.on.ca/~emile.ohan/int222/examples/js-events/js-onresiz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Event_attributes" TargetMode="External"/><Relationship Id="rId2" Type="http://schemas.openxmlformats.org/officeDocument/2006/relationships/hyperlink" Target="http://www.w3schools.com/tags/ref_eventattribut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Event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#validate_by_input" TargetMode="External"/><Relationship Id="rId2" Type="http://schemas.openxmlformats.org/officeDocument/2006/relationships/hyperlink" Target="https://zenit.senecac.on.ca/~emile.ohan/int222/assignments/assignment-02/layout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lidator.w3.org/#validate_by_inpu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formValidation/js-validation-example-elementById/fms-text-validation.html" TargetMode="External"/><Relationship Id="rId2" Type="http://schemas.openxmlformats.org/officeDocument/2006/relationships/hyperlink" Target="https://zenit.senecac.on.ca/~emile.ohan/int222/examples/formValidation/js-validation-example-Byname/fms-text-valid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formValidation/js-validation-example-with-this/fms-text-validation.html" TargetMode="External"/><Relationship Id="rId5" Type="http://schemas.openxmlformats.org/officeDocument/2006/relationships/hyperlink" Target="https://zenit.senecac.on.ca/~emile.ohan/int222/examples/formValidation/js-validation-example-formelementIndex/fms-text-validation.html" TargetMode="External"/><Relationship Id="rId4" Type="http://schemas.openxmlformats.org/officeDocument/2006/relationships/hyperlink" Target="https://zenit.senecac.on.ca/~emile.ohan/int222/examples/formValidation/js-validation-example-elementByName/fms-text-validatio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formValidation/js-validation-radio/fms-radio-validation.html" TargetMode="External"/><Relationship Id="rId2" Type="http://schemas.openxmlformats.org/officeDocument/2006/relationships/hyperlink" Target="https://zenit.senecac.on.ca/~emile.ohan/int222/examples/formValidation/js-validation-checkbox/fms-checkbox-valid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formValidation/js-validation-textarea/fms-textarea-validation.html" TargetMode="External"/><Relationship Id="rId5" Type="http://schemas.openxmlformats.org/officeDocument/2006/relationships/hyperlink" Target="https://zenit.senecac.on.ca/~emile.ohan/int222/examples/formValidation/js-validation-select-multiple/fms-select-validation.html" TargetMode="External"/><Relationship Id="rId4" Type="http://schemas.openxmlformats.org/officeDocument/2006/relationships/hyperlink" Target="https://zenit.senecac.on.ca/~emile.ohan/int222/examples/formValidation/js-validation-select-single/fms-select-validation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Date object, event handling &amp; form validation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9769" y="4637108"/>
            <a:ext cx="740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Please Note: </a:t>
            </a:r>
            <a:r>
              <a:rPr lang="en-US" dirty="0"/>
              <a:t>The slides are not a substitute for the </a:t>
            </a:r>
            <a:r>
              <a:rPr lang="en-US" dirty="0" smtClean="0"/>
              <a:t>readings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>
                <a:hlinkClick r:id="rId2"/>
              </a:rPr>
              <a:t>https://zenit.senecac.on.ca/~emile.ohan/int222/weekly/week09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getMinutes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myMinutes</a:t>
            </a:r>
            <a:r>
              <a:rPr lang="en-US" dirty="0"/>
              <a:t> = </a:t>
            </a:r>
            <a:r>
              <a:rPr lang="en-US" dirty="0" err="1"/>
              <a:t>myDate.getMinutes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("The </a:t>
            </a:r>
            <a:r>
              <a:rPr lang="en-US" dirty="0" smtClean="0"/>
              <a:t>Minutes are </a:t>
            </a:r>
            <a:r>
              <a:rPr lang="en-US" dirty="0"/>
              <a:t>" + </a:t>
            </a:r>
            <a:r>
              <a:rPr lang="en-US" dirty="0" err="1" smtClean="0"/>
              <a:t>myMinutes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“</a:t>
            </a:r>
            <a:r>
              <a:rPr lang="en-US" b="1" dirty="0"/>
              <a:t>The </a:t>
            </a:r>
            <a:r>
              <a:rPr lang="en-US" b="1" dirty="0" smtClean="0"/>
              <a:t>Minutes are</a:t>
            </a:r>
            <a:r>
              <a:rPr lang="en-US" b="1" dirty="0"/>
              <a:t> 56</a:t>
            </a:r>
            <a:r>
              <a:rPr lang="en-US" b="1" dirty="0" smtClean="0"/>
              <a:t>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getMinutes</a:t>
            </a:r>
            <a:r>
              <a:rPr lang="en-US" dirty="0"/>
              <a:t>() method returns 0 to 59</a:t>
            </a:r>
          </a:p>
        </p:txBody>
      </p:sp>
    </p:spTree>
    <p:extLst>
      <p:ext uri="{BB962C8B-B14F-4D97-AF65-F5344CB8AC3E}">
        <p14:creationId xmlns:p14="http://schemas.microsoft.com/office/powerpoint/2010/main" val="30364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getSeconds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mySeconds</a:t>
            </a:r>
            <a:r>
              <a:rPr lang="en-US" dirty="0"/>
              <a:t> = </a:t>
            </a:r>
            <a:r>
              <a:rPr lang="en-US" dirty="0" err="1"/>
              <a:t>myDate.getSeconds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("The </a:t>
            </a:r>
            <a:r>
              <a:rPr lang="en-US" dirty="0" smtClean="0"/>
              <a:t>Seconds </a:t>
            </a:r>
            <a:r>
              <a:rPr lang="en-US" dirty="0"/>
              <a:t>are " + </a:t>
            </a:r>
            <a:r>
              <a:rPr lang="en-US" dirty="0" err="1" smtClean="0"/>
              <a:t>mySeconds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“</a:t>
            </a:r>
            <a:r>
              <a:rPr lang="en-US" b="1" dirty="0"/>
              <a:t>The </a:t>
            </a:r>
            <a:r>
              <a:rPr lang="en-US" b="1" dirty="0" smtClean="0"/>
              <a:t>Seconds are</a:t>
            </a:r>
            <a:r>
              <a:rPr lang="en-US" b="1" dirty="0"/>
              <a:t> </a:t>
            </a:r>
            <a:r>
              <a:rPr lang="en-US" b="1" dirty="0" smtClean="0"/>
              <a:t>37”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getSeconds</a:t>
            </a:r>
            <a:r>
              <a:rPr lang="en-US" dirty="0"/>
              <a:t>() method returns 0 to 59.</a:t>
            </a:r>
          </a:p>
        </p:txBody>
      </p:sp>
    </p:spTree>
    <p:extLst>
      <p:ext uri="{BB962C8B-B14F-4D97-AF65-F5344CB8AC3E}">
        <p14:creationId xmlns:p14="http://schemas.microsoft.com/office/powerpoint/2010/main" val="15528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 – </a:t>
            </a:r>
            <a:r>
              <a:rPr lang="en-US" dirty="0" err="1"/>
              <a:t>getMilliseconds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myMillSec</a:t>
            </a:r>
            <a:r>
              <a:rPr lang="en-US" dirty="0"/>
              <a:t> = </a:t>
            </a:r>
            <a:r>
              <a:rPr lang="en-US" dirty="0" err="1"/>
              <a:t>myDate.getMilliseconds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("The </a:t>
            </a:r>
            <a:r>
              <a:rPr lang="en-US" dirty="0" smtClean="0"/>
              <a:t>Milliseconds </a:t>
            </a:r>
            <a:r>
              <a:rPr lang="en-US" dirty="0"/>
              <a:t>are " + </a:t>
            </a:r>
            <a:r>
              <a:rPr lang="en-US" dirty="0" err="1"/>
              <a:t>myMillSec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“</a:t>
            </a:r>
            <a:r>
              <a:rPr lang="en-US" b="1" dirty="0"/>
              <a:t>The Milliseconds</a:t>
            </a:r>
            <a:r>
              <a:rPr lang="en-US" dirty="0"/>
              <a:t> </a:t>
            </a:r>
            <a:r>
              <a:rPr lang="en-US" b="1" dirty="0" smtClean="0"/>
              <a:t>are</a:t>
            </a:r>
            <a:r>
              <a:rPr lang="en-US" b="1" dirty="0"/>
              <a:t> </a:t>
            </a:r>
            <a:r>
              <a:rPr lang="en-US" b="1" dirty="0" smtClean="0"/>
              <a:t>719”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getMilliseconds</a:t>
            </a:r>
            <a:r>
              <a:rPr lang="en-US" dirty="0"/>
              <a:t>() method returns 0 to 999</a:t>
            </a:r>
          </a:p>
        </p:txBody>
      </p:sp>
    </p:spTree>
    <p:extLst>
      <p:ext uri="{BB962C8B-B14F-4D97-AF65-F5344CB8AC3E}">
        <p14:creationId xmlns:p14="http://schemas.microsoft.com/office/powerpoint/2010/main" val="2716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(more Information)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For more detailed information about the Date object (including “set” methods &amp; UTC -“Coordinated Universal Time”) see the Mozilla Developer Network Docs 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https://developer.mozilla.org/en/docs/Web/JavaScript/Reference/Global_Objects/Date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event occurs when a user </a:t>
            </a:r>
            <a:r>
              <a:rPr lang="en-US" b="1" dirty="0"/>
              <a:t>clicks on a link or a button in a form</a:t>
            </a:r>
            <a:r>
              <a:rPr lang="en-US" dirty="0"/>
              <a:t> </a:t>
            </a:r>
            <a:r>
              <a:rPr lang="en-US" b="1" dirty="0" smtClean="0"/>
              <a:t>(for example)</a:t>
            </a:r>
            <a:r>
              <a:rPr lang="en-US" dirty="0" smtClean="0"/>
              <a:t> - </a:t>
            </a:r>
            <a:r>
              <a:rPr lang="en-US" dirty="0"/>
              <a:t>in general everything that happens in a browser may be called an event.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needs a way of detecting user actions so that it knows when to react. It also needs to know which functions to execute. A </a:t>
            </a:r>
            <a:r>
              <a:rPr lang="en-US" b="1" dirty="0"/>
              <a:t>user action</a:t>
            </a:r>
            <a:r>
              <a:rPr lang="en-US" dirty="0"/>
              <a:t> is really an </a:t>
            </a:r>
            <a:r>
              <a:rPr lang="en-US" b="1" dirty="0"/>
              <a:t>event</a:t>
            </a:r>
            <a:r>
              <a:rPr lang="en-US" dirty="0"/>
              <a:t>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also some events that are </a:t>
            </a:r>
            <a:r>
              <a:rPr lang="en-US" b="1" dirty="0"/>
              <a:t>not directly caused by the user</a:t>
            </a:r>
            <a:r>
              <a:rPr lang="en-US" dirty="0"/>
              <a:t>: the load event that execute when a page has been loaded or unloaded.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“Handlers”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b="1" dirty="0"/>
              <a:t>event handler</a:t>
            </a:r>
            <a:r>
              <a:rPr lang="en-US" dirty="0"/>
              <a:t> is used in order to execute a script when an </a:t>
            </a:r>
            <a:r>
              <a:rPr lang="en-US" b="1" dirty="0"/>
              <a:t>event </a:t>
            </a:r>
            <a:r>
              <a:rPr lang="en-US" b="1" dirty="0" smtClean="0"/>
              <a:t>occurs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When using event handlers </a:t>
            </a:r>
            <a:r>
              <a:rPr lang="en-US" b="1" dirty="0" smtClean="0"/>
              <a:t>from html elements</a:t>
            </a:r>
            <a:r>
              <a:rPr lang="en-US" dirty="0" smtClean="0"/>
              <a:t> (as an attribute), The </a:t>
            </a:r>
            <a:r>
              <a:rPr lang="en-US" dirty="0"/>
              <a:t>event </a:t>
            </a:r>
            <a:r>
              <a:rPr lang="en-US" dirty="0" smtClean="0"/>
              <a:t>handler attribute </a:t>
            </a:r>
            <a:r>
              <a:rPr lang="en-US" dirty="0"/>
              <a:t>has a prefix "on" followed by the event name.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For example: </a:t>
            </a:r>
            <a:r>
              <a:rPr lang="en-US" dirty="0"/>
              <a:t>the event handler for the </a:t>
            </a:r>
            <a:r>
              <a:rPr lang="en-US" b="1" dirty="0"/>
              <a:t>click event</a:t>
            </a:r>
            <a:r>
              <a:rPr lang="en-US" dirty="0"/>
              <a:t> is </a:t>
            </a:r>
            <a:r>
              <a:rPr lang="en-US" b="1" dirty="0" err="1" smtClean="0"/>
              <a:t>onclick</a:t>
            </a:r>
            <a:endParaRPr lang="en-US" b="1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Event </a:t>
            </a:r>
            <a:r>
              <a:rPr lang="en-US" dirty="0"/>
              <a:t>handlers are divided into </a:t>
            </a:r>
            <a:r>
              <a:rPr lang="en-US" b="1" dirty="0"/>
              <a:t>Interactive</a:t>
            </a:r>
            <a:r>
              <a:rPr lang="en-US" dirty="0"/>
              <a:t> event handlers and </a:t>
            </a:r>
            <a:r>
              <a:rPr lang="en-US" b="1" dirty="0"/>
              <a:t>Non-Interactive</a:t>
            </a:r>
            <a:r>
              <a:rPr lang="en-US" dirty="0"/>
              <a:t> event handlers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Interactive event handler</a:t>
            </a:r>
            <a:br>
              <a:rPr lang="en-US" b="1" dirty="0"/>
            </a:br>
            <a:r>
              <a:rPr lang="en-US" dirty="0"/>
              <a:t>An interactive event handler depends on the user doing something to a document such as moving a cursor over an object.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1" dirty="0"/>
              <a:t>Non-interactive event handler</a:t>
            </a:r>
            <a:br>
              <a:rPr lang="en-US" b="1" dirty="0"/>
            </a:br>
            <a:r>
              <a:rPr lang="en-US" dirty="0"/>
              <a:t>A non-interactive event hander execute automatically depending on events such as </a:t>
            </a:r>
            <a:r>
              <a:rPr lang="en-US" dirty="0" err="1"/>
              <a:t>onload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78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 Attribute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Event </a:t>
            </a:r>
            <a:r>
              <a:rPr lang="en-US" dirty="0"/>
              <a:t>handlers make it possible for us to change the elements of a document by either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writing </a:t>
            </a:r>
            <a:r>
              <a:rPr lang="en-US" dirty="0"/>
              <a:t>a </a:t>
            </a:r>
            <a:r>
              <a:rPr lang="en-US" b="1" dirty="0"/>
              <a:t>line of code</a:t>
            </a:r>
            <a:r>
              <a:rPr lang="en-US" dirty="0"/>
              <a:t> in the value of the event handler or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writing </a:t>
            </a:r>
            <a:r>
              <a:rPr lang="en-US" dirty="0"/>
              <a:t>the script as a function and then </a:t>
            </a:r>
            <a:r>
              <a:rPr lang="en-US" b="1" dirty="0"/>
              <a:t>calling the function</a:t>
            </a:r>
            <a:r>
              <a:rPr lang="en-US" dirty="0"/>
              <a:t> from the event handler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To </a:t>
            </a:r>
            <a:r>
              <a:rPr lang="en-US" dirty="0"/>
              <a:t>create an event handler for an HTML tag, add the event handler attribute to the tag and write the JavaScript code in quotation marks as the attribute value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&lt;</a:t>
            </a:r>
            <a:r>
              <a:rPr lang="en-US" dirty="0" err="1" smtClean="0"/>
              <a:t>htmltag</a:t>
            </a:r>
            <a:r>
              <a:rPr lang="en-US" dirty="0" smtClean="0"/>
              <a:t> </a:t>
            </a:r>
            <a:r>
              <a:rPr lang="en-US" b="1" dirty="0" err="1" smtClean="0"/>
              <a:t>eventHandler</a:t>
            </a:r>
            <a:r>
              <a:rPr lang="en-US" b="1" dirty="0" smtClean="0"/>
              <a:t>="JavaScript Code"</a:t>
            </a:r>
            <a:r>
              <a:rPr lang="en-US" dirty="0" smtClean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Ex: &lt;input </a:t>
            </a:r>
            <a:r>
              <a:rPr lang="en-US" dirty="0"/>
              <a:t>type="button" name="</a:t>
            </a:r>
            <a:r>
              <a:rPr lang="en-US" dirty="0" err="1"/>
              <a:t>MyButton</a:t>
            </a:r>
            <a:r>
              <a:rPr lang="en-US" dirty="0"/>
              <a:t>" value="New Button</a:t>
            </a:r>
            <a:r>
              <a:rPr lang="en-US" dirty="0" smtClean="0"/>
              <a:t>!“ </a:t>
            </a:r>
            <a:r>
              <a:rPr lang="en-US" b="1" dirty="0" err="1" smtClean="0"/>
              <a:t>onclick</a:t>
            </a:r>
            <a:r>
              <a:rPr lang="en-US" b="1" dirty="0"/>
              <a:t>="alert('some text')"</a:t>
            </a:r>
            <a:r>
              <a:rPr lang="en-US" dirty="0"/>
              <a:t>  /&gt;</a:t>
            </a:r>
          </a:p>
        </p:txBody>
      </p:sp>
    </p:spTree>
    <p:extLst>
      <p:ext uri="{BB962C8B-B14F-4D97-AF65-F5344CB8AC3E}">
        <p14:creationId xmlns:p14="http://schemas.microsoft.com/office/powerpoint/2010/main" val="15123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-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70629"/>
              </p:ext>
            </p:extLst>
          </p:nvPr>
        </p:nvGraphicFramePr>
        <p:xfrm>
          <a:off x="1247832" y="1898105"/>
          <a:ext cx="9907848" cy="427977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01385"/>
                <a:gridCol w="5003847"/>
                <a:gridCol w="3302616"/>
              </a:tblGrid>
              <a:tr h="20203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Event Handler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Description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Applies to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64553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2"/>
                        </a:rPr>
                        <a:t>onchange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selected or deselected an item or events text and moves input Focus to another element.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select, text, input elements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64553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3"/>
                        </a:rPr>
                        <a:t>onclick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The user has pressed and released a mouse button (or keyboard equivalent) on an element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button, document, checkbox, link, radio, reset, submit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34759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4"/>
                        </a:rPr>
                        <a:t>ondblclick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double-clicked a mouse button on an element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400">
                          <a:effectLst/>
                        </a:rPr>
                        <a:t>document, image button elements, link</a:t>
                      </a:r>
                      <a:endParaRPr lang="fr-FR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49656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5"/>
                        </a:rPr>
                        <a:t>onfocus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given focus to an element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button, checkbox, file, password, radio, reset, select, submit, text, textarea, window.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64553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6"/>
                        </a:rPr>
                        <a:t>onload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 document or other external element has completed downloading all data into the browser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image, window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34759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7"/>
                        </a:rPr>
                        <a:t>onmouseout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rolled the mouse out of an element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link, image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34759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8"/>
                        </a:rPr>
                        <a:t>onmouseover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rolled the mouse on top of an element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link, image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  <a:tr h="347598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  <a:hlinkClick r:id="rId9"/>
                        </a:rPr>
                        <a:t>onresize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The user has resized a window or object</a:t>
                      </a:r>
                      <a:endParaRPr lang="en-US" sz="140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window</a:t>
                      </a:r>
                      <a:endParaRPr lang="en-US" sz="1400" dirty="0">
                        <a:effectLst/>
                        <a:latin typeface="inherit"/>
                      </a:endParaRPr>
                    </a:p>
                  </a:txBody>
                  <a:tcPr marL="49663" marR="49663" marT="24832" marB="2483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6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 –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For a more complete list of HTML Event Attributes see: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http://www.w3schools.com/tags/ref_eventattributes.asp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 alternate method of setting up event handlers using the “</a:t>
            </a:r>
            <a:r>
              <a:rPr lang="en-US" dirty="0" err="1" smtClean="0"/>
              <a:t>addEventListener</a:t>
            </a:r>
            <a:r>
              <a:rPr lang="en-US" dirty="0" smtClean="0"/>
              <a:t>()” method </a:t>
            </a:r>
            <a:r>
              <a:rPr lang="en-US" dirty="0"/>
              <a:t>is explained here: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developer.mozilla.org/en-US/docs/Web/Guide/HTML/Event_attributes</a:t>
            </a:r>
            <a:r>
              <a:rPr lang="en-US" dirty="0" smtClean="0"/>
              <a:t> (full event list)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developer.mozilla.org/en-US/docs/Web/Events</a:t>
            </a:r>
            <a:r>
              <a:rPr lang="en-US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NOTE: Modern Event Handling tends to use the above approach as it keeps JavaScript separate from the 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7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While some new HTML5 form types (</a:t>
            </a:r>
            <a:r>
              <a:rPr lang="en-US" dirty="0" err="1" smtClean="0"/>
              <a:t>ie</a:t>
            </a:r>
            <a:r>
              <a:rPr lang="en-US" dirty="0" smtClean="0"/>
              <a:t>: input type=“email”) can help ensure that the user enters “valid” data, we cannot rely solely on them for complete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 if the input type is not supported in the target browser?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 if we wish to perform more strict user input?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 –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Assignment 2 is due this Saturday (March 19</a:t>
            </a:r>
            <a:r>
              <a:rPr lang="en-US" baseline="30000" dirty="0" smtClean="0"/>
              <a:t>th</a:t>
            </a:r>
            <a:r>
              <a:rPr lang="en-US" dirty="0" smtClean="0"/>
              <a:t> @ Midnight)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All of your pages need to be in the correct locations on </a:t>
            </a:r>
            <a:r>
              <a:rPr lang="en-US" dirty="0" err="1" smtClean="0"/>
              <a:t>Zenit</a:t>
            </a:r>
            <a:r>
              <a:rPr lang="en-US" dirty="0" smtClean="0"/>
              <a:t> (see </a:t>
            </a:r>
            <a:r>
              <a:rPr lang="en-US" dirty="0" smtClean="0">
                <a:hlinkClick r:id="rId2"/>
              </a:rPr>
              <a:t>Assignment Specification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All HTML &amp; CSS files </a:t>
            </a:r>
            <a:r>
              <a:rPr lang="en-US" b="1" dirty="0" smtClean="0"/>
              <a:t>must pass w3c validation</a:t>
            </a:r>
            <a:r>
              <a:rPr lang="en-US" dirty="0" smtClean="0"/>
              <a:t> without any Errors (Warnings are OK)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CSS: </a:t>
            </a:r>
            <a:r>
              <a:rPr lang="en-US" u="sng" dirty="0">
                <a:hlinkClick r:id="rId3"/>
              </a:rPr>
              <a:t>https://jigsaw.w3.org/css-validator/#</a:t>
            </a:r>
            <a:r>
              <a:rPr lang="en-US" u="sng" dirty="0" smtClean="0">
                <a:hlinkClick r:id="rId3"/>
              </a:rPr>
              <a:t>validate_by_input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  <a:r>
              <a:rPr lang="en-US" dirty="0"/>
              <a:t>: </a:t>
            </a:r>
            <a:r>
              <a:rPr lang="en-US" u="sng" dirty="0">
                <a:hlinkClick r:id="rId4"/>
              </a:rPr>
              <a:t>https://validator.w3.org/#validate_by_input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– type=“text”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The following are examples from the notes: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2"/>
              </a:rPr>
              <a:t>Document </a:t>
            </a:r>
            <a:r>
              <a:rPr lang="en-US" dirty="0">
                <a:hlinkClick r:id="rId2"/>
              </a:rPr>
              <a:t>object/element value in the name attribute - based on the document tree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Value </a:t>
            </a:r>
            <a:r>
              <a:rPr lang="en-US" dirty="0">
                <a:hlinkClick r:id="rId3"/>
              </a:rPr>
              <a:t>in the id attribute </a:t>
            </a:r>
            <a:r>
              <a:rPr lang="en-US" dirty="0" err="1">
                <a:hlinkClick r:id="rId3"/>
              </a:rPr>
              <a:t>getElementById</a:t>
            </a:r>
            <a:r>
              <a:rPr lang="en-US" dirty="0">
                <a:hlinkClick r:id="rId3"/>
              </a:rPr>
              <a:t> method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4"/>
              </a:rPr>
              <a:t>Value in </a:t>
            </a:r>
            <a:r>
              <a:rPr lang="en-US" dirty="0">
                <a:hlinkClick r:id="rId4"/>
              </a:rPr>
              <a:t>the name attribute - </a:t>
            </a:r>
            <a:r>
              <a:rPr lang="en-US" dirty="0" err="1">
                <a:hlinkClick r:id="rId4"/>
              </a:rPr>
              <a:t>getElementsByName</a:t>
            </a:r>
            <a:r>
              <a:rPr lang="en-US" dirty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method - returns a collection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5"/>
              </a:rPr>
              <a:t>Object[n</a:t>
            </a:r>
            <a:r>
              <a:rPr lang="en-US" dirty="0">
                <a:hlinkClick r:id="rId5"/>
              </a:rPr>
              <a:t>].element[n] in document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b="1" dirty="0" smtClean="0"/>
              <a:t>Not recommended</a:t>
            </a:r>
            <a:r>
              <a:rPr lang="en-US" dirty="0" smtClean="0"/>
              <a:t>)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>
                <a:hlinkClick r:id="rId6"/>
              </a:rPr>
              <a:t>Using </a:t>
            </a:r>
            <a:r>
              <a:rPr lang="en-US" dirty="0">
                <a:hlinkClick r:id="rId6"/>
              </a:rPr>
              <a:t>the "this" key </a:t>
            </a:r>
            <a:r>
              <a:rPr lang="en-US" dirty="0" smtClean="0">
                <a:hlinkClick r:id="rId6"/>
              </a:rPr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</a:t>
            </a:r>
            <a:r>
              <a:rPr lang="en-US" dirty="0" smtClean="0"/>
              <a:t>– Remaining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Checkbox: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://zenit.senecac.on.ca/~</a:t>
            </a:r>
            <a:r>
              <a:rPr lang="en-US" dirty="0" smtClean="0">
                <a:hlinkClick r:id="rId2"/>
              </a:rPr>
              <a:t>emile.ohan/int222/examples/formValidation/js-validation-checkbox/fms-checkbox-validation.html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Radio Button: </a:t>
            </a:r>
            <a:r>
              <a:rPr lang="en-US" dirty="0">
                <a:hlinkClick r:id="rId3"/>
              </a:rPr>
              <a:t>https://zenit.senecac.on.ca/~</a:t>
            </a:r>
            <a:r>
              <a:rPr lang="en-US" dirty="0" smtClean="0">
                <a:hlinkClick r:id="rId3"/>
              </a:rPr>
              <a:t>emile.ohan/int222/examples/formValidation/js-validation-radio/fms-radio-validation.html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Select: </a:t>
            </a:r>
            <a:r>
              <a:rPr lang="en-US" dirty="0">
                <a:hlinkClick r:id="rId4"/>
              </a:rPr>
              <a:t>https://zenit.senecac.on.ca/~</a:t>
            </a:r>
            <a:r>
              <a:rPr lang="en-US" dirty="0" smtClean="0">
                <a:hlinkClick r:id="rId4"/>
              </a:rPr>
              <a:t>emile.ohan/int222/examples/formValidation/js-validation-select-single/fms-select-validation.html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Select (with </a:t>
            </a:r>
            <a:r>
              <a:rPr lang="en-US" dirty="0"/>
              <a:t>multiple selections): </a:t>
            </a:r>
            <a:r>
              <a:rPr lang="en-US" dirty="0">
                <a:hlinkClick r:id="rId5"/>
              </a:rPr>
              <a:t>https://zenit.senecac.on.ca/~</a:t>
            </a:r>
            <a:r>
              <a:rPr lang="en-US" dirty="0" smtClean="0">
                <a:hlinkClick r:id="rId5"/>
              </a:rPr>
              <a:t>emile.ohan/int222/examples/formValidation/js-validation-select-multiple/fms-select-validation.html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Textarea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https://zenit.senecac.on.ca/~</a:t>
            </a:r>
            <a:r>
              <a:rPr lang="en-US" dirty="0" smtClean="0">
                <a:hlinkClick r:id="rId6"/>
              </a:rPr>
              <a:t>emile.ohan/int222/examples/formValidation/js-validation-textarea/fms-textarea-validation.html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– Date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Date object contains a number representing a particular instant in time to within a millisecond.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It </a:t>
            </a:r>
            <a:r>
              <a:rPr lang="en-US" dirty="0"/>
              <a:t>exposes methods that can be used to retrieve details such as the corresponding year, month, day, hour, minute, second, and millisecond of the associated "Date</a:t>
            </a:r>
            <a:r>
              <a:rPr lang="en-US" dirty="0" smtClean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4978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new Date()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myDate</a:t>
            </a:r>
            <a:r>
              <a:rPr lang="en-US" dirty="0"/>
              <a:t> = new Date();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("The </a:t>
            </a:r>
            <a:r>
              <a:rPr lang="en-US" dirty="0"/>
              <a:t>date </a:t>
            </a:r>
            <a:r>
              <a:rPr lang="en-US" dirty="0" smtClean="0"/>
              <a:t>is </a:t>
            </a:r>
            <a:r>
              <a:rPr lang="en-US" dirty="0"/>
              <a:t>"</a:t>
            </a:r>
            <a:r>
              <a:rPr lang="en-US" dirty="0" smtClean="0"/>
              <a:t> + </a:t>
            </a:r>
            <a:r>
              <a:rPr lang="en-US" dirty="0" err="1" smtClean="0"/>
              <a:t>myDate</a:t>
            </a:r>
            <a:r>
              <a:rPr lang="en-US" dirty="0" smtClean="0"/>
              <a:t> + </a:t>
            </a:r>
            <a:r>
              <a:rPr lang="en-US" dirty="0"/>
              <a:t>"</a:t>
            </a:r>
            <a:r>
              <a:rPr lang="en-US" dirty="0" smtClean="0"/>
              <a:t>&lt;/</a:t>
            </a:r>
            <a:r>
              <a:rPr lang="en-US" dirty="0"/>
              <a:t>p&gt;");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“The </a:t>
            </a:r>
            <a:r>
              <a:rPr lang="en-US" b="1" dirty="0"/>
              <a:t>date is </a:t>
            </a:r>
            <a:r>
              <a:rPr lang="en-US" b="1" dirty="0" smtClean="0"/>
              <a:t>Mon </a:t>
            </a:r>
            <a:r>
              <a:rPr lang="en-US" b="1" dirty="0"/>
              <a:t>Mar 14 2016 10:16:32 GMT-0400 (Eastern Daylight Time</a:t>
            </a:r>
            <a:r>
              <a:rPr lang="en-US" b="1" dirty="0" smtClean="0"/>
              <a:t>)”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dirty="0"/>
              <a:t>date object returns the full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getMonth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myMonth</a:t>
            </a:r>
            <a:r>
              <a:rPr lang="en-US" dirty="0"/>
              <a:t> = </a:t>
            </a:r>
            <a:r>
              <a:rPr lang="en-US" dirty="0" err="1"/>
              <a:t>myDate.getMonth</a:t>
            </a:r>
            <a:r>
              <a:rPr lang="en-US" dirty="0" smtClean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/>
              <a:t>("The Month is " + </a:t>
            </a:r>
            <a:r>
              <a:rPr lang="en-US" dirty="0" err="1"/>
              <a:t>myMonth</a:t>
            </a:r>
            <a:r>
              <a:rPr lang="en-US" dirty="0"/>
              <a:t> + </a:t>
            </a:r>
            <a:r>
              <a:rPr lang="en-US" dirty="0" smtClean="0"/>
              <a:t>");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 “The </a:t>
            </a:r>
            <a:r>
              <a:rPr lang="en-US" b="1" dirty="0"/>
              <a:t>Month </a:t>
            </a:r>
            <a:r>
              <a:rPr lang="en-US" b="1" dirty="0" smtClean="0"/>
              <a:t>is 2”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getMonth</a:t>
            </a:r>
            <a:r>
              <a:rPr lang="en-US" dirty="0"/>
              <a:t>() method returns 0 for January, 1 for February ... 11 for December.</a:t>
            </a:r>
          </a:p>
        </p:txBody>
      </p:sp>
    </p:spTree>
    <p:extLst>
      <p:ext uri="{BB962C8B-B14F-4D97-AF65-F5344CB8AC3E}">
        <p14:creationId xmlns:p14="http://schemas.microsoft.com/office/powerpoint/2010/main" val="11282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myDay</a:t>
            </a:r>
            <a:r>
              <a:rPr lang="en-US" dirty="0"/>
              <a:t> = </a:t>
            </a:r>
            <a:r>
              <a:rPr lang="en-US" dirty="0" err="1"/>
              <a:t>myDate.getDate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/>
              <a:t>("The Day </a:t>
            </a:r>
            <a:r>
              <a:rPr lang="en-US" dirty="0" smtClean="0"/>
              <a:t>of the month is </a:t>
            </a:r>
            <a:r>
              <a:rPr lang="en-US" dirty="0"/>
              <a:t>" + </a:t>
            </a:r>
            <a:r>
              <a:rPr lang="en-US" dirty="0" err="1"/>
              <a:t>myDay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“The Day of the month </a:t>
            </a:r>
            <a:r>
              <a:rPr lang="en-US" b="1" dirty="0"/>
              <a:t>is </a:t>
            </a:r>
            <a:r>
              <a:rPr lang="en-US" b="1" dirty="0" smtClean="0"/>
              <a:t>14”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getDate</a:t>
            </a:r>
            <a:r>
              <a:rPr lang="en-US" dirty="0"/>
              <a:t>() method returns 1 .... 31</a:t>
            </a:r>
          </a:p>
        </p:txBody>
      </p:sp>
    </p:spTree>
    <p:extLst>
      <p:ext uri="{BB962C8B-B14F-4D97-AF65-F5344CB8AC3E}">
        <p14:creationId xmlns:p14="http://schemas.microsoft.com/office/powerpoint/2010/main" val="2727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getDay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myDayOfWeek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myDate.getDay</a:t>
            </a:r>
            <a:r>
              <a:rPr lang="en-US" dirty="0" smtClean="0"/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document.write</a:t>
            </a:r>
            <a:r>
              <a:rPr lang="en-US" dirty="0"/>
              <a:t>("The Day </a:t>
            </a:r>
            <a:r>
              <a:rPr lang="en-US" dirty="0" smtClean="0"/>
              <a:t>of the week is </a:t>
            </a:r>
            <a:r>
              <a:rPr lang="en-US" dirty="0"/>
              <a:t>" + </a:t>
            </a:r>
            <a:r>
              <a:rPr lang="en-US" dirty="0" err="1" smtClean="0"/>
              <a:t>myDayOfWeek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“The Day of the week is 1”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getDay</a:t>
            </a:r>
            <a:r>
              <a:rPr lang="en-US" dirty="0"/>
              <a:t>() method returns 0 for Sunday, 1 for </a:t>
            </a:r>
            <a:r>
              <a:rPr lang="en-US" dirty="0" smtClean="0"/>
              <a:t>Monday, 2 for Tuesday,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getFullYear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myYear</a:t>
            </a:r>
            <a:r>
              <a:rPr lang="en-US" dirty="0"/>
              <a:t> = </a:t>
            </a:r>
            <a:r>
              <a:rPr lang="en-US" dirty="0" err="1"/>
              <a:t>myDate.getFullYear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("The </a:t>
            </a:r>
            <a:r>
              <a:rPr lang="en-US" dirty="0" smtClean="0"/>
              <a:t>Year is </a:t>
            </a:r>
            <a:r>
              <a:rPr lang="en-US" dirty="0"/>
              <a:t>" + </a:t>
            </a:r>
            <a:r>
              <a:rPr lang="en-US" dirty="0" err="1" smtClean="0"/>
              <a:t>myYear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“The Year </a:t>
            </a:r>
            <a:r>
              <a:rPr lang="en-US" b="1" dirty="0" smtClean="0"/>
              <a:t>is </a:t>
            </a:r>
            <a:r>
              <a:rPr lang="en-US" b="1" dirty="0"/>
              <a:t>2016”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getFullYear</a:t>
            </a:r>
            <a:r>
              <a:rPr lang="en-US" dirty="0"/>
              <a:t>() method returns a 4 digit year</a:t>
            </a:r>
          </a:p>
        </p:txBody>
      </p:sp>
    </p:spTree>
    <p:extLst>
      <p:ext uri="{BB962C8B-B14F-4D97-AF65-F5344CB8AC3E}">
        <p14:creationId xmlns:p14="http://schemas.microsoft.com/office/powerpoint/2010/main" val="20945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– </a:t>
            </a:r>
            <a:r>
              <a:rPr lang="en-US" dirty="0" err="1" smtClean="0"/>
              <a:t>getHours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myHour</a:t>
            </a:r>
            <a:r>
              <a:rPr lang="en-US" dirty="0"/>
              <a:t> = </a:t>
            </a:r>
            <a:r>
              <a:rPr lang="en-US" dirty="0" err="1"/>
              <a:t>myDate.getHours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document.write</a:t>
            </a:r>
            <a:r>
              <a:rPr lang="en-US" dirty="0"/>
              <a:t>("The </a:t>
            </a:r>
            <a:r>
              <a:rPr lang="en-US" dirty="0" smtClean="0"/>
              <a:t>Hour </a:t>
            </a:r>
            <a:r>
              <a:rPr lang="en-US" dirty="0"/>
              <a:t>is " + </a:t>
            </a:r>
            <a:r>
              <a:rPr lang="en-US" dirty="0" err="1"/>
              <a:t>myHour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/>
              <a:t>“The </a:t>
            </a:r>
            <a:r>
              <a:rPr lang="en-US" b="1" dirty="0" smtClean="0"/>
              <a:t>Hour is 10”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getHours</a:t>
            </a:r>
            <a:r>
              <a:rPr lang="en-US" dirty="0"/>
              <a:t>() method returns 0 to 23</a:t>
            </a:r>
          </a:p>
        </p:txBody>
      </p:sp>
    </p:spTree>
    <p:extLst>
      <p:ext uri="{BB962C8B-B14F-4D97-AF65-F5344CB8AC3E}">
        <p14:creationId xmlns:p14="http://schemas.microsoft.com/office/powerpoint/2010/main" val="39316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13154</TotalTime>
  <Words>935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inherit</vt:lpstr>
      <vt:lpstr>Retrospect</vt:lpstr>
      <vt:lpstr>INT222</vt:lpstr>
      <vt:lpstr>Quick Reminder – Assignment 2</vt:lpstr>
      <vt:lpstr>Javascript – Date Object</vt:lpstr>
      <vt:lpstr>JavaScript – new Date()</vt:lpstr>
      <vt:lpstr>Date Object – getMonth()</vt:lpstr>
      <vt:lpstr>Date Object – getDate()</vt:lpstr>
      <vt:lpstr>Date Object – getDay()</vt:lpstr>
      <vt:lpstr>Date Object – getFullYear()</vt:lpstr>
      <vt:lpstr>Date Object – getHours()</vt:lpstr>
      <vt:lpstr>Date Object – getMinutes()</vt:lpstr>
      <vt:lpstr>Date Object – getSeconds()</vt:lpstr>
      <vt:lpstr>Date Object – getMilliseconds()</vt:lpstr>
      <vt:lpstr>Date Object (more Information)</vt:lpstr>
      <vt:lpstr>JavaScript - Events</vt:lpstr>
      <vt:lpstr>Event “Handlers”</vt:lpstr>
      <vt:lpstr>Event Handler Attribute Syntax</vt:lpstr>
      <vt:lpstr>Event Handlers - Examples</vt:lpstr>
      <vt:lpstr>Event Handlers – More Detail</vt:lpstr>
      <vt:lpstr>JavaScript – Form Validation</vt:lpstr>
      <vt:lpstr>Form Validation – type=“text”</vt:lpstr>
      <vt:lpstr>Form Validation – Remaining Inputs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392</cp:revision>
  <cp:lastPrinted>2016-01-07T17:03:32Z</cp:lastPrinted>
  <dcterms:created xsi:type="dcterms:W3CDTF">2015-09-07T20:55:59Z</dcterms:created>
  <dcterms:modified xsi:type="dcterms:W3CDTF">2016-03-15T12:26:11Z</dcterms:modified>
</cp:coreProperties>
</file>