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11"/>
  </p:notesMasterIdLst>
  <p:sldIdLst>
    <p:sldId id="256" r:id="rId5"/>
    <p:sldId id="284" r:id="rId6"/>
    <p:sldId id="341" r:id="rId7"/>
    <p:sldId id="344" r:id="rId8"/>
    <p:sldId id="345" r:id="rId9"/>
    <p:sldId id="3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88C29-9E04-4B26-9F0D-4A69CE9FE1A5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0407-935A-438B-AF66-28803EDE65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18E17-E86B-4918-AC6E-373CA9D866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45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18E17-E86B-4918-AC6E-373CA9D866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2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18E17-E86B-4918-AC6E-373CA9D866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293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18E17-E86B-4918-AC6E-373CA9D866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53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47124D-D927-400B-B59C-CEDBD507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6ADF6CE-9ECB-46C3-934F-B81BC2BE0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1534297"/>
          </a:xfrm>
        </p:spPr>
        <p:txBody>
          <a:bodyPr anchor="b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2DF7C0A-1B3B-401D-A625-E7F87B1DFE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0" y="3013206"/>
            <a:ext cx="11084189" cy="3854030"/>
          </a:xfrm>
          <a:custGeom>
            <a:avLst/>
            <a:gdLst>
              <a:gd name="connsiteX0" fmla="*/ 5542094 w 11084189"/>
              <a:gd name="connsiteY0" fmla="*/ 0 h 3854030"/>
              <a:gd name="connsiteX1" fmla="*/ 11061525 w 11084189"/>
              <a:gd name="connsiteY1" fmla="*/ 3748287 h 3854030"/>
              <a:gd name="connsiteX2" fmla="*/ 11084189 w 11084189"/>
              <a:gd name="connsiteY2" fmla="*/ 3854030 h 3854030"/>
              <a:gd name="connsiteX3" fmla="*/ 0 w 11084189"/>
              <a:gd name="connsiteY3" fmla="*/ 3854030 h 3854030"/>
              <a:gd name="connsiteX4" fmla="*/ 22663 w 11084189"/>
              <a:gd name="connsiteY4" fmla="*/ 3748287 h 3854030"/>
              <a:gd name="connsiteX5" fmla="*/ 5542094 w 11084189"/>
              <a:gd name="connsiteY5" fmla="*/ 0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DA6D2C5-E6A9-4A27-AE58-9CEDCFCB4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1905001"/>
            <a:ext cx="8763001" cy="962442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solidFill>
                  <a:schemeClr val="tx2"/>
                </a:solidFill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solidFill>
                <a:schemeClr val="tx2"/>
              </a:solidFill>
              <a:cs typeface="Segoe UI Semilight" panose="020B04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147A7F-B058-475D-BA3A-E1807E37B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EDB5FC-CA7C-4369-A121-67C4C93A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9814F19-D3DA-42AB-AAD4-22D54FE3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10348146" cy="753172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126634-B312-428E-8F30-17C18904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1AC832B9-3155-477F-89D0-A1708364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7801D982-FEE5-4484-AD95-86DEE2E5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5F932331-BB94-49D3-9E40-67111663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73B850FF-6169-4056-8077-06FFA93A53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5653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6265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2926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2987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53617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54229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887E59D-6BE5-4CB5-B3B3-BAF69EFA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688598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13BFBD-7478-4683-BA2C-E7BFC660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3FF916-2B4D-4DC1-AD98-AF8F2EFD4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80B3D3-8262-4D62-8B77-51C5FF58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D44A1B8E-1071-45A0-8A94-0AA7F201E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5149" y="3412114"/>
            <a:ext cx="4952681" cy="2750307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400">
                <a:solidFill>
                  <a:schemeClr val="tx2"/>
                </a:solidFill>
              </a:defRPr>
            </a:lvl2pPr>
            <a:lvl3pPr marL="914400" indent="0">
              <a:buNone/>
              <a:defRPr sz="2400">
                <a:solidFill>
                  <a:schemeClr val="tx2"/>
                </a:solidFill>
              </a:defRPr>
            </a:lvl3pPr>
            <a:lvl4pPr marL="1371600" indent="0">
              <a:buNone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5">
            <a:extLst>
              <a:ext uri="{FF2B5EF4-FFF2-40B4-BE49-F238E27FC236}">
                <a16:creationId xmlns:a16="http://schemas.microsoft.com/office/drawing/2014/main" id="{DF6FCAD9-068D-41D9-A5F4-E22F2D28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02EFB4-17A2-4345-82DA-89EF34B5E9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81801" y="380991"/>
            <a:ext cx="4856144" cy="192541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EC3DFC6E-6D3D-48C3-BD9E-33878CD86D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81800" y="2376797"/>
            <a:ext cx="4856144" cy="192541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7EC41F32-B997-4949-A553-260965B03F3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1800" y="4379170"/>
            <a:ext cx="4856144" cy="192541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3E86EC02-7D1A-4CB3-B376-1044BEF4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27648"/>
            <a:ext cx="3810000" cy="365125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Presentation title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F1ABD226-6012-4821-BD32-E8E6EB95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327648"/>
            <a:ext cx="533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836EA2-D914-4028-95BF-1B97B17FE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DFAD1-E970-4A5F-98F7-D42CA9DFB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3E32FB-4A5F-4D36-A227-CF26EBF0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9DA8CA5C-5748-45EE-B537-5A44A3BFC6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3175" y="0"/>
            <a:ext cx="6196013" cy="46028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5015D873-DDCC-44AF-AE80-703ED88AEC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50718" y="327025"/>
            <a:ext cx="5073194" cy="394998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16E99B66-5BC0-4B16-807E-B513E327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20XX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086E91BF-4612-41A6-9A9F-AA6236BF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9310" y="6327648"/>
            <a:ext cx="397642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F65A627F-E36A-460F-AD3C-7B63B500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908" y="6327648"/>
            <a:ext cx="116689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0B4F7D-E398-40AA-9F3C-F3D59A3F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4633785" cy="2397324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88EFA-705D-45DA-BB3E-901ED20AF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C378B-9DA9-4513-BF84-7422A1AE6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019800" y="0"/>
            <a:ext cx="6172198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B924BE58-42FE-46C1-9582-9E08FAFE0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200400"/>
            <a:ext cx="4633913" cy="29130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2724A1-1A21-49B5-9057-269BD5D6249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08749" y="862806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d Table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4C7413-1C75-42B7-9BFD-E0E14118F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1FDE2-61AF-4DEB-BF43-3694E008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8D0D73E-DE18-4A23-B6FB-5182A784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12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BDED38F6-34C9-4DB4-9BBF-DEBC4124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FBD13A29-DF90-4047-B6E5-DFA75D6A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9310" y="6327648"/>
            <a:ext cx="3976429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DD0AF7D0-41AD-41E1-84B0-436A90E2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908" y="6327648"/>
            <a:ext cx="1166892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73B850FF-6169-4056-8077-06FFA93A53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2580089F-49C9-440C-8318-24576EE00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DEEF06-129C-4E9F-BB08-1F653A08D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FBDB-1B30-4054-9EAE-3085105D69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6275" y="865762"/>
            <a:ext cx="10198776" cy="4056968"/>
          </a:xfrm>
        </p:spPr>
        <p:txBody>
          <a:bodyPr anchor="b"/>
          <a:lstStyle>
            <a:lvl1pPr algn="ctr">
              <a:lnSpc>
                <a:spcPct val="110000"/>
              </a:lnSpc>
              <a:spcBef>
                <a:spcPts val="1000"/>
              </a:spcBef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F34EB02-AC27-416D-A53F-77F9841BF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5101548"/>
            <a:ext cx="9781327" cy="502958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98F9B1-9C80-43D7-9EEB-62368C6E4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63122"/>
            <a:ext cx="12188952" cy="229487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F8183-B975-40ED-AF54-2E47480E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32326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F15006B-9319-46AF-AE0D-7BBBA5A5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9001"/>
            <a:ext cx="10348147" cy="13886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EF966BF4-C741-471C-BD3E-40536108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20XX</a:t>
            </a:r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E4052D32-8B32-4C10-8FF9-3CC40E7F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423F6085-8F80-41B9-9BA1-8719DDB0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52533-4333-455C-A755-FD0DB695115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2113" y="217488"/>
            <a:ext cx="11407775" cy="43449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8EB1B99-4A44-424D-960B-E39E95E47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63122"/>
            <a:ext cx="12188952" cy="229487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4B9F2D-4BC8-49AA-AF37-3F0C8E5A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32326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9607F4D-1EB7-4A8D-BDBE-3FBD59A5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785"/>
            <a:ext cx="10348147" cy="15726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29" name="Date Placeholder 5">
            <a:extLst>
              <a:ext uri="{FF2B5EF4-FFF2-40B4-BE49-F238E27FC236}">
                <a16:creationId xmlns:a16="http://schemas.microsoft.com/office/drawing/2014/main" id="{D059A74B-DC70-4E6A-8B79-92049E91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20XX</a:t>
            </a:r>
          </a:p>
        </p:txBody>
      </p:sp>
      <p:sp>
        <p:nvSpPr>
          <p:cNvPr id="30" name="Footer Placeholder 6">
            <a:extLst>
              <a:ext uri="{FF2B5EF4-FFF2-40B4-BE49-F238E27FC236}">
                <a16:creationId xmlns:a16="http://schemas.microsoft.com/office/drawing/2014/main" id="{60A3B447-230B-4641-9E61-C6AFA8AD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D891FDCC-CEC5-46EA-83E5-AF231641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2BDF-BBAF-4198-8203-F269CA203E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9025" y="209550"/>
            <a:ext cx="10013950" cy="414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2 Column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FDE745-8E05-475F-BC08-E9B8B01E6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4AB668B-5364-48F5-8E6A-67B8A330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10348146" cy="753172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CD62CE-FD0C-47C1-94CE-C2F8B5AA8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00F5829-71BC-4CC0-A88E-2D9B5D18E8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12288" y="1719628"/>
            <a:ext cx="4307865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D2F63FE-D5D7-44B0-B72C-D45AA6EE12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12900" y="2332649"/>
            <a:ext cx="4306888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0314D87-B4EE-460E-B18F-73BD139111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66350" y="1719628"/>
            <a:ext cx="4307865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C6020A13-A1EE-4B0D-9E98-DEC8824C59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66838" y="2332649"/>
            <a:ext cx="4306888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DB65338A-C6F0-4F28-B7EA-064B872F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5743896B-BFE2-4F6B-B431-CF4B29CD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1F6558AB-F8E9-4605-A5ED-FE3F46A1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73B850FF-6169-4056-8077-06FFA93A53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9" r:id="rId6"/>
    <p:sldLayoutId id="2147483740" r:id="rId7"/>
    <p:sldLayoutId id="2147483741" r:id="rId8"/>
    <p:sldLayoutId id="2147483742" r:id="rId9"/>
    <p:sldLayoutId id="2147483743" r:id="rId1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2.xls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0B2BB2-146B-4714-8570-77C449ABC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1534297"/>
          </a:xfrm>
        </p:spPr>
        <p:txBody>
          <a:bodyPr/>
          <a:lstStyle/>
          <a:p>
            <a:r>
              <a:rPr lang="en-US" dirty="0"/>
              <a:t>Session Advance Excel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DEE731E-C361-4204-9B35-43843B693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1905001"/>
            <a:ext cx="8763001" cy="9624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Presenter name</a:t>
            </a:r>
          </a:p>
          <a:p>
            <a:r>
              <a:rPr lang="en-US" dirty="0"/>
              <a:t>Abhishek Anand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B1E41D0-C917-9FDB-17AE-47C127F4EB4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5230" b="152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666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E2FE00C-A4E7-4DD3-BED5-5746528E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68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B69611F-97FC-426E-8387-26F473573E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5149" y="3412114"/>
            <a:ext cx="4952681" cy="146468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VLOOKUP, HLOOKUP</a:t>
            </a:r>
          </a:p>
          <a:p>
            <a:r>
              <a:rPr lang="en-US" sz="2800" dirty="0"/>
              <a:t>Pivot Table</a:t>
            </a:r>
          </a:p>
          <a:p>
            <a:r>
              <a:rPr lang="en-US" sz="2800" dirty="0"/>
              <a:t>Slicers</a:t>
            </a:r>
          </a:p>
          <a:p>
            <a:endParaRPr lang="en-US" sz="2800" dirty="0"/>
          </a:p>
        </p:txBody>
      </p:sp>
      <p:sp>
        <p:nvSpPr>
          <p:cNvPr id="57" name="Date Placeholder 56">
            <a:extLst>
              <a:ext uri="{FF2B5EF4-FFF2-40B4-BE49-F238E27FC236}">
                <a16:creationId xmlns:a16="http://schemas.microsoft.com/office/drawing/2014/main" id="{8870D893-2423-4900-AACF-892913F9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0934A5-66C8-92FC-6074-110C90090C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026" name="Picture 2" descr="Top 10 Hacks for Microsoft Excel | TechSpot">
            <a:extLst>
              <a:ext uri="{FF2B5EF4-FFF2-40B4-BE49-F238E27FC236}">
                <a16:creationId xmlns:a16="http://schemas.microsoft.com/office/drawing/2014/main" id="{CC82A49C-A58F-04CE-7AA6-4799F8DF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528" y="3496234"/>
            <a:ext cx="5976471" cy="336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 Excel based automated reporting">
            <a:extLst>
              <a:ext uri="{FF2B5EF4-FFF2-40B4-BE49-F238E27FC236}">
                <a16:creationId xmlns:a16="http://schemas.microsoft.com/office/drawing/2014/main" id="{3F65038C-5571-67DB-B161-125D6F3F0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581" y="230280"/>
            <a:ext cx="3711583" cy="33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2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6134E62-0FEA-4101-A0C8-1395344E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sz="4400" dirty="0"/>
              <a:t>VLOOKUP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95CA429-F668-43CB-B1F6-A9C08F07F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50718" y="327025"/>
            <a:ext cx="5073194" cy="39499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Syntax : =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VLOOKUP(What you want to look up, where you want to look for it, the column number in the range containing the value to return, return an Approximate or Exact match – indicated as 1/TRUE, or 0/FALSE).S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pic>
        <p:nvPicPr>
          <p:cNvPr id="2050" name="Picture 2" descr="How to Use the VLOOKUP Function in Excel (Step by Step) - YouTube">
            <a:extLst>
              <a:ext uri="{FF2B5EF4-FFF2-40B4-BE49-F238E27FC236}">
                <a16:creationId xmlns:a16="http://schemas.microsoft.com/office/drawing/2014/main" id="{B39D8DD7-E4E4-2410-14D7-D72DCE444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4" y="666726"/>
            <a:ext cx="6215529" cy="349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FD8DA80-9C02-E80A-8E62-565F5B14B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913294"/>
              </p:ext>
            </p:extLst>
          </p:nvPr>
        </p:nvGraphicFramePr>
        <p:xfrm>
          <a:off x="8435789" y="2897654"/>
          <a:ext cx="1281952" cy="1110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92685" progId="Excel.Sheet.12">
                  <p:embed/>
                </p:oleObj>
              </mc:Choice>
              <mc:Fallback>
                <p:oleObj name="Worksheet" showAsIcon="1" r:id="rId4" imgW="914400" imgH="7926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35789" y="2897654"/>
                        <a:ext cx="1281952" cy="1110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09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6134E62-0FEA-4101-A0C8-1395344E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sz="4400" dirty="0"/>
              <a:t>Pivot Table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95CA429-F668-43CB-B1F6-A9C08F07F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50718" y="327025"/>
            <a:ext cx="5073194" cy="39499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475D"/>
                </a:solidFill>
                <a:effectLst/>
                <a:latin typeface="Lexend Deca"/>
              </a:rPr>
              <a:t>Pivot tables can help you summarize and make sense of large data sets. However, they also have a reputation for being complicated.</a:t>
            </a:r>
            <a:endParaRPr lang="en-US" sz="1800" dirty="0">
              <a:solidFill>
                <a:srgbClr val="2E475D"/>
              </a:solidFill>
              <a:latin typeface="Lexend Dec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475D"/>
                </a:solidFill>
                <a:effectLst/>
                <a:latin typeface="Lexend Deca"/>
              </a:rPr>
              <a:t>Pivot tables are particularly useful if you have long rows or columns that hold values you need to track the sums of and easily compare to one another.</a:t>
            </a:r>
            <a:endParaRPr lang="en-US" sz="1800" dirty="0"/>
          </a:p>
        </p:txBody>
      </p:sp>
      <p:pic>
        <p:nvPicPr>
          <p:cNvPr id="3074" name="Picture 2" descr="What Is An Excel Pivot Table And How To Create One">
            <a:extLst>
              <a:ext uri="{FF2B5EF4-FFF2-40B4-BE49-F238E27FC236}">
                <a16:creationId xmlns:a16="http://schemas.microsoft.com/office/drawing/2014/main" id="{6D28742A-8F1E-DC4A-C155-2253265E6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82" y="425593"/>
            <a:ext cx="6667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252FDA4-12DB-50A6-DB53-45AAA85E1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86239"/>
              </p:ext>
            </p:extLst>
          </p:nvPr>
        </p:nvGraphicFramePr>
        <p:xfrm>
          <a:off x="9000565" y="342657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92685" progId="Excel.Sheet.12">
                  <p:embed/>
                </p:oleObj>
              </mc:Choice>
              <mc:Fallback>
                <p:oleObj name="Worksheet" showAsIcon="1" r:id="rId4" imgW="914400" imgH="7926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00565" y="342657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279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6134E62-0FEA-4101-A0C8-1395344E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sz="4400" dirty="0"/>
              <a:t>Slicers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95CA429-F668-43CB-B1F6-A9C08F07F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50718" y="327025"/>
            <a:ext cx="5073194" cy="39499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Slicers in </a:t>
            </a:r>
            <a:r>
              <a:rPr lang="en-US" dirty="0">
                <a:solidFill>
                  <a:srgbClr val="51565E"/>
                </a:solidFill>
                <a:latin typeface="Roboto" panose="02000000000000000000" pitchFamily="2" charset="0"/>
              </a:rPr>
              <a:t>Excel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are implemented along with the Excel tables and </a:t>
            </a:r>
            <a:r>
              <a:rPr lang="en-US" dirty="0">
                <a:solidFill>
                  <a:srgbClr val="51565E"/>
                </a:solidFill>
                <a:latin typeface="Roboto" panose="02000000000000000000" pitchFamily="2" charset="0"/>
              </a:rPr>
              <a:t>pivot</a:t>
            </a:r>
            <a:r>
              <a:rPr lang="en-US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dirty="0">
                <a:solidFill>
                  <a:srgbClr val="51565E"/>
                </a:solidFill>
                <a:latin typeface="Roboto" panose="02000000000000000000" pitchFamily="2" charset="0"/>
              </a:rPr>
              <a:t>tables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to act as one-click software </a:t>
            </a:r>
            <a:endParaRPr lang="en-US" dirty="0">
              <a:solidFill>
                <a:srgbClr val="51565E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65E"/>
                </a:solidFill>
                <a:latin typeface="Roboto" panose="02000000000000000000" pitchFamily="2" charset="0"/>
              </a:rPr>
              <a:t>F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ilters to filter out the required information from an enormous collection of </a:t>
            </a:r>
            <a:r>
              <a:rPr lang="en-US" dirty="0">
                <a:solidFill>
                  <a:srgbClr val="51565E"/>
                </a:solidFill>
                <a:latin typeface="Roboto" panose="02000000000000000000" pitchFamily="2" charset="0"/>
              </a:rPr>
              <a:t>data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within a fraction of seconds.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1565E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4098" name="Picture 2" descr="Slicers In Excel: Overview, How does It Work and More | Simplilearn">
            <a:extLst>
              <a:ext uri="{FF2B5EF4-FFF2-40B4-BE49-F238E27FC236}">
                <a16:creationId xmlns:a16="http://schemas.microsoft.com/office/drawing/2014/main" id="{44614CCC-6D3F-1180-F244-6BA621DAC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83" y="58751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9B06246-0193-5896-FCE5-40C93F91A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696057"/>
              </p:ext>
            </p:extLst>
          </p:nvPr>
        </p:nvGraphicFramePr>
        <p:xfrm>
          <a:off x="7933765" y="322883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92685" progId="Excel.Sheet.12">
                  <p:embed/>
                </p:oleObj>
              </mc:Choice>
              <mc:Fallback>
                <p:oleObj name="Worksheet" showAsIcon="1" r:id="rId4" imgW="914400" imgH="7926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3765" y="322883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49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E04E8F-2D23-4DA1-95F8-B758F6D3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822" y="506025"/>
            <a:ext cx="4633785" cy="1367599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dirty="0">
                <a:solidFill>
                  <a:schemeClr val="bg1"/>
                </a:solidFill>
              </a:rPr>
              <a:t>you</a:t>
            </a:r>
          </a:p>
        </p:txBody>
      </p:sp>
      <p:pic>
        <p:nvPicPr>
          <p:cNvPr id="5122" name="Picture 2" descr="Top 25 MS Excel Formulas One Must Know | Simplilearn">
            <a:extLst>
              <a:ext uri="{FF2B5EF4-FFF2-40B4-BE49-F238E27FC236}">
                <a16:creationId xmlns:a16="http://schemas.microsoft.com/office/drawing/2014/main" id="{398CBA10-8E83-49C5-CFCA-C0EA875B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26863"/>
            <a:ext cx="80772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1025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_Win32_JC_SL_v2.potx" id="{3AE72815-1858-46F4-811F-A326AF0F1EC5}" vid="{2AFCD58D-8B70-4D6F-B6A4-85E45CC650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0DF15B-6C3C-4D75-B10D-16EE1DCCB6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66CE74E-0E49-4DCF-8160-81B293B5DD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578DBA-2233-4100-A154-9B2EE99CB7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Blockprint design</Template>
  <TotalTime>171</TotalTime>
  <Words>167</Words>
  <Application>Microsoft Office PowerPoint</Application>
  <PresentationFormat>Widescreen</PresentationFormat>
  <Paragraphs>21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Google Sans</vt:lpstr>
      <vt:lpstr>Lexend Deca</vt:lpstr>
      <vt:lpstr>Roboto</vt:lpstr>
      <vt:lpstr>BlockprintVTI</vt:lpstr>
      <vt:lpstr>Microsoft Excel Worksheet</vt:lpstr>
      <vt:lpstr>Session Advance Excel</vt:lpstr>
      <vt:lpstr>Agenda</vt:lpstr>
      <vt:lpstr>VLOOKUP</vt:lpstr>
      <vt:lpstr>Pivot Table</vt:lpstr>
      <vt:lpstr>Slicers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Advance Excel</dc:title>
  <dc:creator>Abhishek anand</dc:creator>
  <cp:lastModifiedBy>Abhishek anand</cp:lastModifiedBy>
  <cp:revision>1</cp:revision>
  <dcterms:created xsi:type="dcterms:W3CDTF">2023-03-22T07:09:40Z</dcterms:created>
  <dcterms:modified xsi:type="dcterms:W3CDTF">2023-03-22T10:01:13Z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