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8"/>
  </p:notesMasterIdLst>
  <p:sldIdLst>
    <p:sldId id="351" r:id="rId4"/>
    <p:sldId id="347" r:id="rId5"/>
    <p:sldId id="361" r:id="rId6"/>
    <p:sldId id="300" r:id="rId7"/>
    <p:sldId id="313" r:id="rId8"/>
    <p:sldId id="329" r:id="rId9"/>
    <p:sldId id="360" r:id="rId10"/>
    <p:sldId id="363" r:id="rId11"/>
    <p:sldId id="318" r:id="rId12"/>
    <p:sldId id="259" r:id="rId13"/>
    <p:sldId id="352" r:id="rId14"/>
    <p:sldId id="356" r:id="rId15"/>
    <p:sldId id="365" r:id="rId16"/>
    <p:sldId id="3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in Sharma" initials="DS" lastIdx="1" clrIdx="0">
    <p:extLst>
      <p:ext uri="{19B8F6BF-5375-455C-9EA6-DF929625EA0E}">
        <p15:presenceInfo xmlns:p15="http://schemas.microsoft.com/office/powerpoint/2012/main" userId="5f309d621563064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34" autoAdjust="0"/>
    <p:restoredTop sz="66498" autoAdjust="0"/>
  </p:normalViewPr>
  <p:slideViewPr>
    <p:cSldViewPr snapToGrid="0" showGuides="1">
      <p:cViewPr varScale="1">
        <p:scale>
          <a:sx n="56" d="100"/>
          <a:sy n="56" d="100"/>
        </p:scale>
        <p:origin x="1800" y="58"/>
      </p:cViewPr>
      <p:guideLst>
        <p:guide orient="horz" pos="2184"/>
        <p:guide pos="3816"/>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anand" userId="5ca6ea73d933f35d" providerId="LiveId" clId="{48D6A2C0-F697-4E0C-9C9C-484BE43F24A4}"/>
    <pc:docChg chg="delSld">
      <pc:chgData name="Abhishek anand" userId="5ca6ea73d933f35d" providerId="LiveId" clId="{48D6A2C0-F697-4E0C-9C9C-484BE43F24A4}" dt="2022-04-11T18:14:20.292" v="0" actId="2696"/>
      <pc:docMkLst>
        <pc:docMk/>
      </pc:docMkLst>
      <pc:sldChg chg="del">
        <pc:chgData name="Abhishek anand" userId="5ca6ea73d933f35d" providerId="LiveId" clId="{48D6A2C0-F697-4E0C-9C9C-484BE43F24A4}" dt="2022-04-11T18:14:20.292" v="0" actId="2696"/>
        <pc:sldMkLst>
          <pc:docMk/>
          <pc:sldMk cId="2604275115" sldId="35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2-28T13:52:59.107"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Oracle Sans"/>
              </a:rPr>
              <a:t> As an accounting term, inventory refers to all stock in the various production stages and is a current asset. By keeping stock, both retailers and manufacturers can continue to sell or build items. Inventory is a major asset for most companies. However, while inventory is an asset on the balance sheet, too much inventory can become a practical liability.</a:t>
            </a:r>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3508930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ff1"/>
              </a:rPr>
              <a:t>Based in New Delhi.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ff1"/>
              </a:rPr>
              <a:t>It was founded in </a:t>
            </a:r>
            <a:r>
              <a:rPr lang="en-US" sz="1200" b="1" dirty="0">
                <a:solidFill>
                  <a:schemeClr val="bg1"/>
                </a:solidFill>
                <a:latin typeface="ff1"/>
              </a:rPr>
              <a:t>1981</a:t>
            </a:r>
            <a:r>
              <a:rPr lang="en-US" sz="1200" dirty="0">
                <a:solidFill>
                  <a:schemeClr val="bg1"/>
                </a:solidFill>
                <a:latin typeface="ff1"/>
              </a:rPr>
              <a:t> and owned by the Government of India until </a:t>
            </a:r>
            <a:r>
              <a:rPr lang="en-US" sz="1200" b="1" dirty="0">
                <a:solidFill>
                  <a:schemeClr val="bg1"/>
                </a:solidFill>
                <a:latin typeface="ff1"/>
              </a:rPr>
              <a:t>2003,</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ff1"/>
              </a:rPr>
              <a:t>When it was sold to Suzuki Motor Corporation.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ff1"/>
              </a:rPr>
              <a:t>As of </a:t>
            </a:r>
            <a:r>
              <a:rPr lang="en-US" sz="1200" b="1" dirty="0">
                <a:solidFill>
                  <a:schemeClr val="bg1"/>
                </a:solidFill>
                <a:latin typeface="ff1"/>
              </a:rPr>
              <a:t>September 2021 </a:t>
            </a:r>
            <a:r>
              <a:rPr lang="en-US" sz="1200" dirty="0">
                <a:solidFill>
                  <a:schemeClr val="bg1"/>
                </a:solidFill>
                <a:latin typeface="ff1"/>
              </a:rPr>
              <a:t>Maruti Suzuki has a market share of </a:t>
            </a:r>
            <a:r>
              <a:rPr lang="en-US" sz="1200" b="1" dirty="0">
                <a:solidFill>
                  <a:schemeClr val="bg1"/>
                </a:solidFill>
                <a:latin typeface="ff1"/>
              </a:rPr>
              <a:t>49</a:t>
            </a:r>
            <a:r>
              <a:rPr lang="en-US" sz="1200" dirty="0">
                <a:solidFill>
                  <a:schemeClr val="bg1"/>
                </a:solidFill>
                <a:latin typeface="ff1"/>
              </a:rPr>
              <a:t> percent in the Indian passenger car market.</a:t>
            </a:r>
            <a:endParaRPr lang="en-IN" sz="1200" dirty="0">
              <a:solidFill>
                <a:schemeClr val="bg1"/>
              </a:solidFill>
              <a:latin typeface="ff1"/>
            </a:endParaRPr>
          </a:p>
          <a:p>
            <a:pPr marL="171450" indent="-171450">
              <a:buFont typeface="Arial" panose="020B0604020202020204" pitchFamily="34" charset="0"/>
              <a:buChar char="•"/>
            </a:pPr>
            <a:r>
              <a:rPr lang="en-US" b="1" dirty="0"/>
              <a:t>Key People</a:t>
            </a:r>
            <a:r>
              <a:rPr lang="en-US" dirty="0"/>
              <a:t>: R. C Bhargava (Chairman)</a:t>
            </a:r>
          </a:p>
          <a:p>
            <a:pPr marL="171450" indent="-171450">
              <a:buFont typeface="Arial" panose="020B0604020202020204" pitchFamily="34" charset="0"/>
              <a:buChar char="•"/>
            </a:pPr>
            <a:r>
              <a:rPr lang="en-US" dirty="0"/>
              <a:t>Kenichi </a:t>
            </a:r>
            <a:r>
              <a:rPr lang="en-US" dirty="0" err="1"/>
              <a:t>Ayukawa</a:t>
            </a:r>
            <a:r>
              <a:rPr lang="en-US" dirty="0"/>
              <a:t> (Managing Director &amp; CEO)</a:t>
            </a:r>
          </a:p>
          <a:p>
            <a:pPr marL="171450" indent="-171450">
              <a:buFont typeface="Arial" panose="020B0604020202020204" pitchFamily="34" charset="0"/>
              <a:buChar char="•"/>
            </a:pPr>
            <a:r>
              <a:rPr lang="en-US" b="1" dirty="0"/>
              <a:t>Products</a:t>
            </a:r>
            <a:r>
              <a:rPr lang="en-US" dirty="0"/>
              <a:t>: Automobiles, Commercial Vehicles, Automotive Parts.</a:t>
            </a:r>
            <a:endParaRPr lang="en-IN" dirty="0"/>
          </a:p>
          <a:p>
            <a:r>
              <a:rPr lang="en-US" b="0" i="0" dirty="0">
                <a:solidFill>
                  <a:srgbClr val="000000"/>
                </a:solidFill>
                <a:effectLst/>
                <a:latin typeface="Tahoma" panose="020B0604030504040204" pitchFamily="34" charset="0"/>
              </a:rPr>
              <a:t>In October 2 1982 the company signed the license and joint venture agreement with Suzuki Motor Corporation Japan</a:t>
            </a:r>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17454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 Video for Inventory Management Techniques by the description of CIO, of Maruti, Shri Rajesh Uppal</a:t>
            </a:r>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352161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351763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JIT and E-</a:t>
            </a:r>
            <a:r>
              <a:rPr lang="en-US" dirty="0" err="1"/>
              <a:t>Nagare</a:t>
            </a:r>
            <a:r>
              <a:rPr lang="en-US" dirty="0"/>
              <a:t> inventory management systems, started in 2003, have brought the inventory levels down to less than a day. </a:t>
            </a:r>
          </a:p>
          <a:p>
            <a:r>
              <a:rPr lang="en-US" dirty="0"/>
              <a:t>In 2010-11, the company started encouraging its suppliers to supply material during the night shift, which helped in reducing pollution and traffic congestion in and around its plant in Gurgaon city. </a:t>
            </a:r>
          </a:p>
          <a:p>
            <a:r>
              <a:rPr lang="en-US" dirty="0"/>
              <a:t>A “milk run system” was also introduced in 2010-11 for thirty suppliers based in Faridabad. The logistics for these companies is managed by one logistic supplier. This initiative helped in bringing down the number of trips per day to MSIL by 30 per cent from these suppliers and improvement in the truck fill rate by over 25 per cent.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a:t>
            </a:r>
            <a:r>
              <a:rPr lang="en-US" b="1" dirty="0" err="1"/>
              <a:t>Nagare</a:t>
            </a:r>
            <a:r>
              <a:rPr lang="en-US" b="1" dirty="0"/>
              <a:t>- </a:t>
            </a:r>
            <a:r>
              <a:rPr lang="en-US" b="0" i="0" dirty="0">
                <a:solidFill>
                  <a:srgbClr val="000000"/>
                </a:solidFill>
                <a:effectLst/>
                <a:latin typeface="Montserrat" panose="00000500000000000000" pitchFamily="2" charset="0"/>
              </a:rPr>
              <a:t>At the Rs 30,000-crore Maruti Suzuki, India's largest carmaker, E. </a:t>
            </a:r>
            <a:r>
              <a:rPr lang="en-US" b="0" i="0" dirty="0" err="1">
                <a:solidFill>
                  <a:srgbClr val="000000"/>
                </a:solidFill>
                <a:effectLst/>
                <a:latin typeface="Montserrat" panose="00000500000000000000" pitchFamily="2" charset="0"/>
              </a:rPr>
              <a:t>Nagare</a:t>
            </a:r>
            <a:r>
              <a:rPr lang="en-US" b="0" i="0" dirty="0">
                <a:solidFill>
                  <a:srgbClr val="000000"/>
                </a:solidFill>
                <a:effectLst/>
                <a:latin typeface="Montserrat" panose="00000500000000000000" pitchFamily="2" charset="0"/>
              </a:rPr>
              <a:t> or 'electronic flow' is a religion. Simply put, this electronic flow is actually the sequence of production plans from the vendor to Maruti's shopfloor, which now sits at a two hour cycle from 30 days in the past.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Montserrat" panose="00000500000000000000" pitchFamily="2" charset="0"/>
              </a:rPr>
              <a:t>Maruti receives multiple supplies in a day within a slot of two hours based on the information given out to its vendors the previous night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62626"/>
                </a:solidFill>
                <a:effectLst/>
                <a:latin typeface="-apple-system"/>
              </a:rPr>
              <a:t>The e-</a:t>
            </a:r>
            <a:r>
              <a:rPr lang="en-US" dirty="0" err="1">
                <a:solidFill>
                  <a:srgbClr val="262626"/>
                </a:solidFill>
                <a:effectLst/>
                <a:latin typeface="-apple-system"/>
              </a:rPr>
              <a:t>Nagare</a:t>
            </a:r>
            <a:r>
              <a:rPr lang="en-US" dirty="0">
                <a:solidFill>
                  <a:srgbClr val="262626"/>
                </a:solidFill>
                <a:effectLst/>
                <a:latin typeface="-apple-system"/>
              </a:rPr>
              <a:t> system enabled vendors with the correct schedule visibility. Automotive assembly lines, like that of Maruti, are designed to build multiple models on one line.</a:t>
            </a:r>
            <a:br>
              <a:rPr lang="en-US" dirty="0"/>
            </a:br>
            <a:br>
              <a:rPr lang="en-US" dirty="0"/>
            </a:br>
            <a:endParaRPr lang="en-IN" b="1" dirty="0"/>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619264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ource Serif Pro" panose="02040603050405020204" pitchFamily="18" charset="0"/>
              </a:rPr>
              <a:t>Maruti is now working with an inventory of four hours maximum for local items and six days average for imported materials. </a:t>
            </a:r>
          </a:p>
          <a:p>
            <a:r>
              <a:rPr lang="en-US" b="0" i="0" dirty="0">
                <a:effectLst/>
                <a:latin typeface="Source Serif Pro" panose="02040603050405020204" pitchFamily="18" charset="0"/>
              </a:rPr>
              <a:t>The inventory to sales turnover ratio, on the scale of 100 in 2014-2015, is now down to 41. Maruti has also started working with its vendors to reduce their cost of production so that its own cost of bought outs can be reduced. It has also launched a quality enhancement scheme recently, called as the Quality Gate system.</a:t>
            </a:r>
          </a:p>
          <a:p>
            <a:endParaRPr lang="en-US" b="0" i="0" dirty="0">
              <a:effectLst/>
              <a:latin typeface="Source Serif Pro" panose="02040603050405020204" pitchFamily="18" charset="0"/>
            </a:endParaRPr>
          </a:p>
          <a:p>
            <a:pPr marL="171450" indent="-171450">
              <a:buFont typeface="Arial" panose="020B0604020202020204" pitchFamily="34" charset="0"/>
              <a:buChar char="•"/>
            </a:pPr>
            <a:r>
              <a:rPr lang="en-US" dirty="0"/>
              <a:t>Ordering costs are the expenses incurred to create and process an order to a supplier</a:t>
            </a:r>
          </a:p>
          <a:p>
            <a:pPr marL="171450" indent="-171450">
              <a:buFont typeface="Arial" panose="020B0604020202020204" pitchFamily="34" charset="0"/>
              <a:buChar char="•"/>
            </a:pPr>
            <a:r>
              <a:rPr lang="en-US" dirty="0"/>
              <a:t>carrying cost of inventory or holding cost refers to the total. Cost of holding inventory. . </a:t>
            </a:r>
          </a:p>
          <a:p>
            <a:pPr marL="171450" indent="-171450">
              <a:buFont typeface="Arial" panose="020B0604020202020204" pitchFamily="34" charset="0"/>
              <a:buChar char="•"/>
            </a:pPr>
            <a:r>
              <a:rPr lang="en-US" dirty="0"/>
              <a:t>Steps to reduce these costs: Vendor Management• Localization</a:t>
            </a:r>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10</a:t>
            </a:fld>
            <a:endParaRPr lang="en-US"/>
          </a:p>
        </p:txBody>
      </p:sp>
    </p:spTree>
    <p:extLst>
      <p:ext uri="{BB962C8B-B14F-4D97-AF65-F5344CB8AC3E}">
        <p14:creationId xmlns:p14="http://schemas.microsoft.com/office/powerpoint/2010/main" val="1202215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11</a:t>
            </a:fld>
            <a:endParaRPr lang="en-US"/>
          </a:p>
        </p:txBody>
      </p:sp>
    </p:spTree>
    <p:extLst>
      <p:ext uri="{BB962C8B-B14F-4D97-AF65-F5344CB8AC3E}">
        <p14:creationId xmlns:p14="http://schemas.microsoft.com/office/powerpoint/2010/main" val="342778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11111"/>
                </a:solidFill>
                <a:effectLst/>
                <a:latin typeface="SourceSansPro"/>
              </a:rPr>
              <a:t>Working Capital: - </a:t>
            </a:r>
            <a:r>
              <a:rPr lang="en-US" b="0" i="0" dirty="0">
                <a:solidFill>
                  <a:srgbClr val="111111"/>
                </a:solidFill>
                <a:effectLst/>
                <a:latin typeface="SourceSansPro"/>
              </a:rPr>
              <a:t>Working capital turnover measures the relationship between the funds used to finance a company's operations and the revenues a company generates to continue operations and turn a profit.</a:t>
            </a:r>
          </a:p>
          <a:p>
            <a:endParaRPr lang="en-US" b="0" i="0" dirty="0">
              <a:solidFill>
                <a:srgbClr val="111111"/>
              </a:solidFill>
              <a:effectLst/>
              <a:latin typeface="SourceSansPro"/>
            </a:endParaRPr>
          </a:p>
          <a:p>
            <a:pPr marL="171450" indent="-171450">
              <a:buFont typeface="Arial" panose="020B0604020202020204" pitchFamily="34" charset="0"/>
              <a:buChar char="•"/>
            </a:pPr>
            <a:r>
              <a:rPr lang="en-US" b="0" i="0" dirty="0">
                <a:solidFill>
                  <a:srgbClr val="111111"/>
                </a:solidFill>
                <a:effectLst/>
                <a:latin typeface="SourceSansPro"/>
              </a:rPr>
              <a:t>As we show in the current ration the companies Liquidity are Increase </a:t>
            </a:r>
          </a:p>
          <a:p>
            <a:pPr marL="171450" indent="-171450">
              <a:buFont typeface="Arial" panose="020B0604020202020204" pitchFamily="34" charset="0"/>
              <a:buChar char="•"/>
            </a:pPr>
            <a:r>
              <a:rPr lang="en-US" b="0" i="0" dirty="0">
                <a:solidFill>
                  <a:srgbClr val="111111"/>
                </a:solidFill>
                <a:effectLst/>
                <a:latin typeface="SourceSansPro"/>
              </a:rPr>
              <a:t>Quick ratio is initially starts decrease but after the march report 2020 it improve</a:t>
            </a:r>
            <a:r>
              <a:rPr lang="en-IN" b="0" i="0" dirty="0">
                <a:solidFill>
                  <a:srgbClr val="111111"/>
                </a:solidFill>
                <a:effectLst/>
                <a:latin typeface="SourceSansPro"/>
              </a:rPr>
              <a:t>(More Assets are converted into cash, If the company Necessary)</a:t>
            </a:r>
          </a:p>
          <a:p>
            <a:pPr marL="171450" indent="-171450">
              <a:buFont typeface="Arial" panose="020B0604020202020204" pitchFamily="34" charset="0"/>
              <a:buChar char="•"/>
            </a:pPr>
            <a:r>
              <a:rPr lang="en-US" b="0" i="0" dirty="0">
                <a:solidFill>
                  <a:srgbClr val="111111"/>
                </a:solidFill>
                <a:effectLst/>
                <a:latin typeface="SourceSansPro"/>
              </a:rPr>
              <a:t>Inventory Turnover Ratio shows that its holding its Inventory Longer then Previously measured time period. </a:t>
            </a:r>
          </a:p>
        </p:txBody>
      </p:sp>
      <p:sp>
        <p:nvSpPr>
          <p:cNvPr id="4" name="Slide Number Placeholder 3"/>
          <p:cNvSpPr>
            <a:spLocks noGrp="1"/>
          </p:cNvSpPr>
          <p:nvPr>
            <p:ph type="sldNum" sz="quarter" idx="5"/>
          </p:nvPr>
        </p:nvSpPr>
        <p:spPr/>
        <p:txBody>
          <a:bodyPr/>
          <a:lstStyle/>
          <a:p>
            <a:fld id="{652F1279-6CE4-4169-83D3-4483097B6907}" type="slidenum">
              <a:rPr lang="en-US" smtClean="0"/>
              <a:t>12</a:t>
            </a:fld>
            <a:endParaRPr lang="en-US"/>
          </a:p>
        </p:txBody>
      </p:sp>
    </p:spTree>
    <p:extLst>
      <p:ext uri="{BB962C8B-B14F-4D97-AF65-F5344CB8AC3E}">
        <p14:creationId xmlns:p14="http://schemas.microsoft.com/office/powerpoint/2010/main" val="2514478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Receivables turnover Ratio : As of now from 2018 to 2020 the AR Ratio is Decreases that’s basically the cause of Company’s Credit Policy and Increasing Problems with collecting Receivables on time.</a:t>
            </a:r>
          </a:p>
          <a:p>
            <a:pPr marL="171450" indent="-171450">
              <a:buFont typeface="Arial" panose="020B0604020202020204" pitchFamily="34" charset="0"/>
              <a:buChar char="•"/>
            </a:pPr>
            <a:r>
              <a:rPr lang="en-US" dirty="0"/>
              <a:t>Working Capital Turnover Ratio: company has not sufficient short term funds for fulfilling the sales done for that period.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b="1" dirty="0">
                <a:solidFill>
                  <a:schemeClr val="tx1">
                    <a:lumMod val="75000"/>
                    <a:lumOff val="25000"/>
                  </a:schemeClr>
                </a:solidFill>
                <a:cs typeface="Arial" pitchFamily="34" charset="0"/>
              </a:rPr>
              <a:t>Yes</a:t>
            </a:r>
            <a:r>
              <a:rPr lang="en-US" altLang="ko-KR" sz="1200" dirty="0">
                <a:solidFill>
                  <a:schemeClr val="tx1">
                    <a:lumMod val="75000"/>
                    <a:lumOff val="25000"/>
                  </a:schemeClr>
                </a:solidFill>
                <a:cs typeface="Arial" pitchFamily="34" charset="0"/>
              </a:rPr>
              <a:t>, the company is making good Use of Technology, i.e. Delivery instruction system, Bar-Code and E-</a:t>
            </a:r>
            <a:r>
              <a:rPr lang="en-US" altLang="ko-KR" sz="1200" dirty="0" err="1">
                <a:solidFill>
                  <a:schemeClr val="tx1">
                    <a:lumMod val="75000"/>
                    <a:lumOff val="25000"/>
                  </a:schemeClr>
                </a:solidFill>
                <a:cs typeface="Arial" pitchFamily="34" charset="0"/>
              </a:rPr>
              <a:t>Nagare</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652F1279-6CE4-4169-83D3-4483097B6907}" type="slidenum">
              <a:rPr lang="en-US" smtClean="0"/>
              <a:t>13</a:t>
            </a:fld>
            <a:endParaRPr lang="en-US"/>
          </a:p>
        </p:txBody>
      </p:sp>
    </p:spTree>
    <p:extLst>
      <p:ext uri="{BB962C8B-B14F-4D97-AF65-F5344CB8AC3E}">
        <p14:creationId xmlns:p14="http://schemas.microsoft.com/office/powerpoint/2010/main" val="15389793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Images and Contents Layout">
    <p:spTree>
      <p:nvGrpSpPr>
        <p:cNvPr id="1" name=""/>
        <p:cNvGrpSpPr/>
        <p:nvPr/>
      </p:nvGrpSpPr>
      <p:grpSpPr>
        <a:xfrm>
          <a:off x="0" y="0"/>
          <a:ext cx="0" cy="0"/>
          <a:chOff x="0" y="0"/>
          <a:chExt cx="0" cy="0"/>
        </a:xfrm>
      </p:grpSpPr>
      <p:sp>
        <p:nvSpPr>
          <p:cNvPr id="2" name="Rectangle 1"/>
          <p:cNvSpPr/>
          <p:nvPr userDrawn="1"/>
        </p:nvSpPr>
        <p:spPr>
          <a:xfrm>
            <a:off x="5781047" y="260648"/>
            <a:ext cx="5952661" cy="633670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2"/>
          <p:cNvSpPr>
            <a:spLocks noGrp="1"/>
          </p:cNvSpPr>
          <p:nvPr>
            <p:ph type="pic" idx="14" hasCustomPrompt="1"/>
          </p:nvPr>
        </p:nvSpPr>
        <p:spPr>
          <a:xfrm>
            <a:off x="734769" y="1196752"/>
            <a:ext cx="10849205" cy="3456384"/>
          </a:xfrm>
          <a:prstGeom prst="rect">
            <a:avLst/>
          </a:prstGeom>
          <a:solidFill>
            <a:schemeClr val="bg1">
              <a:lumMod val="95000"/>
            </a:schemeClr>
          </a:solidFill>
          <a:ln w="19050">
            <a:solidFill>
              <a:schemeClr val="bg1">
                <a:lumMod val="65000"/>
              </a:schemeClr>
            </a:solid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제목 1"/>
          <p:cNvSpPr>
            <a:spLocks noGrp="1"/>
          </p:cNvSpPr>
          <p:nvPr>
            <p:ph type="title" hasCustomPrompt="1"/>
          </p:nvPr>
        </p:nvSpPr>
        <p:spPr>
          <a:xfrm>
            <a:off x="0" y="269852"/>
            <a:ext cx="12192000" cy="710877"/>
          </a:xfrm>
          <a:prstGeom prst="rect">
            <a:avLst/>
          </a:prstGeom>
        </p:spPr>
        <p:txBody>
          <a:bodyPr anchor="ctr">
            <a:noAutofit/>
          </a:bodyPr>
          <a:lstStyle>
            <a:lvl1pPr algn="ctr">
              <a:defRPr sz="4800" b="0" baseline="0">
                <a:solidFill>
                  <a:schemeClr val="tx1">
                    <a:lumMod val="75000"/>
                    <a:lumOff val="25000"/>
                  </a:schemeClr>
                </a:solidFill>
                <a:latin typeface="Arial" pitchFamily="34" charset="0"/>
                <a:cs typeface="Arial" pitchFamily="34" charset="0"/>
              </a:defRPr>
            </a:lvl1pPr>
          </a:lstStyle>
          <a:p>
            <a:r>
              <a:rPr lang="en-US" altLang="ko-KR" dirty="0"/>
              <a:t>IMAGES AND CONTENTS</a:t>
            </a:r>
            <a:endParaRPr lang="ko-KR" altLang="en-US" dirty="0"/>
          </a:p>
        </p:txBody>
      </p:sp>
      <p:grpSp>
        <p:nvGrpSpPr>
          <p:cNvPr id="6" name="그룹 5">
            <a:extLst>
              <a:ext uri="{FF2B5EF4-FFF2-40B4-BE49-F238E27FC236}">
                <a16:creationId xmlns:a16="http://schemas.microsoft.com/office/drawing/2014/main" id="{22A4CB6F-7C9C-4340-8102-6603FA2A78DA}"/>
              </a:ext>
            </a:extLst>
          </p:cNvPr>
          <p:cNvGrpSpPr/>
          <p:nvPr userDrawn="1"/>
        </p:nvGrpSpPr>
        <p:grpSpPr>
          <a:xfrm rot="16200000">
            <a:off x="10717958" y="5625244"/>
            <a:ext cx="720080" cy="720080"/>
            <a:chOff x="546346" y="5762189"/>
            <a:chExt cx="720080" cy="720080"/>
          </a:xfrm>
        </p:grpSpPr>
        <p:sp>
          <p:nvSpPr>
            <p:cNvPr id="8" name="직사각형 7">
              <a:extLst>
                <a:ext uri="{FF2B5EF4-FFF2-40B4-BE49-F238E27FC236}">
                  <a16:creationId xmlns:a16="http://schemas.microsoft.com/office/drawing/2014/main" id="{68678E57-298A-4132-B4F7-BE72C9826DD2}"/>
                </a:ext>
              </a:extLst>
            </p:cNvPr>
            <p:cNvSpPr/>
            <p:nvPr/>
          </p:nvSpPr>
          <p:spPr>
            <a:xfrm>
              <a:off x="546346" y="5762189"/>
              <a:ext cx="180000" cy="72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9C84B1A6-ADB3-465D-B651-2B4F073AD8AB}"/>
                </a:ext>
              </a:extLst>
            </p:cNvPr>
            <p:cNvSpPr/>
            <p:nvPr/>
          </p:nvSpPr>
          <p:spPr>
            <a:xfrm rot="5400000">
              <a:off x="906386" y="6122229"/>
              <a:ext cx="180000" cy="54008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52954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E8C983F-B9B3-4B14-8478-59240E9117C4}"/>
              </a:ext>
            </a:extLst>
          </p:cNvPr>
          <p:cNvSpPr/>
          <p:nvPr userDrawn="1"/>
        </p:nvSpPr>
        <p:spPr>
          <a:xfrm>
            <a:off x="-308740" y="5409449"/>
            <a:ext cx="4835532" cy="48981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Oval 2">
            <a:extLst>
              <a:ext uri="{FF2B5EF4-FFF2-40B4-BE49-F238E27FC236}">
                <a16:creationId xmlns:a16="http://schemas.microsoft.com/office/drawing/2014/main" id="{BF03F6ED-2418-4389-8234-1F17162721CF}"/>
              </a:ext>
            </a:extLst>
          </p:cNvPr>
          <p:cNvSpPr/>
          <p:nvPr userDrawn="1"/>
        </p:nvSpPr>
        <p:spPr>
          <a:xfrm>
            <a:off x="7495354" y="5436248"/>
            <a:ext cx="4835532" cy="48981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Oval 3">
            <a:extLst>
              <a:ext uri="{FF2B5EF4-FFF2-40B4-BE49-F238E27FC236}">
                <a16:creationId xmlns:a16="http://schemas.microsoft.com/office/drawing/2014/main" id="{814362B2-986B-466B-BFBC-6D0F4F8E8A9A}"/>
              </a:ext>
            </a:extLst>
          </p:cNvPr>
          <p:cNvSpPr/>
          <p:nvPr userDrawn="1"/>
        </p:nvSpPr>
        <p:spPr>
          <a:xfrm>
            <a:off x="3555988" y="5940103"/>
            <a:ext cx="5080024" cy="51458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4" name="Graphic 14">
            <a:extLst>
              <a:ext uri="{FF2B5EF4-FFF2-40B4-BE49-F238E27FC236}">
                <a16:creationId xmlns:a16="http://schemas.microsoft.com/office/drawing/2014/main" id="{12188735-4571-42C2-BFBC-F562BCDBD4C2}"/>
              </a:ext>
            </a:extLst>
          </p:cNvPr>
          <p:cNvGrpSpPr/>
          <p:nvPr userDrawn="1"/>
        </p:nvGrpSpPr>
        <p:grpSpPr>
          <a:xfrm>
            <a:off x="651992" y="3101276"/>
            <a:ext cx="3145888" cy="2539116"/>
            <a:chOff x="2444748" y="555045"/>
            <a:chExt cx="7282048" cy="5727454"/>
          </a:xfrm>
        </p:grpSpPr>
        <p:sp>
          <p:nvSpPr>
            <p:cNvPr id="15" name="Freeform: Shape 14">
              <a:extLst>
                <a:ext uri="{FF2B5EF4-FFF2-40B4-BE49-F238E27FC236}">
                  <a16:creationId xmlns:a16="http://schemas.microsoft.com/office/drawing/2014/main" id="{E5B3EF12-A43C-4C42-A1C7-5CEC843743B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BFEC24A-A698-46A9-A9FD-90B34A50AD8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6ED1278-AAC4-4D3F-AAE8-752FBC71EBD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C700A721-C688-4F1C-846E-8EA137C2C11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35AB4A1E-717F-4A1F-8484-828EE9674218}"/>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92EDAAA8-9B4B-42D5-82CC-FD8A83AB64B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B5076DBE-BE71-4C36-B867-9D581C6C007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E4E1E01-9179-4BCB-B09E-836E6F5D7AB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3" name="Graphic 14">
            <a:extLst>
              <a:ext uri="{FF2B5EF4-FFF2-40B4-BE49-F238E27FC236}">
                <a16:creationId xmlns:a16="http://schemas.microsoft.com/office/drawing/2014/main" id="{03D89269-45F2-4A00-BA73-CDE7C5E0B6C3}"/>
              </a:ext>
            </a:extLst>
          </p:cNvPr>
          <p:cNvGrpSpPr/>
          <p:nvPr userDrawn="1"/>
        </p:nvGrpSpPr>
        <p:grpSpPr>
          <a:xfrm>
            <a:off x="8448203" y="3101276"/>
            <a:ext cx="3145888" cy="2539116"/>
            <a:chOff x="2444748" y="555045"/>
            <a:chExt cx="7282048" cy="5727454"/>
          </a:xfrm>
        </p:grpSpPr>
        <p:sp>
          <p:nvSpPr>
            <p:cNvPr id="24" name="Freeform: Shape 23">
              <a:extLst>
                <a:ext uri="{FF2B5EF4-FFF2-40B4-BE49-F238E27FC236}">
                  <a16:creationId xmlns:a16="http://schemas.microsoft.com/office/drawing/2014/main" id="{711B8DD0-F6F4-4A4C-9607-81FFDB331BD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5CD814D6-EA5E-4F1A-918A-DCCE9AA27056}"/>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341056A2-1593-4B4D-B366-28CA93471A5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70A458D-0CF8-4D09-84B9-42862283A2CC}"/>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7FAD23A2-2040-4932-8D93-400C02A8E8F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450255F2-579E-4127-A4CD-D22E868C2A6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605C148-0D2E-4053-B6BE-BF41FD09CD36}"/>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8C1AC91-7889-4740-8CD9-6B8FD4831F40}"/>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3" name="그림 개체 틀 2">
            <a:extLst>
              <a:ext uri="{FF2B5EF4-FFF2-40B4-BE49-F238E27FC236}">
                <a16:creationId xmlns:a16="http://schemas.microsoft.com/office/drawing/2014/main" id="{10FBF375-44DE-4AF7-BBAB-F31C01DF8BF0}"/>
              </a:ext>
            </a:extLst>
          </p:cNvPr>
          <p:cNvSpPr>
            <a:spLocks noGrp="1"/>
          </p:cNvSpPr>
          <p:nvPr>
            <p:ph type="pic" sz="quarter" idx="16" hasCustomPrompt="1"/>
          </p:nvPr>
        </p:nvSpPr>
        <p:spPr>
          <a:xfrm>
            <a:off x="785571" y="3248004"/>
            <a:ext cx="2881426" cy="171688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4" name="그림 개체 틀 2">
            <a:extLst>
              <a:ext uri="{FF2B5EF4-FFF2-40B4-BE49-F238E27FC236}">
                <a16:creationId xmlns:a16="http://schemas.microsoft.com/office/drawing/2014/main" id="{A3C72522-24A8-4643-B384-3B38B1CF109B}"/>
              </a:ext>
            </a:extLst>
          </p:cNvPr>
          <p:cNvSpPr>
            <a:spLocks noGrp="1"/>
          </p:cNvSpPr>
          <p:nvPr>
            <p:ph type="pic" sz="quarter" idx="33" hasCustomPrompt="1"/>
          </p:nvPr>
        </p:nvSpPr>
        <p:spPr>
          <a:xfrm>
            <a:off x="8580435" y="3248004"/>
            <a:ext cx="2881426" cy="171688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5" name="Graphic 14">
            <a:extLst>
              <a:ext uri="{FF2B5EF4-FFF2-40B4-BE49-F238E27FC236}">
                <a16:creationId xmlns:a16="http://schemas.microsoft.com/office/drawing/2014/main" id="{96D25FA7-49DA-49BF-8DA5-3BD079D973CB}"/>
              </a:ext>
            </a:extLst>
          </p:cNvPr>
          <p:cNvGrpSpPr/>
          <p:nvPr userDrawn="1"/>
        </p:nvGrpSpPr>
        <p:grpSpPr>
          <a:xfrm>
            <a:off x="3636460" y="2199679"/>
            <a:ext cx="4974788" cy="4015262"/>
            <a:chOff x="2444748" y="555045"/>
            <a:chExt cx="7282048" cy="5727454"/>
          </a:xfrm>
        </p:grpSpPr>
        <p:sp>
          <p:nvSpPr>
            <p:cNvPr id="6" name="Freeform: Shape 5">
              <a:extLst>
                <a:ext uri="{FF2B5EF4-FFF2-40B4-BE49-F238E27FC236}">
                  <a16:creationId xmlns:a16="http://schemas.microsoft.com/office/drawing/2014/main" id="{FF315F39-2FAC-4FD9-9CD3-3A26A160BBFB}"/>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232DD351-C802-4FB7-A3FB-6D9D628FD3D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6EE04FA9-DA25-47C2-8FE7-52F824AAD573}"/>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E344A55-1F80-4651-8A8D-16A064418085}"/>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6D22142E-8676-40C1-A728-6FC82196179A}"/>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16C51FB6-13BA-4CC3-BDF7-32959A5B17E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1DD32C5-0449-4E79-A9E8-36CEB2A675C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E6F913E-32C0-4C35-8046-52451C5D5F62}"/>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32" name="그림 개체 틀 2">
            <a:extLst>
              <a:ext uri="{FF2B5EF4-FFF2-40B4-BE49-F238E27FC236}">
                <a16:creationId xmlns:a16="http://schemas.microsoft.com/office/drawing/2014/main" id="{619CA950-4E1C-4BD9-B2E1-BE7A82515509}"/>
              </a:ext>
            </a:extLst>
          </p:cNvPr>
          <p:cNvSpPr>
            <a:spLocks noGrp="1"/>
          </p:cNvSpPr>
          <p:nvPr>
            <p:ph type="pic" sz="quarter" idx="14" hasCustomPrompt="1"/>
          </p:nvPr>
        </p:nvSpPr>
        <p:spPr>
          <a:xfrm>
            <a:off x="3770754" y="2388883"/>
            <a:ext cx="4701092" cy="274012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5" name="Text Placeholder 9">
            <a:extLst>
              <a:ext uri="{FF2B5EF4-FFF2-40B4-BE49-F238E27FC236}">
                <a16:creationId xmlns:a16="http://schemas.microsoft.com/office/drawing/2014/main" id="{215CF0EF-0DB2-4A53-B37A-64A5491C9B9A}"/>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9F953EB-1FCA-4A8F-B0DE-144F57381D8E}"/>
              </a:ext>
            </a:extLst>
          </p:cNvPr>
          <p:cNvSpPr>
            <a:spLocks noGrp="1"/>
          </p:cNvSpPr>
          <p:nvPr>
            <p:ph type="pic" sz="quarter" idx="11" hasCustomPrompt="1"/>
          </p:nvPr>
        </p:nvSpPr>
        <p:spPr>
          <a:xfrm>
            <a:off x="5517143" y="2"/>
            <a:ext cx="6674856" cy="6857999"/>
          </a:xfrm>
          <a:custGeom>
            <a:avLst/>
            <a:gdLst>
              <a:gd name="connsiteX0" fmla="*/ 5395694 w 6674856"/>
              <a:gd name="connsiteY0" fmla="*/ 387 h 6857999"/>
              <a:gd name="connsiteX1" fmla="*/ 5516631 w 6674856"/>
              <a:gd name="connsiteY1" fmla="*/ 3876 h 6857999"/>
              <a:gd name="connsiteX2" fmla="*/ 5746101 w 6674856"/>
              <a:gd name="connsiteY2" fmla="*/ 189930 h 6857999"/>
              <a:gd name="connsiteX3" fmla="*/ 5972471 w 6674856"/>
              <a:gd name="connsiteY3" fmla="*/ 983778 h 6857999"/>
              <a:gd name="connsiteX4" fmla="*/ 6549259 w 6674856"/>
              <a:gd name="connsiteY4" fmla="*/ 1309382 h 6857999"/>
              <a:gd name="connsiteX5" fmla="*/ 6659725 w 6674856"/>
              <a:gd name="connsiteY5" fmla="*/ 1248526 h 6857999"/>
              <a:gd name="connsiteX6" fmla="*/ 6674856 w 6674856"/>
              <a:gd name="connsiteY6" fmla="*/ 1231170 h 6857999"/>
              <a:gd name="connsiteX7" fmla="*/ 6674856 w 6674856"/>
              <a:gd name="connsiteY7" fmla="*/ 4649495 h 6857999"/>
              <a:gd name="connsiteX8" fmla="*/ 6604594 w 6674856"/>
              <a:gd name="connsiteY8" fmla="*/ 4593931 h 6857999"/>
              <a:gd name="connsiteX9" fmla="*/ 5761607 w 6674856"/>
              <a:gd name="connsiteY9" fmla="*/ 4332831 h 6857999"/>
              <a:gd name="connsiteX10" fmla="*/ 4328955 w 6674856"/>
              <a:gd name="connsiteY10" fmla="*/ 5765482 h 6857999"/>
              <a:gd name="connsiteX11" fmla="*/ 4747976 w 6674856"/>
              <a:gd name="connsiteY11" fmla="*/ 6791903 h 6857999"/>
              <a:gd name="connsiteX12" fmla="*/ 4821819 w 6674856"/>
              <a:gd name="connsiteY12" fmla="*/ 6857999 h 6857999"/>
              <a:gd name="connsiteX13" fmla="*/ 1401800 w 6674856"/>
              <a:gd name="connsiteY13" fmla="*/ 6857999 h 6857999"/>
              <a:gd name="connsiteX14" fmla="*/ 1375865 w 6674856"/>
              <a:gd name="connsiteY14" fmla="*/ 6806099 h 6857999"/>
              <a:gd name="connsiteX15" fmla="*/ 1091542 w 6674856"/>
              <a:gd name="connsiteY15" fmla="*/ 6639953 h 6857999"/>
              <a:gd name="connsiteX16" fmla="*/ 313201 w 6674856"/>
              <a:gd name="connsiteY16" fmla="*/ 6534521 h 6857999"/>
              <a:gd name="connsiteX17" fmla="*/ 6202 w 6674856"/>
              <a:gd name="connsiteY17" fmla="*/ 6317456 h 6857999"/>
              <a:gd name="connsiteX18" fmla="*/ 0 w 6674856"/>
              <a:gd name="connsiteY18" fmla="*/ 5932936 h 6857999"/>
              <a:gd name="connsiteX19" fmla="*/ 226376 w 6674856"/>
              <a:gd name="connsiteY19" fmla="*/ 5768578 h 6857999"/>
              <a:gd name="connsiteX20" fmla="*/ 1020223 w 6674856"/>
              <a:gd name="connsiteY20" fmla="*/ 5545310 h 6857999"/>
              <a:gd name="connsiteX21" fmla="*/ 1293108 w 6674856"/>
              <a:gd name="connsiteY21" fmla="*/ 5241413 h 6857999"/>
              <a:gd name="connsiteX22" fmla="*/ 1308614 w 6674856"/>
              <a:gd name="connsiteY22" fmla="*/ 5111173 h 6857999"/>
              <a:gd name="connsiteX23" fmla="*/ 1138059 w 6674856"/>
              <a:gd name="connsiteY23" fmla="*/ 4794878 h 6857999"/>
              <a:gd name="connsiteX24" fmla="*/ 418632 w 6674856"/>
              <a:gd name="connsiteY24" fmla="*/ 4373145 h 6857999"/>
              <a:gd name="connsiteX25" fmla="*/ 263583 w 6674856"/>
              <a:gd name="connsiteY25" fmla="*/ 3994828 h 6857999"/>
              <a:gd name="connsiteX26" fmla="*/ 279088 w 6674856"/>
              <a:gd name="connsiteY26" fmla="*/ 3942109 h 6857999"/>
              <a:gd name="connsiteX27" fmla="*/ 688416 w 6674856"/>
              <a:gd name="connsiteY27" fmla="*/ 3659920 h 6857999"/>
              <a:gd name="connsiteX28" fmla="*/ 1451260 w 6674856"/>
              <a:gd name="connsiteY28" fmla="*/ 3746745 h 6857999"/>
              <a:gd name="connsiteX29" fmla="*/ 1841981 w 6674856"/>
              <a:gd name="connsiteY29" fmla="*/ 3566893 h 6857999"/>
              <a:gd name="connsiteX30" fmla="*/ 1810969 w 6674856"/>
              <a:gd name="connsiteY30" fmla="*/ 3036627 h 6857999"/>
              <a:gd name="connsiteX31" fmla="*/ 1336519 w 6674856"/>
              <a:gd name="connsiteY31" fmla="*/ 2407127 h 6857999"/>
              <a:gd name="connsiteX32" fmla="*/ 1336519 w 6674856"/>
              <a:gd name="connsiteY32" fmla="*/ 2056719 h 6857999"/>
              <a:gd name="connsiteX33" fmla="*/ 1491567 w 6674856"/>
              <a:gd name="connsiteY33" fmla="*/ 1883063 h 6857999"/>
              <a:gd name="connsiteX34" fmla="*/ 1823374 w 6674856"/>
              <a:gd name="connsiteY34" fmla="*/ 1845850 h 6857999"/>
              <a:gd name="connsiteX35" fmla="*/ 2527296 w 6674856"/>
              <a:gd name="connsiteY35" fmla="*/ 2242774 h 6857999"/>
              <a:gd name="connsiteX36" fmla="*/ 3156790 w 6674856"/>
              <a:gd name="connsiteY36" fmla="*/ 2066022 h 6857999"/>
              <a:gd name="connsiteX37" fmla="*/ 3172296 w 6674856"/>
              <a:gd name="connsiteY37" fmla="*/ 1793137 h 6857999"/>
              <a:gd name="connsiteX38" fmla="*/ 2967635 w 6674856"/>
              <a:gd name="connsiteY38" fmla="*/ 1002384 h 6857999"/>
              <a:gd name="connsiteX39" fmla="*/ 3116476 w 6674856"/>
              <a:gd name="connsiteY39" fmla="*/ 636472 h 6857999"/>
              <a:gd name="connsiteX40" fmla="*/ 3231217 w 6674856"/>
              <a:gd name="connsiteY40" fmla="*/ 574455 h 6857999"/>
              <a:gd name="connsiteX41" fmla="*/ 3659146 w 6674856"/>
              <a:gd name="connsiteY41" fmla="*/ 679887 h 6857999"/>
              <a:gd name="connsiteX42" fmla="*/ 4152204 w 6674856"/>
              <a:gd name="connsiteY42" fmla="*/ 1306281 h 6857999"/>
              <a:gd name="connsiteX43" fmla="*/ 4825115 w 6674856"/>
              <a:gd name="connsiteY43" fmla="*/ 1303180 h 6857999"/>
              <a:gd name="connsiteX44" fmla="*/ 4905743 w 6674856"/>
              <a:gd name="connsiteY44" fmla="*/ 1017890 h 6857999"/>
              <a:gd name="connsiteX45" fmla="*/ 5004973 w 6674856"/>
              <a:gd name="connsiteY45" fmla="*/ 292267 h 6857999"/>
              <a:gd name="connsiteX46" fmla="*/ 5274751 w 6674856"/>
              <a:gd name="connsiteY46" fmla="*/ 13179 h 6857999"/>
              <a:gd name="connsiteX47" fmla="*/ 5395694 w 6674856"/>
              <a:gd name="connsiteY47" fmla="*/ 38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674856" h="6857999">
                <a:moveTo>
                  <a:pt x="5395694" y="387"/>
                </a:moveTo>
                <a:cubicBezTo>
                  <a:pt x="5436007" y="-776"/>
                  <a:pt x="5476320" y="775"/>
                  <a:pt x="5516631" y="3876"/>
                </a:cubicBezTo>
                <a:cubicBezTo>
                  <a:pt x="5634468" y="10078"/>
                  <a:pt x="5715097" y="72094"/>
                  <a:pt x="5746101" y="189930"/>
                </a:cubicBezTo>
                <a:cubicBezTo>
                  <a:pt x="5820529" y="453512"/>
                  <a:pt x="5898050" y="720196"/>
                  <a:pt x="5972471" y="983778"/>
                </a:cubicBezTo>
                <a:cubicBezTo>
                  <a:pt x="6049999" y="1253568"/>
                  <a:pt x="6273266" y="1380708"/>
                  <a:pt x="6549259" y="1309382"/>
                </a:cubicBezTo>
                <a:cubicBezTo>
                  <a:pt x="6594219" y="1298528"/>
                  <a:pt x="6629879" y="1276822"/>
                  <a:pt x="6659725" y="1248526"/>
                </a:cubicBezTo>
                <a:lnTo>
                  <a:pt x="6674856" y="1231170"/>
                </a:lnTo>
                <a:lnTo>
                  <a:pt x="6674856" y="4649495"/>
                </a:lnTo>
                <a:lnTo>
                  <a:pt x="6604594" y="4593931"/>
                </a:lnTo>
                <a:cubicBezTo>
                  <a:pt x="6375601" y="4430802"/>
                  <a:pt x="6089536" y="4331668"/>
                  <a:pt x="5761607" y="4332831"/>
                </a:cubicBezTo>
                <a:cubicBezTo>
                  <a:pt x="4952254" y="4335932"/>
                  <a:pt x="4332063" y="4953028"/>
                  <a:pt x="4328955" y="5765482"/>
                </a:cubicBezTo>
                <a:cubicBezTo>
                  <a:pt x="4327405" y="6177912"/>
                  <a:pt x="4488656" y="6536073"/>
                  <a:pt x="4747976" y="6791903"/>
                </a:cubicBezTo>
                <a:lnTo>
                  <a:pt x="4821819" y="6857999"/>
                </a:lnTo>
                <a:lnTo>
                  <a:pt x="1401800" y="6857999"/>
                </a:lnTo>
                <a:lnTo>
                  <a:pt x="1375865" y="6806099"/>
                </a:lnTo>
                <a:cubicBezTo>
                  <a:pt x="1317721" y="6707984"/>
                  <a:pt x="1226436" y="6653908"/>
                  <a:pt x="1091542" y="6639953"/>
                </a:cubicBezTo>
                <a:cubicBezTo>
                  <a:pt x="831062" y="6612043"/>
                  <a:pt x="573681" y="6562431"/>
                  <a:pt x="313201" y="6534521"/>
                </a:cubicBezTo>
                <a:cubicBezTo>
                  <a:pt x="164353" y="6519016"/>
                  <a:pt x="58922" y="6460101"/>
                  <a:pt x="6202" y="6317456"/>
                </a:cubicBezTo>
                <a:cubicBezTo>
                  <a:pt x="0" y="6184114"/>
                  <a:pt x="0" y="6060070"/>
                  <a:pt x="0" y="5932936"/>
                </a:cubicBezTo>
                <a:cubicBezTo>
                  <a:pt x="49618" y="5839903"/>
                  <a:pt x="127140" y="5793392"/>
                  <a:pt x="226376" y="5768578"/>
                </a:cubicBezTo>
                <a:cubicBezTo>
                  <a:pt x="493059" y="5697258"/>
                  <a:pt x="753540" y="5616636"/>
                  <a:pt x="1020223" y="5545310"/>
                </a:cubicBezTo>
                <a:cubicBezTo>
                  <a:pt x="1181468" y="5501900"/>
                  <a:pt x="1277603" y="5411968"/>
                  <a:pt x="1293108" y="5241413"/>
                </a:cubicBezTo>
                <a:cubicBezTo>
                  <a:pt x="1296209" y="5198004"/>
                  <a:pt x="1302406" y="5154588"/>
                  <a:pt x="1308614" y="5111173"/>
                </a:cubicBezTo>
                <a:cubicBezTo>
                  <a:pt x="1324120" y="4965433"/>
                  <a:pt x="1258997" y="4866197"/>
                  <a:pt x="1138059" y="4794878"/>
                </a:cubicBezTo>
                <a:cubicBezTo>
                  <a:pt x="896185" y="4655334"/>
                  <a:pt x="657411" y="4512689"/>
                  <a:pt x="418632" y="4373145"/>
                </a:cubicBezTo>
                <a:cubicBezTo>
                  <a:pt x="241875" y="4270808"/>
                  <a:pt x="210870" y="4193287"/>
                  <a:pt x="263583" y="3994828"/>
                </a:cubicBezTo>
                <a:cubicBezTo>
                  <a:pt x="269785" y="3976221"/>
                  <a:pt x="272886" y="3957614"/>
                  <a:pt x="279088" y="3942109"/>
                </a:cubicBezTo>
                <a:cubicBezTo>
                  <a:pt x="356610" y="3684729"/>
                  <a:pt x="424835" y="3635111"/>
                  <a:pt x="688416" y="3659920"/>
                </a:cubicBezTo>
                <a:cubicBezTo>
                  <a:pt x="942696" y="3684729"/>
                  <a:pt x="1196975" y="3712639"/>
                  <a:pt x="1451260" y="3746745"/>
                </a:cubicBezTo>
                <a:cubicBezTo>
                  <a:pt x="1652820" y="3771554"/>
                  <a:pt x="1739645" y="3737442"/>
                  <a:pt x="1841981" y="3566893"/>
                </a:cubicBezTo>
                <a:cubicBezTo>
                  <a:pt x="1987721" y="3331214"/>
                  <a:pt x="1981525" y="3256794"/>
                  <a:pt x="1810969" y="3036627"/>
                </a:cubicBezTo>
                <a:cubicBezTo>
                  <a:pt x="1649718" y="2828859"/>
                  <a:pt x="1491567" y="2617996"/>
                  <a:pt x="1336519" y="2407127"/>
                </a:cubicBezTo>
                <a:cubicBezTo>
                  <a:pt x="1243491" y="2283088"/>
                  <a:pt x="1243491" y="2180758"/>
                  <a:pt x="1336519" y="2056719"/>
                </a:cubicBezTo>
                <a:cubicBezTo>
                  <a:pt x="1383035" y="1994697"/>
                  <a:pt x="1432652" y="1932681"/>
                  <a:pt x="1491567" y="1883063"/>
                </a:cubicBezTo>
                <a:cubicBezTo>
                  <a:pt x="1609403" y="1783834"/>
                  <a:pt x="1690033" y="1771429"/>
                  <a:pt x="1823374" y="1845850"/>
                </a:cubicBezTo>
                <a:cubicBezTo>
                  <a:pt x="2059046" y="1976090"/>
                  <a:pt x="2300927" y="2097028"/>
                  <a:pt x="2527296" y="2242774"/>
                </a:cubicBezTo>
                <a:cubicBezTo>
                  <a:pt x="2787777" y="2410228"/>
                  <a:pt x="2967635" y="2298594"/>
                  <a:pt x="3156790" y="2066022"/>
                </a:cubicBezTo>
                <a:cubicBezTo>
                  <a:pt x="3218813" y="1988495"/>
                  <a:pt x="3197105" y="1886164"/>
                  <a:pt x="3172296" y="1793137"/>
                </a:cubicBezTo>
                <a:cubicBezTo>
                  <a:pt x="3104071" y="1529555"/>
                  <a:pt x="3035853" y="1265967"/>
                  <a:pt x="2967635" y="1002384"/>
                </a:cubicBezTo>
                <a:cubicBezTo>
                  <a:pt x="2918017" y="813229"/>
                  <a:pt x="2949022" y="735701"/>
                  <a:pt x="3116476" y="636472"/>
                </a:cubicBezTo>
                <a:cubicBezTo>
                  <a:pt x="3153689" y="614764"/>
                  <a:pt x="3190903" y="593056"/>
                  <a:pt x="3231217" y="574455"/>
                </a:cubicBezTo>
                <a:cubicBezTo>
                  <a:pt x="3432777" y="481422"/>
                  <a:pt x="3522703" y="503130"/>
                  <a:pt x="3659146" y="679887"/>
                </a:cubicBezTo>
                <a:cubicBezTo>
                  <a:pt x="3823499" y="887649"/>
                  <a:pt x="3987851" y="1098519"/>
                  <a:pt x="4152204" y="1306281"/>
                </a:cubicBezTo>
                <a:cubicBezTo>
                  <a:pt x="4307253" y="1498544"/>
                  <a:pt x="4670065" y="1498544"/>
                  <a:pt x="4825115" y="1303180"/>
                </a:cubicBezTo>
                <a:cubicBezTo>
                  <a:pt x="4890238" y="1219456"/>
                  <a:pt x="4890238" y="1114024"/>
                  <a:pt x="4905743" y="1017890"/>
                </a:cubicBezTo>
                <a:cubicBezTo>
                  <a:pt x="4942951" y="776016"/>
                  <a:pt x="4973962" y="534141"/>
                  <a:pt x="5004973" y="292267"/>
                </a:cubicBezTo>
                <a:cubicBezTo>
                  <a:pt x="5029781" y="100004"/>
                  <a:pt x="5082495" y="47285"/>
                  <a:pt x="5274751" y="13179"/>
                </a:cubicBezTo>
                <a:cubicBezTo>
                  <a:pt x="5315066" y="5426"/>
                  <a:pt x="5355380" y="1550"/>
                  <a:pt x="5395694" y="387"/>
                </a:cubicBez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None/>
              <a:defRPr lang="ko-KR" altLang="en-US" sz="18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8" name="Freeform: Shape 7">
            <a:extLst>
              <a:ext uri="{FF2B5EF4-FFF2-40B4-BE49-F238E27FC236}">
                <a16:creationId xmlns:a16="http://schemas.microsoft.com/office/drawing/2014/main" id="{17881AC1-277D-494D-985E-AAF32463F2B7}"/>
              </a:ext>
            </a:extLst>
          </p:cNvPr>
          <p:cNvSpPr/>
          <p:nvPr userDrawn="1"/>
        </p:nvSpPr>
        <p:spPr>
          <a:xfrm>
            <a:off x="1" y="1"/>
            <a:ext cx="3880483" cy="4196531"/>
          </a:xfrm>
          <a:custGeom>
            <a:avLst/>
            <a:gdLst>
              <a:gd name="connsiteX0" fmla="*/ 916463 w 3880483"/>
              <a:gd name="connsiteY0" fmla="*/ 0 h 4196531"/>
              <a:gd name="connsiteX1" fmla="*/ 3020188 w 3880483"/>
              <a:gd name="connsiteY1" fmla="*/ 0 h 4196531"/>
              <a:gd name="connsiteX2" fmla="*/ 3039308 w 3880483"/>
              <a:gd name="connsiteY2" fmla="*/ 45692 h 4196531"/>
              <a:gd name="connsiteX3" fmla="*/ 3189062 w 3880483"/>
              <a:gd name="connsiteY3" fmla="*/ 136184 h 4196531"/>
              <a:gd name="connsiteX4" fmla="*/ 3705385 w 3880483"/>
              <a:gd name="connsiteY4" fmla="*/ 206419 h 4196531"/>
              <a:gd name="connsiteX5" fmla="*/ 3872430 w 3880483"/>
              <a:gd name="connsiteY5" fmla="*/ 371566 h 4196531"/>
              <a:gd name="connsiteX6" fmla="*/ 3878125 w 3880483"/>
              <a:gd name="connsiteY6" fmla="*/ 519628 h 4196531"/>
              <a:gd name="connsiteX7" fmla="*/ 3756640 w 3880483"/>
              <a:gd name="connsiteY7" fmla="*/ 661999 h 4196531"/>
              <a:gd name="connsiteX8" fmla="*/ 3270686 w 3880483"/>
              <a:gd name="connsiteY8" fmla="*/ 800570 h 4196531"/>
              <a:gd name="connsiteX9" fmla="*/ 3073271 w 3880483"/>
              <a:gd name="connsiteY9" fmla="*/ 1128966 h 4196531"/>
              <a:gd name="connsiteX10" fmla="*/ 3173875 w 3880483"/>
              <a:gd name="connsiteY10" fmla="*/ 1261845 h 4196531"/>
              <a:gd name="connsiteX11" fmla="*/ 3619964 w 3880483"/>
              <a:gd name="connsiteY11" fmla="*/ 1523800 h 4196531"/>
              <a:gd name="connsiteX12" fmla="*/ 3716775 w 3880483"/>
              <a:gd name="connsiteY12" fmla="*/ 1749693 h 4196531"/>
              <a:gd name="connsiteX13" fmla="*/ 3712978 w 3880483"/>
              <a:gd name="connsiteY13" fmla="*/ 1772470 h 4196531"/>
              <a:gd name="connsiteX14" fmla="*/ 3445325 w 3880483"/>
              <a:gd name="connsiteY14" fmla="*/ 1964193 h 4196531"/>
              <a:gd name="connsiteX15" fmla="*/ 2978358 w 3880483"/>
              <a:gd name="connsiteY15" fmla="*/ 1905349 h 4196531"/>
              <a:gd name="connsiteX16" fmla="*/ 2742977 w 3880483"/>
              <a:gd name="connsiteY16" fmla="*/ 2026835 h 4196531"/>
              <a:gd name="connsiteX17" fmla="*/ 2739176 w 3880483"/>
              <a:gd name="connsiteY17" fmla="*/ 2307776 h 4196531"/>
              <a:gd name="connsiteX18" fmla="*/ 3040999 w 3880483"/>
              <a:gd name="connsiteY18" fmla="*/ 2706407 h 4196531"/>
              <a:gd name="connsiteX19" fmla="*/ 3040999 w 3880483"/>
              <a:gd name="connsiteY19" fmla="*/ 2966466 h 4196531"/>
              <a:gd name="connsiteX20" fmla="*/ 3029609 w 3880483"/>
              <a:gd name="connsiteY20" fmla="*/ 2979755 h 4196531"/>
              <a:gd name="connsiteX21" fmla="*/ 2703112 w 3880483"/>
              <a:gd name="connsiteY21" fmla="*/ 3044294 h 4196531"/>
              <a:gd name="connsiteX22" fmla="*/ 2298786 w 3880483"/>
              <a:gd name="connsiteY22" fmla="*/ 2816506 h 4196531"/>
              <a:gd name="connsiteX23" fmla="*/ 2021641 w 3880483"/>
              <a:gd name="connsiteY23" fmla="*/ 2856371 h 4196531"/>
              <a:gd name="connsiteX24" fmla="*/ 1932424 w 3880483"/>
              <a:gd name="connsiteY24" fmla="*/ 3106935 h 4196531"/>
              <a:gd name="connsiteX25" fmla="*/ 2063401 w 3880483"/>
              <a:gd name="connsiteY25" fmla="*/ 3611872 h 4196531"/>
              <a:gd name="connsiteX26" fmla="*/ 1989370 w 3880483"/>
              <a:gd name="connsiteY26" fmla="*/ 3801694 h 4196531"/>
              <a:gd name="connsiteX27" fmla="*/ 1856494 w 3880483"/>
              <a:gd name="connsiteY27" fmla="*/ 3870030 h 4196531"/>
              <a:gd name="connsiteX28" fmla="*/ 1657177 w 3880483"/>
              <a:gd name="connsiteY28" fmla="*/ 3814982 h 4196531"/>
              <a:gd name="connsiteX29" fmla="*/ 1343968 w 3880483"/>
              <a:gd name="connsiteY29" fmla="*/ 3418250 h 4196531"/>
              <a:gd name="connsiteX30" fmla="*/ 939642 w 3880483"/>
              <a:gd name="connsiteY30" fmla="*/ 3384080 h 4196531"/>
              <a:gd name="connsiteX31" fmla="*/ 886489 w 3880483"/>
              <a:gd name="connsiteY31" fmla="*/ 3490383 h 4196531"/>
              <a:gd name="connsiteX32" fmla="*/ 814360 w 3880483"/>
              <a:gd name="connsiteY32" fmla="*/ 4012401 h 4196531"/>
              <a:gd name="connsiteX33" fmla="*/ 677684 w 3880483"/>
              <a:gd name="connsiteY33" fmla="*/ 4196531 h 4196531"/>
              <a:gd name="connsiteX34" fmla="*/ 447997 w 3880483"/>
              <a:gd name="connsiteY34" fmla="*/ 4196531 h 4196531"/>
              <a:gd name="connsiteX35" fmla="*/ 347390 w 3880483"/>
              <a:gd name="connsiteY35" fmla="*/ 4056059 h 4196531"/>
              <a:gd name="connsiteX36" fmla="*/ 205019 w 3880483"/>
              <a:gd name="connsiteY36" fmla="*/ 3553024 h 4196531"/>
              <a:gd name="connsiteX37" fmla="*/ 36078 w 3880483"/>
              <a:gd name="connsiteY37" fmla="*/ 3404962 h 4196531"/>
              <a:gd name="connsiteX38" fmla="*/ 0 w 3880483"/>
              <a:gd name="connsiteY38" fmla="*/ 3400953 h 4196531"/>
              <a:gd name="connsiteX39" fmla="*/ 0 w 3880483"/>
              <a:gd name="connsiteY39" fmla="*/ 1478582 h 4196531"/>
              <a:gd name="connsiteX40" fmla="*/ 79520 w 3880483"/>
              <a:gd name="connsiteY40" fmla="*/ 1507156 h 4196531"/>
              <a:gd name="connsiteX41" fmla="*/ 337898 w 3880483"/>
              <a:gd name="connsiteY41" fmla="*/ 1546580 h 4196531"/>
              <a:gd name="connsiteX42" fmla="*/ 1224380 w 3880483"/>
              <a:gd name="connsiteY42" fmla="*/ 671491 h 4196531"/>
              <a:gd name="connsiteX43" fmla="*/ 985912 w 3880483"/>
              <a:gd name="connsiteY43" fmla="*/ 60729 h 419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880483" h="4196531">
                <a:moveTo>
                  <a:pt x="916463" y="0"/>
                </a:moveTo>
                <a:lnTo>
                  <a:pt x="3020188" y="0"/>
                </a:lnTo>
                <a:lnTo>
                  <a:pt x="3039308" y="45692"/>
                </a:lnTo>
                <a:cubicBezTo>
                  <a:pt x="3070540" y="97745"/>
                  <a:pt x="3120725" y="127642"/>
                  <a:pt x="3189062" y="136184"/>
                </a:cubicBezTo>
                <a:cubicBezTo>
                  <a:pt x="3361802" y="158964"/>
                  <a:pt x="3534543" y="183639"/>
                  <a:pt x="3705385" y="206419"/>
                </a:cubicBezTo>
                <a:cubicBezTo>
                  <a:pt x="3807891" y="219707"/>
                  <a:pt x="3861040" y="269060"/>
                  <a:pt x="3872430" y="371566"/>
                </a:cubicBezTo>
                <a:cubicBezTo>
                  <a:pt x="3878125" y="420923"/>
                  <a:pt x="3883820" y="470275"/>
                  <a:pt x="3878125" y="519628"/>
                </a:cubicBezTo>
                <a:cubicBezTo>
                  <a:pt x="3868634" y="597456"/>
                  <a:pt x="3828769" y="641118"/>
                  <a:pt x="3756640" y="661999"/>
                </a:cubicBezTo>
                <a:cubicBezTo>
                  <a:pt x="3595285" y="707555"/>
                  <a:pt x="3432037" y="753112"/>
                  <a:pt x="3270686" y="800570"/>
                </a:cubicBezTo>
                <a:cubicBezTo>
                  <a:pt x="3113132" y="846126"/>
                  <a:pt x="3040999" y="965717"/>
                  <a:pt x="3073271" y="1128966"/>
                </a:cubicBezTo>
                <a:cubicBezTo>
                  <a:pt x="3084657" y="1191607"/>
                  <a:pt x="3120725" y="1231472"/>
                  <a:pt x="3173875" y="1261845"/>
                </a:cubicBezTo>
                <a:cubicBezTo>
                  <a:pt x="3321941" y="1349165"/>
                  <a:pt x="3469999" y="1436480"/>
                  <a:pt x="3619964" y="1523800"/>
                </a:cubicBezTo>
                <a:cubicBezTo>
                  <a:pt x="3730063" y="1588343"/>
                  <a:pt x="3747148" y="1626306"/>
                  <a:pt x="3716775" y="1749693"/>
                </a:cubicBezTo>
                <a:cubicBezTo>
                  <a:pt x="3714876" y="1757287"/>
                  <a:pt x="3714876" y="1764880"/>
                  <a:pt x="3712978" y="1772470"/>
                </a:cubicBezTo>
                <a:cubicBezTo>
                  <a:pt x="3667418" y="1922434"/>
                  <a:pt x="3616167" y="1996465"/>
                  <a:pt x="3445325" y="1964193"/>
                </a:cubicBezTo>
                <a:cubicBezTo>
                  <a:pt x="3291568" y="1933820"/>
                  <a:pt x="3134014" y="1928129"/>
                  <a:pt x="2978358" y="1905349"/>
                </a:cubicBezTo>
                <a:cubicBezTo>
                  <a:pt x="2868259" y="1890162"/>
                  <a:pt x="2796126" y="1933820"/>
                  <a:pt x="2742977" y="2026835"/>
                </a:cubicBezTo>
                <a:cubicBezTo>
                  <a:pt x="2687925" y="2121747"/>
                  <a:pt x="2663247" y="2210965"/>
                  <a:pt x="2739176" y="2307776"/>
                </a:cubicBezTo>
                <a:cubicBezTo>
                  <a:pt x="2841682" y="2438757"/>
                  <a:pt x="2940392" y="2573531"/>
                  <a:pt x="3040999" y="2706407"/>
                </a:cubicBezTo>
                <a:cubicBezTo>
                  <a:pt x="3124522" y="2814608"/>
                  <a:pt x="3124522" y="2858269"/>
                  <a:pt x="3040999" y="2966466"/>
                </a:cubicBezTo>
                <a:cubicBezTo>
                  <a:pt x="3037203" y="2970263"/>
                  <a:pt x="3033406" y="2975958"/>
                  <a:pt x="3029609" y="2979755"/>
                </a:cubicBezTo>
                <a:cubicBezTo>
                  <a:pt x="2919510" y="3097447"/>
                  <a:pt x="2875852" y="3148699"/>
                  <a:pt x="2703112" y="3044294"/>
                </a:cubicBezTo>
                <a:cubicBezTo>
                  <a:pt x="2570236" y="2964568"/>
                  <a:pt x="2429763" y="2896232"/>
                  <a:pt x="2298786" y="2816506"/>
                </a:cubicBezTo>
                <a:cubicBezTo>
                  <a:pt x="2190585" y="2751966"/>
                  <a:pt x="2107062" y="2789929"/>
                  <a:pt x="2021641" y="2856371"/>
                </a:cubicBezTo>
                <a:cubicBezTo>
                  <a:pt x="1936220" y="2920910"/>
                  <a:pt x="1902050" y="2998738"/>
                  <a:pt x="1932424" y="3106935"/>
                </a:cubicBezTo>
                <a:cubicBezTo>
                  <a:pt x="1979878" y="3273985"/>
                  <a:pt x="2021641" y="3442925"/>
                  <a:pt x="2063401" y="3611872"/>
                </a:cubicBezTo>
                <a:cubicBezTo>
                  <a:pt x="2086184" y="3702985"/>
                  <a:pt x="2067201" y="3752341"/>
                  <a:pt x="1989370" y="3801694"/>
                </a:cubicBezTo>
                <a:cubicBezTo>
                  <a:pt x="1947610" y="3828271"/>
                  <a:pt x="1903949" y="3852949"/>
                  <a:pt x="1856494" y="3870030"/>
                </a:cubicBezTo>
                <a:cubicBezTo>
                  <a:pt x="1772971" y="3900403"/>
                  <a:pt x="1712228" y="3885217"/>
                  <a:pt x="1657177" y="3814982"/>
                </a:cubicBezTo>
                <a:cubicBezTo>
                  <a:pt x="1552773" y="3684005"/>
                  <a:pt x="1448372" y="3551126"/>
                  <a:pt x="1343968" y="3418250"/>
                </a:cubicBezTo>
                <a:cubicBezTo>
                  <a:pt x="1243360" y="3292964"/>
                  <a:pt x="1061131" y="3275883"/>
                  <a:pt x="939642" y="3384080"/>
                </a:cubicBezTo>
                <a:cubicBezTo>
                  <a:pt x="907370" y="3412555"/>
                  <a:pt x="892187" y="3448620"/>
                  <a:pt x="886489" y="3490383"/>
                </a:cubicBezTo>
                <a:cubicBezTo>
                  <a:pt x="861814" y="3665022"/>
                  <a:pt x="833339" y="3837762"/>
                  <a:pt x="814360" y="4012401"/>
                </a:cubicBezTo>
                <a:cubicBezTo>
                  <a:pt x="802966" y="4103517"/>
                  <a:pt x="766901" y="4168057"/>
                  <a:pt x="677684" y="4196531"/>
                </a:cubicBezTo>
                <a:cubicBezTo>
                  <a:pt x="601754" y="4196531"/>
                  <a:pt x="523927" y="4196531"/>
                  <a:pt x="447997" y="4196531"/>
                </a:cubicBezTo>
                <a:cubicBezTo>
                  <a:pt x="394844" y="4164260"/>
                  <a:pt x="364474" y="4116802"/>
                  <a:pt x="347390" y="4056059"/>
                </a:cubicBezTo>
                <a:cubicBezTo>
                  <a:pt x="301833" y="3889013"/>
                  <a:pt x="250578" y="3721968"/>
                  <a:pt x="205019" y="3553024"/>
                </a:cubicBezTo>
                <a:cubicBezTo>
                  <a:pt x="180344" y="3463806"/>
                  <a:pt x="125296" y="3416352"/>
                  <a:pt x="36078" y="3404962"/>
                </a:cubicBezTo>
                <a:lnTo>
                  <a:pt x="0" y="3400953"/>
                </a:lnTo>
                <a:lnTo>
                  <a:pt x="0" y="1478582"/>
                </a:lnTo>
                <a:lnTo>
                  <a:pt x="79520" y="1507156"/>
                </a:lnTo>
                <a:cubicBezTo>
                  <a:pt x="161383" y="1532209"/>
                  <a:pt x="248206" y="1545868"/>
                  <a:pt x="337898" y="1546580"/>
                </a:cubicBezTo>
                <a:cubicBezTo>
                  <a:pt x="827644" y="1550376"/>
                  <a:pt x="1222482" y="1157441"/>
                  <a:pt x="1224380" y="671491"/>
                </a:cubicBezTo>
                <a:cubicBezTo>
                  <a:pt x="1227226" y="446548"/>
                  <a:pt x="1140381" y="225402"/>
                  <a:pt x="985912" y="60729"/>
                </a:cubicBezTo>
                <a:close/>
              </a:path>
            </a:pathLst>
          </a:custGeom>
          <a:solidFill>
            <a:schemeClr val="accent1">
              <a:alpha val="20000"/>
            </a:schemeClr>
          </a:solidFill>
          <a:ln w="515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806C15-1496-46D2-B3C6-16D71EE0125A}"/>
              </a:ext>
            </a:extLst>
          </p:cNvPr>
          <p:cNvSpPr>
            <a:spLocks noGrp="1"/>
          </p:cNvSpPr>
          <p:nvPr>
            <p:ph type="pic" idx="15" hasCustomPrompt="1"/>
          </p:nvPr>
        </p:nvSpPr>
        <p:spPr>
          <a:xfrm>
            <a:off x="7928059" y="1508525"/>
            <a:ext cx="2682602" cy="2646010"/>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A0F0AD6D-5D00-45BC-9C90-6A047D29B883}"/>
              </a:ext>
            </a:extLst>
          </p:cNvPr>
          <p:cNvSpPr>
            <a:spLocks noGrp="1"/>
          </p:cNvSpPr>
          <p:nvPr>
            <p:ph type="pic" idx="18" hasCustomPrompt="1"/>
          </p:nvPr>
        </p:nvSpPr>
        <p:spPr>
          <a:xfrm>
            <a:off x="1581339" y="1508525"/>
            <a:ext cx="2682602" cy="2646010"/>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5E8428A6-285B-4019-9FA9-2D7EBEA49457}"/>
              </a:ext>
            </a:extLst>
          </p:cNvPr>
          <p:cNvSpPr>
            <a:spLocks noGrp="1"/>
          </p:cNvSpPr>
          <p:nvPr>
            <p:ph type="pic" idx="22" hasCustomPrompt="1"/>
          </p:nvPr>
        </p:nvSpPr>
        <p:spPr>
          <a:xfrm>
            <a:off x="0" y="0"/>
            <a:ext cx="12192000" cy="3429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3" name="Text Placeholder 9">
            <a:extLst>
              <a:ext uri="{FF2B5EF4-FFF2-40B4-BE49-F238E27FC236}">
                <a16:creationId xmlns:a16="http://schemas.microsoft.com/office/drawing/2014/main" id="{FDE46E4F-7CF6-47A8-B393-17170FD3D91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2" name="Picture Placeholder 2">
            <a:extLst>
              <a:ext uri="{FF2B5EF4-FFF2-40B4-BE49-F238E27FC236}">
                <a16:creationId xmlns:a16="http://schemas.microsoft.com/office/drawing/2014/main" id="{EE9E5E1F-71F0-4FB3-B475-BE3907B93347}"/>
              </a:ext>
            </a:extLst>
          </p:cNvPr>
          <p:cNvSpPr>
            <a:spLocks noGrp="1"/>
          </p:cNvSpPr>
          <p:nvPr>
            <p:ph type="pic" idx="1" hasCustomPrompt="1"/>
          </p:nvPr>
        </p:nvSpPr>
        <p:spPr>
          <a:xfrm rot="20708979">
            <a:off x="1271196" y="1756316"/>
            <a:ext cx="1811352" cy="28411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8" r:id="rId5"/>
    <p:sldLayoutId id="2147483679" r:id="rId6"/>
    <p:sldLayoutId id="2147483680" r:id="rId7"/>
    <p:sldLayoutId id="2147483690" r:id="rId8"/>
    <p:sldLayoutId id="2147483682" r:id="rId9"/>
    <p:sldLayoutId id="2147483683" r:id="rId10"/>
    <p:sldLayoutId id="2147483684" r:id="rId11"/>
    <p:sldLayoutId id="2147483689" r:id="rId12"/>
    <p:sldLayoutId id="2147483687" r:id="rId13"/>
    <p:sldLayoutId id="2147483688" r:id="rId14"/>
    <p:sldLayoutId id="2147483671" r:id="rId15"/>
    <p:sldLayoutId id="214748367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1.emf"/><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ideo" Target="https://www.youtube.com/embed/qF4H7f9EvhY?feature=oembed" TargetMode="External"/><Relationship Id="rId5" Type="http://schemas.openxmlformats.org/officeDocument/2006/relationships/comments" Target="../comments/comment1.xm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video" Target="https://www.youtube.com/embed/GrHLTlVwiKE?feature=oembed" TargetMode="Externa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295065" y="3119204"/>
            <a:ext cx="5610370" cy="2585323"/>
          </a:xfrm>
          <a:prstGeom prst="rect">
            <a:avLst/>
          </a:prstGeom>
          <a:noFill/>
        </p:spPr>
        <p:txBody>
          <a:bodyPr wrap="square" rtlCol="0" anchor="ctr">
            <a:spAutoFit/>
          </a:bodyPr>
          <a:lstStyle/>
          <a:p>
            <a:r>
              <a:rPr lang="en-US" altLang="ko-KR" sz="5400" b="1" dirty="0">
                <a:solidFill>
                  <a:schemeClr val="bg1"/>
                </a:solidFill>
                <a:latin typeface="Courier New" panose="02070309020205020404" pitchFamily="49" charset="0"/>
                <a:cs typeface="Courier New" panose="02070309020205020404" pitchFamily="49" charset="0"/>
              </a:rPr>
              <a:t>Inventory Management of MARUTI SUZUKI</a:t>
            </a:r>
            <a:endParaRPr lang="ko-KR" altLang="en-US" sz="5400" b="1" dirty="0">
              <a:solidFill>
                <a:schemeClr val="bg1"/>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295065" y="5767280"/>
            <a:ext cx="5085805" cy="379656"/>
          </a:xfrm>
          <a:prstGeom prst="rect">
            <a:avLst/>
          </a:prstGeom>
          <a:noFill/>
        </p:spPr>
        <p:txBody>
          <a:bodyPr wrap="square" rtlCol="0" anchor="ctr">
            <a:spAutoFit/>
          </a:bodyPr>
          <a:lstStyle/>
          <a:p>
            <a:r>
              <a:rPr lang="en-US" altLang="ko-KR" sz="1867" dirty="0">
                <a:solidFill>
                  <a:schemeClr val="bg1"/>
                </a:solidFill>
                <a:cs typeface="Arial" pitchFamily="34" charset="0"/>
              </a:rPr>
              <a:t>By:</a:t>
            </a:r>
            <a:r>
              <a:rPr lang="ko-KR" altLang="en-US" sz="1867" dirty="0">
                <a:solidFill>
                  <a:schemeClr val="bg1"/>
                </a:solidFill>
                <a:cs typeface="Arial" pitchFamily="34" charset="0"/>
              </a:rPr>
              <a:t> </a:t>
            </a:r>
            <a:r>
              <a:rPr lang="en-US" altLang="ko-KR" sz="1867" dirty="0">
                <a:solidFill>
                  <a:schemeClr val="bg1"/>
                </a:solidFill>
                <a:cs typeface="Arial" pitchFamily="34" charset="0"/>
              </a:rPr>
              <a:t>Dipin, Abhishek, Payal</a:t>
            </a:r>
          </a:p>
        </p:txBody>
      </p:sp>
    </p:spTree>
    <p:extLst>
      <p:ext uri="{BB962C8B-B14F-4D97-AF65-F5344CB8AC3E}">
        <p14:creationId xmlns:p14="http://schemas.microsoft.com/office/powerpoint/2010/main" val="3762006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53806" y="339509"/>
            <a:ext cx="11573197" cy="724247"/>
          </a:xfrm>
        </p:spPr>
        <p:txBody>
          <a:bodyPr/>
          <a:lstStyle/>
          <a:p>
            <a:r>
              <a:rPr lang="en-US" b="1" dirty="0"/>
              <a:t>JUST-IN-TIME BY MARUTI</a:t>
            </a:r>
          </a:p>
        </p:txBody>
      </p:sp>
      <p:cxnSp>
        <p:nvCxnSpPr>
          <p:cNvPr id="3" name="Straight Connector 2">
            <a:extLst>
              <a:ext uri="{FF2B5EF4-FFF2-40B4-BE49-F238E27FC236}">
                <a16:creationId xmlns:a16="http://schemas.microsoft.com/office/drawing/2014/main" id="{C03BB11A-E5D9-433E-9E22-D078A1D133CA}"/>
              </a:ext>
            </a:extLst>
          </p:cNvPr>
          <p:cNvCxnSpPr>
            <a:cxnSpLocks/>
          </p:cNvCxnSpPr>
          <p:nvPr/>
        </p:nvCxnSpPr>
        <p:spPr>
          <a:xfrm flipV="1">
            <a:off x="0" y="2778043"/>
            <a:ext cx="10655929" cy="208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ardrop 3">
            <a:extLst>
              <a:ext uri="{FF2B5EF4-FFF2-40B4-BE49-F238E27FC236}">
                <a16:creationId xmlns:a16="http://schemas.microsoft.com/office/drawing/2014/main" id="{155587CB-FFE7-4318-83EC-20A3F023E721}"/>
              </a:ext>
            </a:extLst>
          </p:cNvPr>
          <p:cNvSpPr/>
          <p:nvPr/>
        </p:nvSpPr>
        <p:spPr>
          <a:xfrm rot="18900000">
            <a:off x="1357974" y="2579749"/>
            <a:ext cx="432048" cy="432048"/>
          </a:xfrm>
          <a:prstGeom prst="teardrop">
            <a:avLst>
              <a:gd name="adj" fmla="val 20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6" name="Teardrop 5">
            <a:extLst>
              <a:ext uri="{FF2B5EF4-FFF2-40B4-BE49-F238E27FC236}">
                <a16:creationId xmlns:a16="http://schemas.microsoft.com/office/drawing/2014/main" id="{B5804B8B-EE7B-43F5-A256-EC680CC0D813}"/>
              </a:ext>
            </a:extLst>
          </p:cNvPr>
          <p:cNvSpPr/>
          <p:nvPr/>
        </p:nvSpPr>
        <p:spPr>
          <a:xfrm rot="18900000">
            <a:off x="3077216" y="2579749"/>
            <a:ext cx="432048" cy="432048"/>
          </a:xfrm>
          <a:prstGeom prst="teardrop">
            <a:avLst>
              <a:gd name="adj" fmla="val 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9" name="Teardrop 8">
            <a:extLst>
              <a:ext uri="{FF2B5EF4-FFF2-40B4-BE49-F238E27FC236}">
                <a16:creationId xmlns:a16="http://schemas.microsoft.com/office/drawing/2014/main" id="{B83B7A83-4455-482F-8A83-E899364ABF5D}"/>
              </a:ext>
            </a:extLst>
          </p:cNvPr>
          <p:cNvSpPr/>
          <p:nvPr/>
        </p:nvSpPr>
        <p:spPr>
          <a:xfrm rot="18900000">
            <a:off x="4796458" y="2579749"/>
            <a:ext cx="432048" cy="432048"/>
          </a:xfrm>
          <a:prstGeom prst="teardrop">
            <a:avLst>
              <a:gd name="adj" fmla="val 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19" name="Group 31">
            <a:extLst>
              <a:ext uri="{FF2B5EF4-FFF2-40B4-BE49-F238E27FC236}">
                <a16:creationId xmlns:a16="http://schemas.microsoft.com/office/drawing/2014/main" id="{EBD23A39-EED7-4383-9CE8-3A5012B44134}"/>
              </a:ext>
            </a:extLst>
          </p:cNvPr>
          <p:cNvGrpSpPr/>
          <p:nvPr/>
        </p:nvGrpSpPr>
        <p:grpSpPr>
          <a:xfrm>
            <a:off x="814701" y="3652426"/>
            <a:ext cx="9841228" cy="1918658"/>
            <a:chOff x="270023" y="1671304"/>
            <a:chExt cx="1709689" cy="1937851"/>
          </a:xfrm>
        </p:grpSpPr>
        <p:sp>
          <p:nvSpPr>
            <p:cNvPr id="20" name="TextBox 19">
              <a:extLst>
                <a:ext uri="{FF2B5EF4-FFF2-40B4-BE49-F238E27FC236}">
                  <a16:creationId xmlns:a16="http://schemas.microsoft.com/office/drawing/2014/main" id="{94FCF915-C0C3-4E31-88E1-A8491DD3E08A}"/>
                </a:ext>
              </a:extLst>
            </p:cNvPr>
            <p:cNvSpPr txBox="1"/>
            <p:nvPr/>
          </p:nvSpPr>
          <p:spPr>
            <a:xfrm>
              <a:off x="270024" y="2023796"/>
              <a:ext cx="1709688" cy="1585359"/>
            </a:xfrm>
            <a:prstGeom prst="rect">
              <a:avLst/>
            </a:prstGeom>
            <a:noFill/>
          </p:spPr>
          <p:txBody>
            <a:bodyPr wrap="square" rtlCol="0">
              <a:spAutoFit/>
            </a:bodyPr>
            <a:lstStyle/>
            <a:p>
              <a:pPr algn="ctr"/>
              <a:r>
                <a:rPr lang="en-US" sz="1600" b="0" i="0" dirty="0">
                  <a:effectLst/>
                  <a:latin typeface="Source Serif Pro" panose="02040603050405020204" pitchFamily="18" charset="0"/>
                </a:rPr>
                <a:t>Maruti is going about the task in the typical Japanese methodical fashion of Plan, Do, Check and Action.</a:t>
              </a:r>
            </a:p>
            <a:p>
              <a:pPr algn="ctr"/>
              <a:r>
                <a:rPr lang="en-US" sz="1600" b="0" i="0" dirty="0">
                  <a:effectLst/>
                  <a:latin typeface="Source Serif Pro" panose="02040603050405020204" pitchFamily="18" charset="0"/>
                </a:rPr>
                <a:t>The eight typical wastages at each operational point (over-production, man movement, material movement, idle time of operator, work-in-process, machine availability, waiting time and needless processing) have been measured by observation and even videography.</a:t>
              </a:r>
            </a:p>
            <a:p>
              <a:pPr algn="ctr"/>
              <a:endParaRPr lang="en-US" altLang="ko-KR" sz="1600" dirty="0">
                <a:latin typeface="Source Serif Pro" panose="02040603050405020204" pitchFamily="18" charset="0"/>
                <a:cs typeface="Arial" pitchFamily="34" charset="0"/>
              </a:endParaRPr>
            </a:p>
            <a:p>
              <a:pPr algn="ctr"/>
              <a:endParaRPr lang="ko-KR" altLang="en-US" sz="1600" dirty="0">
                <a:cs typeface="Arial" pitchFamily="34" charset="0"/>
              </a:endParaRPr>
            </a:p>
          </p:txBody>
        </p:sp>
        <p:sp>
          <p:nvSpPr>
            <p:cNvPr id="21" name="TextBox 20">
              <a:extLst>
                <a:ext uri="{FF2B5EF4-FFF2-40B4-BE49-F238E27FC236}">
                  <a16:creationId xmlns:a16="http://schemas.microsoft.com/office/drawing/2014/main" id="{1BA8CACA-B19E-49E4-89F4-1BFCCF362E49}"/>
                </a:ext>
              </a:extLst>
            </p:cNvPr>
            <p:cNvSpPr txBox="1"/>
            <p:nvPr/>
          </p:nvSpPr>
          <p:spPr>
            <a:xfrm>
              <a:off x="270023" y="1671304"/>
              <a:ext cx="1709688" cy="341940"/>
            </a:xfrm>
            <a:prstGeom prst="rect">
              <a:avLst/>
            </a:prstGeom>
            <a:noFill/>
          </p:spPr>
          <p:txBody>
            <a:bodyPr wrap="square" rtlCol="0">
              <a:spAutoFit/>
            </a:bodyPr>
            <a:lstStyle/>
            <a:p>
              <a:pPr algn="ctr"/>
              <a:r>
                <a:rPr lang="en-IN" sz="1600" b="1" i="0" u="sng" dirty="0">
                  <a:effectLst/>
                  <a:latin typeface="Source Serif Pro" panose="02040603050405020204" pitchFamily="18" charset="0"/>
                </a:rPr>
                <a:t>JIT in Maruti Udyog Limited:</a:t>
              </a:r>
              <a:endParaRPr lang="ko-KR" altLang="en-US" sz="1600" b="1" dirty="0">
                <a:cs typeface="Arial" pitchFamily="34" charset="0"/>
              </a:endParaRPr>
            </a:p>
          </p:txBody>
        </p:sp>
      </p:grpSp>
      <p:sp>
        <p:nvSpPr>
          <p:cNvPr id="12" name="Teardrop 11">
            <a:extLst>
              <a:ext uri="{FF2B5EF4-FFF2-40B4-BE49-F238E27FC236}">
                <a16:creationId xmlns:a16="http://schemas.microsoft.com/office/drawing/2014/main" id="{DA460612-841C-43A2-8215-59CCFC2A9545}"/>
              </a:ext>
            </a:extLst>
          </p:cNvPr>
          <p:cNvSpPr/>
          <p:nvPr/>
        </p:nvSpPr>
        <p:spPr>
          <a:xfrm rot="18900000">
            <a:off x="6515700" y="2579749"/>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5" name="Teardrop 14">
            <a:extLst>
              <a:ext uri="{FF2B5EF4-FFF2-40B4-BE49-F238E27FC236}">
                <a16:creationId xmlns:a16="http://schemas.microsoft.com/office/drawing/2014/main" id="{7D0E91F6-3C9E-4F4C-B6EB-FD80E4CA0677}"/>
              </a:ext>
            </a:extLst>
          </p:cNvPr>
          <p:cNvSpPr/>
          <p:nvPr/>
        </p:nvSpPr>
        <p:spPr>
          <a:xfrm rot="18900000">
            <a:off x="8234942" y="2579749"/>
            <a:ext cx="432048" cy="432048"/>
          </a:xfrm>
          <a:prstGeom prst="teardrop">
            <a:avLst>
              <a:gd name="adj" fmla="val 2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84" name="Group 83">
            <a:extLst>
              <a:ext uri="{FF2B5EF4-FFF2-40B4-BE49-F238E27FC236}">
                <a16:creationId xmlns:a16="http://schemas.microsoft.com/office/drawing/2014/main" id="{A7181B73-D84A-477A-843B-0AB991CFB7D4}"/>
              </a:ext>
            </a:extLst>
          </p:cNvPr>
          <p:cNvGrpSpPr/>
          <p:nvPr/>
        </p:nvGrpSpPr>
        <p:grpSpPr>
          <a:xfrm>
            <a:off x="8188011" y="985071"/>
            <a:ext cx="3576144" cy="2746042"/>
            <a:chOff x="8332521" y="1117647"/>
            <a:chExt cx="2595904" cy="1993337"/>
          </a:xfrm>
        </p:grpSpPr>
        <p:sp>
          <p:nvSpPr>
            <p:cNvPr id="82" name="Rectangle: Rounded Corners 81">
              <a:extLst>
                <a:ext uri="{FF2B5EF4-FFF2-40B4-BE49-F238E27FC236}">
                  <a16:creationId xmlns:a16="http://schemas.microsoft.com/office/drawing/2014/main" id="{1C39D00B-7671-4B17-86E6-D27C7773AF8F}"/>
                </a:ext>
              </a:extLst>
            </p:cNvPr>
            <p:cNvSpPr/>
            <p:nvPr/>
          </p:nvSpPr>
          <p:spPr>
            <a:xfrm rot="19519920">
              <a:off x="8475984" y="1275628"/>
              <a:ext cx="1216315" cy="200535"/>
            </a:xfrm>
            <a:prstGeom prst="roundRect">
              <a:avLst>
                <a:gd name="adj" fmla="val 50000"/>
              </a:avLst>
            </a:prstGeom>
            <a:solidFill>
              <a:schemeClr val="accent5"/>
            </a:solidFill>
            <a:ln w="9525" cap="flat">
              <a:noFill/>
              <a:prstDash val="solid"/>
              <a:miter/>
            </a:ln>
          </p:spPr>
          <p:txBody>
            <a:bodyPr rtlCol="0" anchor="ctr"/>
            <a:lstStyle/>
            <a:p>
              <a:endParaRPr lang="en-US">
                <a:solidFill>
                  <a:schemeClr val="tx1"/>
                </a:solidFill>
              </a:endParaRPr>
            </a:p>
          </p:txBody>
        </p:sp>
        <p:grpSp>
          <p:nvGrpSpPr>
            <p:cNvPr id="76" name="Group 75">
              <a:extLst>
                <a:ext uri="{FF2B5EF4-FFF2-40B4-BE49-F238E27FC236}">
                  <a16:creationId xmlns:a16="http://schemas.microsoft.com/office/drawing/2014/main" id="{D5455C86-4B92-4971-AF7B-1FB4A7220256}"/>
                </a:ext>
              </a:extLst>
            </p:cNvPr>
            <p:cNvGrpSpPr/>
            <p:nvPr/>
          </p:nvGrpSpPr>
          <p:grpSpPr>
            <a:xfrm rot="7728631">
              <a:off x="8290750" y="1657344"/>
              <a:ext cx="566300" cy="482758"/>
              <a:chOff x="10685709" y="1909658"/>
              <a:chExt cx="1251220" cy="1066637"/>
            </a:xfrm>
          </p:grpSpPr>
          <p:sp>
            <p:nvSpPr>
              <p:cNvPr id="67" name="Freeform: Shape 66">
                <a:extLst>
                  <a:ext uri="{FF2B5EF4-FFF2-40B4-BE49-F238E27FC236}">
                    <a16:creationId xmlns:a16="http://schemas.microsoft.com/office/drawing/2014/main" id="{2EEFE8CE-5F79-44AA-AF51-C7FFC5EC2EB1}"/>
                  </a:ext>
                </a:extLst>
              </p:cNvPr>
              <p:cNvSpPr/>
              <p:nvPr/>
            </p:nvSpPr>
            <p:spPr>
              <a:xfrm rot="20690809">
                <a:off x="10685709" y="1909658"/>
                <a:ext cx="1056389" cy="487564"/>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7816F95-7EAE-4DFE-8A42-55E231E2AEB9}"/>
                  </a:ext>
                </a:extLst>
              </p:cNvPr>
              <p:cNvSpPr/>
              <p:nvPr/>
            </p:nvSpPr>
            <p:spPr>
              <a:xfrm rot="20690809">
                <a:off x="10907627" y="2407470"/>
                <a:ext cx="1029302" cy="5688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dirty="0"/>
              </a:p>
            </p:txBody>
          </p:sp>
        </p:grpSp>
        <p:sp>
          <p:nvSpPr>
            <p:cNvPr id="69" name="Freeform: Shape 68">
              <a:extLst>
                <a:ext uri="{FF2B5EF4-FFF2-40B4-BE49-F238E27FC236}">
                  <a16:creationId xmlns:a16="http://schemas.microsoft.com/office/drawing/2014/main" id="{999E99B2-2F0A-418A-8CAD-6A4806B972F3}"/>
                </a:ext>
              </a:extLst>
            </p:cNvPr>
            <p:cNvSpPr/>
            <p:nvPr/>
          </p:nvSpPr>
          <p:spPr>
            <a:xfrm rot="1047573">
              <a:off x="9264141" y="1117647"/>
              <a:ext cx="1532432" cy="72330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BDAFEFF5-9148-4B30-AF30-177541DB5EF8}"/>
                </a:ext>
              </a:extLst>
            </p:cNvPr>
            <p:cNvSpPr/>
            <p:nvPr/>
          </p:nvSpPr>
          <p:spPr>
            <a:xfrm rot="20155529">
              <a:off x="10143819" y="1770112"/>
              <a:ext cx="784606" cy="858163"/>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B11AF445-E21F-4380-AFCC-9610452D78EB}"/>
                </a:ext>
              </a:extLst>
            </p:cNvPr>
            <p:cNvSpPr/>
            <p:nvPr/>
          </p:nvSpPr>
          <p:spPr>
            <a:xfrm>
              <a:off x="9830967" y="2417099"/>
              <a:ext cx="760086" cy="612973"/>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EC65103-A12A-4F15-9C3B-39DC40C593A7}"/>
                </a:ext>
              </a:extLst>
            </p:cNvPr>
            <p:cNvSpPr/>
            <p:nvPr/>
          </p:nvSpPr>
          <p:spPr>
            <a:xfrm>
              <a:off x="9739023" y="2939352"/>
              <a:ext cx="956237" cy="171632"/>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351C326-D4C7-4B31-9438-2F4FBA3B193C}"/>
                </a:ext>
              </a:extLst>
            </p:cNvPr>
            <p:cNvSpPr/>
            <p:nvPr/>
          </p:nvSpPr>
          <p:spPr>
            <a:xfrm>
              <a:off x="10403474" y="2484528"/>
              <a:ext cx="122595" cy="122595"/>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61AE2D7-35C8-4EA9-A239-11FE798DD60A}"/>
                </a:ext>
              </a:extLst>
            </p:cNvPr>
            <p:cNvSpPr/>
            <p:nvPr/>
          </p:nvSpPr>
          <p:spPr>
            <a:xfrm>
              <a:off x="8507971" y="1520795"/>
              <a:ext cx="306487" cy="306487"/>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0F39234D-1A09-447D-8C5C-0CEF8F977063}"/>
              </a:ext>
            </a:extLst>
          </p:cNvPr>
          <p:cNvSpPr txBox="1"/>
          <p:nvPr/>
        </p:nvSpPr>
        <p:spPr>
          <a:xfrm>
            <a:off x="2070717" y="5379733"/>
            <a:ext cx="8050566" cy="923330"/>
          </a:xfrm>
          <a:prstGeom prst="rect">
            <a:avLst/>
          </a:prstGeom>
          <a:noFill/>
          <a:ln>
            <a:solidFill>
              <a:schemeClr val="tx1"/>
            </a:solidFill>
          </a:ln>
        </p:spPr>
        <p:txBody>
          <a:bodyPr wrap="square" rtlCol="0">
            <a:spAutoFit/>
          </a:bodyPr>
          <a:lstStyle/>
          <a:p>
            <a:pPr algn="ctr"/>
            <a:r>
              <a:rPr lang="en-US" dirty="0"/>
              <a:t>Some Initiatives:</a:t>
            </a:r>
          </a:p>
          <a:p>
            <a:pPr algn="ctr"/>
            <a:r>
              <a:rPr lang="en-US" dirty="0"/>
              <a:t> Use Bar Code, Reduction of Vendor costs, Delivery Instructions System, Vendor Management </a:t>
            </a:r>
            <a:endParaRPr lang="en-IN" dirty="0"/>
          </a:p>
        </p:txBody>
      </p:sp>
    </p:spTree>
    <p:extLst>
      <p:ext uri="{BB962C8B-B14F-4D97-AF65-F5344CB8AC3E}">
        <p14:creationId xmlns:p14="http://schemas.microsoft.com/office/powerpoint/2010/main" val="3979649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18" y="269852"/>
            <a:ext cx="11457232" cy="710877"/>
          </a:xfrm>
        </p:spPr>
        <p:txBody>
          <a:bodyPr/>
          <a:lstStyle/>
          <a:p>
            <a:pPr algn="l" fontAlgn="base"/>
            <a:r>
              <a:rPr lang="en-US" sz="4400" b="1" i="0" dirty="0">
                <a:effectLst/>
                <a:latin typeface="Source Serif Pro" panose="020B0604020202020204" pitchFamily="18" charset="0"/>
              </a:rPr>
              <a:t>Benefits of Just-in-Time Manufacturing:</a:t>
            </a:r>
            <a:endParaRPr lang="en-US" sz="4400" b="0" i="0" dirty="0">
              <a:effectLst/>
              <a:latin typeface="Source Serif Pro" panose="020B0604020202020204" pitchFamily="18" charset="0"/>
            </a:endParaRPr>
          </a:p>
        </p:txBody>
      </p:sp>
      <p:sp>
        <p:nvSpPr>
          <p:cNvPr id="6" name="TextBox 5"/>
          <p:cNvSpPr txBox="1"/>
          <p:nvPr/>
        </p:nvSpPr>
        <p:spPr>
          <a:xfrm>
            <a:off x="747126" y="4869161"/>
            <a:ext cx="5135059" cy="1569660"/>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b="0" i="0" dirty="0">
                <a:effectLst/>
                <a:latin typeface="Source Serif Pro" panose="020B0604020202020204" pitchFamily="18" charset="0"/>
              </a:rPr>
              <a:t>Inventory levels are drastically reduced</a:t>
            </a:r>
          </a:p>
          <a:p>
            <a:pPr marL="285750" indent="-285750" fontAlgn="base">
              <a:buFont typeface="Arial" panose="020B0604020202020204" pitchFamily="34" charset="0"/>
              <a:buChar char="•"/>
            </a:pPr>
            <a:r>
              <a:rPr lang="en-US" sz="1600" b="0" i="0" dirty="0">
                <a:effectLst/>
                <a:latin typeface="Source Serif Pro" panose="020B0604020202020204" pitchFamily="18" charset="0"/>
              </a:rPr>
              <a:t>Product quality is improved</a:t>
            </a:r>
          </a:p>
          <a:p>
            <a:pPr marL="285750" indent="-285750" fontAlgn="base">
              <a:buFont typeface="Arial" panose="020B0604020202020204" pitchFamily="34" charset="0"/>
              <a:buChar char="•"/>
            </a:pPr>
            <a:r>
              <a:rPr lang="en-US" sz="1600" b="0" i="0" dirty="0">
                <a:effectLst/>
                <a:latin typeface="Source Serif Pro" panose="020B0604020202020204" pitchFamily="18" charset="0"/>
              </a:rPr>
              <a:t>Cost of scrap is reduced.</a:t>
            </a:r>
          </a:p>
          <a:p>
            <a:pPr marL="285750" indent="-285750" fontAlgn="base">
              <a:buFont typeface="Arial" panose="020B0604020202020204" pitchFamily="34" charset="0"/>
              <a:buChar char="•"/>
            </a:pPr>
            <a:r>
              <a:rPr lang="en-US" sz="1600" b="0" i="0" dirty="0">
                <a:effectLst/>
                <a:latin typeface="Source Serif Pro" panose="020B0604020202020204" pitchFamily="18" charset="0"/>
              </a:rPr>
              <a:t>Promotes teamwork among workers.</a:t>
            </a:r>
          </a:p>
          <a:p>
            <a:pPr marL="285750" indent="-285750" fontAlgn="base">
              <a:buFont typeface="Arial" panose="020B0604020202020204" pitchFamily="34" charset="0"/>
              <a:buChar char="•"/>
            </a:pPr>
            <a:r>
              <a:rPr lang="en-US" sz="1600" b="0" i="0" dirty="0">
                <a:effectLst/>
                <a:latin typeface="Source Serif Pro" panose="020B0604020202020204" pitchFamily="18" charset="0"/>
              </a:rPr>
              <a:t>Manufacturing operations are streamlined and problem free.</a:t>
            </a:r>
          </a:p>
        </p:txBody>
      </p:sp>
      <p:pic>
        <p:nvPicPr>
          <p:cNvPr id="3" name="Picture Placeholder 2">
            <a:extLst>
              <a:ext uri="{FF2B5EF4-FFF2-40B4-BE49-F238E27FC236}">
                <a16:creationId xmlns:a16="http://schemas.microsoft.com/office/drawing/2014/main" id="{B53A8EB7-D7EA-46AA-8CB6-4EB6BD4408BE}"/>
              </a:ext>
            </a:extLst>
          </p:cNvPr>
          <p:cNvPicPr>
            <a:picLocks noGrp="1" noChangeAspect="1"/>
          </p:cNvPicPr>
          <p:nvPr>
            <p:ph type="pic" idx="14"/>
          </p:nvPr>
        </p:nvPicPr>
        <p:blipFill>
          <a:blip r:embed="rId3"/>
          <a:srcRect t="11257" b="11257"/>
          <a:stretch>
            <a:fillRect/>
          </a:stretch>
        </p:blipFill>
        <p:spPr>
          <a:xfrm>
            <a:off x="734769" y="1136822"/>
            <a:ext cx="10849205" cy="3516314"/>
          </a:xfrm>
          <a:prstGeom prst="rect">
            <a:avLst/>
          </a:prstGeom>
        </p:spPr>
      </p:pic>
    </p:spTree>
    <p:extLst>
      <p:ext uri="{BB962C8B-B14F-4D97-AF65-F5344CB8AC3E}">
        <p14:creationId xmlns:p14="http://schemas.microsoft.com/office/powerpoint/2010/main" val="39782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269170"/>
            <a:ext cx="11573197" cy="724247"/>
          </a:xfrm>
        </p:spPr>
        <p:txBody>
          <a:bodyPr/>
          <a:lstStyle/>
          <a:p>
            <a:r>
              <a:rPr lang="en-US" b="1" dirty="0"/>
              <a:t>Financial Ratios </a:t>
            </a:r>
          </a:p>
        </p:txBody>
      </p:sp>
      <p:grpSp>
        <p:nvGrpSpPr>
          <p:cNvPr id="3" name="Group 12">
            <a:extLst>
              <a:ext uri="{FF2B5EF4-FFF2-40B4-BE49-F238E27FC236}">
                <a16:creationId xmlns:a16="http://schemas.microsoft.com/office/drawing/2014/main" id="{47841220-3A00-4F4B-9388-517313119B67}"/>
              </a:ext>
            </a:extLst>
          </p:cNvPr>
          <p:cNvGrpSpPr/>
          <p:nvPr/>
        </p:nvGrpSpPr>
        <p:grpSpPr>
          <a:xfrm>
            <a:off x="1070239" y="1756297"/>
            <a:ext cx="3420000" cy="923330"/>
            <a:chOff x="2551706" y="4283314"/>
            <a:chExt cx="1403938" cy="923330"/>
          </a:xfrm>
        </p:grpSpPr>
        <p:sp>
          <p:nvSpPr>
            <p:cNvPr id="4" name="TextBox 3">
              <a:extLst>
                <a:ext uri="{FF2B5EF4-FFF2-40B4-BE49-F238E27FC236}">
                  <a16:creationId xmlns:a16="http://schemas.microsoft.com/office/drawing/2014/main" id="{171F464A-0A5E-4C9F-B236-CB0C39065394}"/>
                </a:ext>
              </a:extLst>
            </p:cNvPr>
            <p:cNvSpPr txBox="1"/>
            <p:nvPr/>
          </p:nvSpPr>
          <p:spPr>
            <a:xfrm>
              <a:off x="2551706" y="4560313"/>
              <a:ext cx="1403938" cy="646331"/>
            </a:xfrm>
            <a:prstGeom prst="rect">
              <a:avLst/>
            </a:prstGeom>
            <a:noFill/>
          </p:spPr>
          <p:txBody>
            <a:bodyPr wrap="square" rtlCol="0">
              <a:spAutoFit/>
            </a:bodyPr>
            <a:lstStyle/>
            <a:p>
              <a:pPr algn="ctr"/>
              <a:r>
                <a:rPr lang="en-US" sz="1200" b="0" i="0" dirty="0">
                  <a:effectLst/>
                  <a:latin typeface="arial" panose="020B0604020202020204" pitchFamily="34" charset="0"/>
                </a:rPr>
                <a:t>The current ratio is a liquidity ratio that measures whether a firm has enough resources to meet its short-term obligations.</a:t>
              </a:r>
              <a:endParaRPr lang="ko-KR" altLang="en-US" sz="1200" dirty="0">
                <a:cs typeface="Arial" pitchFamily="34" charset="0"/>
              </a:endParaRPr>
            </a:p>
          </p:txBody>
        </p:sp>
        <p:sp>
          <p:nvSpPr>
            <p:cNvPr id="5" name="TextBox 4">
              <a:extLst>
                <a:ext uri="{FF2B5EF4-FFF2-40B4-BE49-F238E27FC236}">
                  <a16:creationId xmlns:a16="http://schemas.microsoft.com/office/drawing/2014/main" id="{1F059A4A-B22F-48C8-8627-FC4E6597B867}"/>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Current Ratio</a:t>
              </a:r>
              <a:endParaRPr lang="ko-KR" altLang="en-US" sz="1200" b="1" dirty="0">
                <a:solidFill>
                  <a:schemeClr val="tx1">
                    <a:lumMod val="75000"/>
                    <a:lumOff val="25000"/>
                  </a:schemeClr>
                </a:solidFill>
                <a:cs typeface="Arial" pitchFamily="34" charset="0"/>
              </a:endParaRPr>
            </a:p>
          </p:txBody>
        </p:sp>
      </p:grpSp>
      <p:grpSp>
        <p:nvGrpSpPr>
          <p:cNvPr id="6" name="Group 15">
            <a:extLst>
              <a:ext uri="{FF2B5EF4-FFF2-40B4-BE49-F238E27FC236}">
                <a16:creationId xmlns:a16="http://schemas.microsoft.com/office/drawing/2014/main" id="{4E424374-57D3-423F-9241-0A7CD51A775B}"/>
              </a:ext>
            </a:extLst>
          </p:cNvPr>
          <p:cNvGrpSpPr/>
          <p:nvPr/>
        </p:nvGrpSpPr>
        <p:grpSpPr>
          <a:xfrm>
            <a:off x="998864" y="3251367"/>
            <a:ext cx="3420000" cy="1036276"/>
            <a:chOff x="2551706" y="4283314"/>
            <a:chExt cx="1403938" cy="1036276"/>
          </a:xfrm>
        </p:grpSpPr>
        <p:sp>
          <p:nvSpPr>
            <p:cNvPr id="7" name="TextBox 6">
              <a:extLst>
                <a:ext uri="{FF2B5EF4-FFF2-40B4-BE49-F238E27FC236}">
                  <a16:creationId xmlns:a16="http://schemas.microsoft.com/office/drawing/2014/main" id="{205B561B-E66D-4110-8F60-02DA6EAEE536}"/>
                </a:ext>
              </a:extLst>
            </p:cNvPr>
            <p:cNvSpPr txBox="1"/>
            <p:nvPr/>
          </p:nvSpPr>
          <p:spPr>
            <a:xfrm>
              <a:off x="2551706" y="4488593"/>
              <a:ext cx="1403938" cy="830997"/>
            </a:xfrm>
            <a:prstGeom prst="rect">
              <a:avLst/>
            </a:prstGeom>
            <a:noFill/>
          </p:spPr>
          <p:txBody>
            <a:bodyPr wrap="square" rtlCol="0">
              <a:spAutoFit/>
            </a:bodyPr>
            <a:lstStyle/>
            <a:p>
              <a:pPr algn="ctr"/>
              <a:r>
                <a:rPr lang="en-US" sz="1200" b="0" i="0" dirty="0">
                  <a:effectLst/>
                  <a:latin typeface="arial" panose="020B0604020202020204" pitchFamily="34" charset="0"/>
                </a:rPr>
                <a:t>the acid-test ratio is a type of liquidity ratio, which measures the ability of a company to use its near cash or quick assets to extinguish or retire its current liabilities immediately.</a:t>
              </a:r>
              <a:endParaRPr lang="ko-KR" altLang="en-US" sz="1200" dirty="0">
                <a:cs typeface="Arial" pitchFamily="34" charset="0"/>
              </a:endParaRPr>
            </a:p>
          </p:txBody>
        </p:sp>
        <p:sp>
          <p:nvSpPr>
            <p:cNvPr id="8" name="TextBox 7">
              <a:extLst>
                <a:ext uri="{FF2B5EF4-FFF2-40B4-BE49-F238E27FC236}">
                  <a16:creationId xmlns:a16="http://schemas.microsoft.com/office/drawing/2014/main" id="{E08D5958-B022-4170-BE0B-F4CA56DBA925}"/>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Quick Ratio</a:t>
              </a:r>
              <a:endParaRPr lang="ko-KR" altLang="en-US" sz="1200" b="1" dirty="0">
                <a:solidFill>
                  <a:schemeClr val="tx1">
                    <a:lumMod val="75000"/>
                    <a:lumOff val="25000"/>
                  </a:schemeClr>
                </a:solidFill>
                <a:cs typeface="Arial" pitchFamily="34" charset="0"/>
              </a:endParaRPr>
            </a:p>
          </p:txBody>
        </p:sp>
      </p:grpSp>
      <p:grpSp>
        <p:nvGrpSpPr>
          <p:cNvPr id="9" name="Group 18">
            <a:extLst>
              <a:ext uri="{FF2B5EF4-FFF2-40B4-BE49-F238E27FC236}">
                <a16:creationId xmlns:a16="http://schemas.microsoft.com/office/drawing/2014/main" id="{15123F85-86DC-42C9-8B3C-F3F61E203821}"/>
              </a:ext>
            </a:extLst>
          </p:cNvPr>
          <p:cNvGrpSpPr/>
          <p:nvPr/>
        </p:nvGrpSpPr>
        <p:grpSpPr>
          <a:xfrm>
            <a:off x="1199621" y="5022896"/>
            <a:ext cx="3420000" cy="738664"/>
            <a:chOff x="2551706" y="4283314"/>
            <a:chExt cx="1403938" cy="738664"/>
          </a:xfrm>
        </p:grpSpPr>
        <p:sp>
          <p:nvSpPr>
            <p:cNvPr id="10" name="TextBox 9">
              <a:extLst>
                <a:ext uri="{FF2B5EF4-FFF2-40B4-BE49-F238E27FC236}">
                  <a16:creationId xmlns:a16="http://schemas.microsoft.com/office/drawing/2014/main" id="{E025A2B1-BE02-417F-BAB4-89C513F7B3CD}"/>
                </a:ext>
              </a:extLst>
            </p:cNvPr>
            <p:cNvSpPr txBox="1"/>
            <p:nvPr/>
          </p:nvSpPr>
          <p:spPr>
            <a:xfrm>
              <a:off x="2551706" y="4560313"/>
              <a:ext cx="1403938" cy="461665"/>
            </a:xfrm>
            <a:prstGeom prst="rect">
              <a:avLst/>
            </a:prstGeom>
            <a:noFill/>
          </p:spPr>
          <p:txBody>
            <a:bodyPr wrap="square" rtlCol="0">
              <a:spAutoFit/>
            </a:bodyPr>
            <a:lstStyle/>
            <a:p>
              <a:pPr algn="ctr"/>
              <a:r>
                <a:rPr lang="en-US" sz="1200" b="0" i="0" dirty="0">
                  <a:solidFill>
                    <a:srgbClr val="111111"/>
                  </a:solidFill>
                  <a:effectLst/>
                  <a:latin typeface="SourceSansPro"/>
                </a:rPr>
                <a:t>Inventory turnover is the rate at which a company replaces </a:t>
              </a:r>
              <a:r>
                <a:rPr lang="en-US" sz="1200" b="0" i="0" dirty="0">
                  <a:effectLst/>
                  <a:latin typeface="SourceSansPro"/>
                </a:rPr>
                <a:t>inventory</a:t>
              </a:r>
              <a:r>
                <a:rPr lang="en-US" sz="1200" b="0" i="0" dirty="0">
                  <a:solidFill>
                    <a:srgbClr val="111111"/>
                  </a:solidFill>
                  <a:effectLst/>
                  <a:latin typeface="SourceSansPro"/>
                </a:rPr>
                <a:t> in a given period due to sales.</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0EB998C6-8CEF-4EF5-BC9D-2219F0BD07A3}"/>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Inventory Turnover Ratio</a:t>
              </a:r>
              <a:endParaRPr lang="ko-KR" altLang="en-US" sz="1200" b="1" dirty="0">
                <a:solidFill>
                  <a:schemeClr val="tx1">
                    <a:lumMod val="75000"/>
                    <a:lumOff val="25000"/>
                  </a:schemeClr>
                </a:solidFill>
                <a:cs typeface="Arial" pitchFamily="34" charset="0"/>
              </a:endParaRPr>
            </a:p>
          </p:txBody>
        </p:sp>
      </p:grpSp>
      <p:grpSp>
        <p:nvGrpSpPr>
          <p:cNvPr id="21" name="그룹 49">
            <a:extLst>
              <a:ext uri="{FF2B5EF4-FFF2-40B4-BE49-F238E27FC236}">
                <a16:creationId xmlns:a16="http://schemas.microsoft.com/office/drawing/2014/main" id="{D60D30D8-21E9-42C3-BFAE-B29463ED5F28}"/>
              </a:ext>
            </a:extLst>
          </p:cNvPr>
          <p:cNvGrpSpPr/>
          <p:nvPr/>
        </p:nvGrpSpPr>
        <p:grpSpPr>
          <a:xfrm>
            <a:off x="4607267" y="2304040"/>
            <a:ext cx="2977467" cy="3310535"/>
            <a:chOff x="4733387" y="2304040"/>
            <a:chExt cx="2734502" cy="3040391"/>
          </a:xfrm>
        </p:grpSpPr>
        <p:sp>
          <p:nvSpPr>
            <p:cNvPr id="22" name="Oval 30">
              <a:extLst>
                <a:ext uri="{FF2B5EF4-FFF2-40B4-BE49-F238E27FC236}">
                  <a16:creationId xmlns:a16="http://schemas.microsoft.com/office/drawing/2014/main" id="{7E333920-6793-4A49-84E4-2991EA43E06D}"/>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31">
              <a:extLst>
                <a:ext uri="{FF2B5EF4-FFF2-40B4-BE49-F238E27FC236}">
                  <a16:creationId xmlns:a16="http://schemas.microsoft.com/office/drawing/2014/main" id="{3CA4696C-4CC5-4FCD-9AD2-41941B0DBBF6}"/>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Oval 32">
              <a:extLst>
                <a:ext uri="{FF2B5EF4-FFF2-40B4-BE49-F238E27FC236}">
                  <a16:creationId xmlns:a16="http://schemas.microsoft.com/office/drawing/2014/main" id="{11AD901D-4B4D-4961-8D54-1E84B94E3B7C}"/>
                </a:ext>
              </a:extLst>
            </p:cNvPr>
            <p:cNvSpPr/>
            <p:nvPr/>
          </p:nvSpPr>
          <p:spPr>
            <a:xfrm>
              <a:off x="5966487" y="5064783"/>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33">
              <a:extLst>
                <a:ext uri="{FF2B5EF4-FFF2-40B4-BE49-F238E27FC236}">
                  <a16:creationId xmlns:a16="http://schemas.microsoft.com/office/drawing/2014/main" id="{03D275B8-816A-4327-AD04-F1E5DB4D3A43}"/>
                </a:ext>
              </a:extLst>
            </p:cNvPr>
            <p:cNvSpPr/>
            <p:nvPr/>
          </p:nvSpPr>
          <p:spPr>
            <a:xfrm>
              <a:off x="709243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34">
              <a:extLst>
                <a:ext uri="{FF2B5EF4-FFF2-40B4-BE49-F238E27FC236}">
                  <a16:creationId xmlns:a16="http://schemas.microsoft.com/office/drawing/2014/main" id="{7BCE8620-392C-45E6-988D-5A47A44C9DF1}"/>
                </a:ext>
              </a:extLst>
            </p:cNvPr>
            <p:cNvSpPr/>
            <p:nvPr/>
          </p:nvSpPr>
          <p:spPr>
            <a:xfrm>
              <a:off x="7092436" y="2936819"/>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35">
              <a:extLst>
                <a:ext uri="{FF2B5EF4-FFF2-40B4-BE49-F238E27FC236}">
                  <a16:creationId xmlns:a16="http://schemas.microsoft.com/office/drawing/2014/main" id="{8D3CDF44-27ED-4879-8623-C6DE5C78ED19}"/>
                </a:ext>
              </a:extLst>
            </p:cNvPr>
            <p:cNvSpPr/>
            <p:nvPr/>
          </p:nvSpPr>
          <p:spPr>
            <a:xfrm>
              <a:off x="4799856" y="4450608"/>
              <a:ext cx="279648" cy="279648"/>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8" name="Oval 36">
              <a:extLst>
                <a:ext uri="{FF2B5EF4-FFF2-40B4-BE49-F238E27FC236}">
                  <a16:creationId xmlns:a16="http://schemas.microsoft.com/office/drawing/2014/main" id="{E6DED879-68F7-4E74-A7E9-93C30EAFCD95}"/>
                </a:ext>
              </a:extLst>
            </p:cNvPr>
            <p:cNvSpPr/>
            <p:nvPr/>
          </p:nvSpPr>
          <p:spPr>
            <a:xfrm>
              <a:off x="4799856" y="2936819"/>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6" name="Group 35">
            <a:extLst>
              <a:ext uri="{FF2B5EF4-FFF2-40B4-BE49-F238E27FC236}">
                <a16:creationId xmlns:a16="http://schemas.microsoft.com/office/drawing/2014/main" id="{5E632B7B-A167-4400-832E-8142B20C2E41}"/>
              </a:ext>
            </a:extLst>
          </p:cNvPr>
          <p:cNvGrpSpPr/>
          <p:nvPr/>
        </p:nvGrpSpPr>
        <p:grpSpPr>
          <a:xfrm>
            <a:off x="5373259" y="2895232"/>
            <a:ext cx="1369281" cy="1983194"/>
            <a:chOff x="5456098" y="3249895"/>
            <a:chExt cx="1473869" cy="2134674"/>
          </a:xfrm>
        </p:grpSpPr>
        <p:grpSp>
          <p:nvGrpSpPr>
            <p:cNvPr id="37" name="Graphic 37">
              <a:extLst>
                <a:ext uri="{FF2B5EF4-FFF2-40B4-BE49-F238E27FC236}">
                  <a16:creationId xmlns:a16="http://schemas.microsoft.com/office/drawing/2014/main" id="{6B58C21B-A708-4A05-83A0-97C5696C4AEC}"/>
                </a:ext>
              </a:extLst>
            </p:cNvPr>
            <p:cNvGrpSpPr/>
            <p:nvPr/>
          </p:nvGrpSpPr>
          <p:grpSpPr>
            <a:xfrm>
              <a:off x="5456098" y="3249895"/>
              <a:ext cx="1473869" cy="2134674"/>
              <a:chOff x="9804491" y="2080139"/>
              <a:chExt cx="1249528" cy="1809750"/>
            </a:xfrm>
          </p:grpSpPr>
          <p:sp>
            <p:nvSpPr>
              <p:cNvPr id="39" name="Freeform: Shape 38">
                <a:extLst>
                  <a:ext uri="{FF2B5EF4-FFF2-40B4-BE49-F238E27FC236}">
                    <a16:creationId xmlns:a16="http://schemas.microsoft.com/office/drawing/2014/main" id="{B0A6BAE2-642F-4CFB-A562-5D7E4C796C3E}"/>
                  </a:ext>
                </a:extLst>
              </p:cNvPr>
              <p:cNvSpPr/>
              <p:nvPr/>
            </p:nvSpPr>
            <p:spPr>
              <a:xfrm>
                <a:off x="9857679" y="2296357"/>
                <a:ext cx="657225" cy="390525"/>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accent5"/>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9101D3F-58CD-46E6-9B40-CC4CB65ED828}"/>
                  </a:ext>
                </a:extLst>
              </p:cNvPr>
              <p:cNvSpPr/>
              <p:nvPr/>
            </p:nvSpPr>
            <p:spPr>
              <a:xfrm>
                <a:off x="10478709" y="2080139"/>
                <a:ext cx="371475" cy="171450"/>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5"/>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F20458D-8F0E-4A14-93E7-3A805EB76966}"/>
                  </a:ext>
                </a:extLst>
              </p:cNvPr>
              <p:cNvSpPr/>
              <p:nvPr/>
            </p:nvSpPr>
            <p:spPr>
              <a:xfrm>
                <a:off x="10508237" y="2276354"/>
                <a:ext cx="361950" cy="200025"/>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5"/>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F274EB-ECDC-49D5-BCA5-522FB6411135}"/>
                  </a:ext>
                </a:extLst>
              </p:cNvPr>
              <p:cNvSpPr/>
              <p:nvPr/>
            </p:nvSpPr>
            <p:spPr>
              <a:xfrm>
                <a:off x="9804491" y="2617867"/>
                <a:ext cx="1190625" cy="561975"/>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28E4814-184D-451B-9377-026BB50EB258}"/>
                  </a:ext>
                </a:extLst>
              </p:cNvPr>
              <p:cNvSpPr/>
              <p:nvPr/>
            </p:nvSpPr>
            <p:spPr>
              <a:xfrm>
                <a:off x="10374710" y="2194776"/>
                <a:ext cx="238125" cy="238125"/>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D5F92F-DA48-4966-854D-F804039759A7}"/>
                  </a:ext>
                </a:extLst>
              </p:cNvPr>
              <p:cNvSpPr/>
              <p:nvPr/>
            </p:nvSpPr>
            <p:spPr>
              <a:xfrm>
                <a:off x="10444419" y="2915839"/>
                <a:ext cx="609600" cy="666750"/>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rgbClr val="575A6C"/>
              </a:solid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7CEEBEB-7902-4B27-B68A-3940D8BF5762}"/>
                  </a:ext>
                </a:extLst>
              </p:cNvPr>
              <p:cNvSpPr/>
              <p:nvPr/>
            </p:nvSpPr>
            <p:spPr>
              <a:xfrm>
                <a:off x="10100567" y="3350774"/>
                <a:ext cx="590550" cy="476250"/>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CF25372-0527-452C-BEF1-6CA8C66CC0F9}"/>
                  </a:ext>
                </a:extLst>
              </p:cNvPr>
              <p:cNvSpPr/>
              <p:nvPr/>
            </p:nvSpPr>
            <p:spPr>
              <a:xfrm>
                <a:off x="10029129" y="3756539"/>
                <a:ext cx="742950" cy="133350"/>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5"/>
              </a:solid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B4D8A25-9D46-42F0-8AA0-8681C3D3BC9E}"/>
                  </a:ext>
                </a:extLst>
              </p:cNvPr>
              <p:cNvSpPr/>
              <p:nvPr/>
            </p:nvSpPr>
            <p:spPr>
              <a:xfrm>
                <a:off x="10545384" y="3403162"/>
                <a:ext cx="95250" cy="95250"/>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5"/>
              </a:solidFill>
              <a:ln w="9525" cap="flat">
                <a:noFill/>
                <a:prstDash val="solid"/>
                <a:miter/>
              </a:ln>
            </p:spPr>
            <p:txBody>
              <a:bodyPr rtlCol="0" anchor="ctr"/>
              <a:lstStyle/>
              <a:p>
                <a:endParaRPr lang="en-US"/>
              </a:p>
            </p:txBody>
          </p:sp>
        </p:grpSp>
        <p:sp>
          <p:nvSpPr>
            <p:cNvPr id="38" name="Freeform: Shape 37">
              <a:extLst>
                <a:ext uri="{FF2B5EF4-FFF2-40B4-BE49-F238E27FC236}">
                  <a16:creationId xmlns:a16="http://schemas.microsoft.com/office/drawing/2014/main" id="{449B408B-004D-4A51-80A8-9182AAABF357}"/>
                </a:ext>
              </a:extLst>
            </p:cNvPr>
            <p:cNvSpPr/>
            <p:nvPr/>
          </p:nvSpPr>
          <p:spPr>
            <a:xfrm>
              <a:off x="5756927" y="3906027"/>
              <a:ext cx="921134" cy="678088"/>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29">
            <a:extLst>
              <a:ext uri="{FF2B5EF4-FFF2-40B4-BE49-F238E27FC236}">
                <a16:creationId xmlns:a16="http://schemas.microsoft.com/office/drawing/2014/main" id="{55497717-B559-45E1-B608-14A0F8694A0B}"/>
              </a:ext>
            </a:extLst>
          </p:cNvPr>
          <p:cNvPicPr>
            <a:picLocks noChangeAspect="1"/>
          </p:cNvPicPr>
          <p:nvPr/>
        </p:nvPicPr>
        <p:blipFill rotWithShape="1">
          <a:blip r:embed="rId3"/>
          <a:srcRect l="12004" t="-6993" b="1"/>
          <a:stretch/>
        </p:blipFill>
        <p:spPr>
          <a:xfrm>
            <a:off x="6051623" y="1375507"/>
            <a:ext cx="5976384" cy="540576"/>
          </a:xfrm>
          <a:prstGeom prst="rect">
            <a:avLst/>
          </a:prstGeom>
        </p:spPr>
      </p:pic>
      <p:pic>
        <p:nvPicPr>
          <p:cNvPr id="31" name="Picture 30">
            <a:extLst>
              <a:ext uri="{FF2B5EF4-FFF2-40B4-BE49-F238E27FC236}">
                <a16:creationId xmlns:a16="http://schemas.microsoft.com/office/drawing/2014/main" id="{AAB88996-DED8-4A0C-8228-7CC68D2E09A1}"/>
              </a:ext>
            </a:extLst>
          </p:cNvPr>
          <p:cNvPicPr>
            <a:picLocks noChangeAspect="1"/>
          </p:cNvPicPr>
          <p:nvPr/>
        </p:nvPicPr>
        <p:blipFill rotWithShape="1">
          <a:blip r:embed="rId4"/>
          <a:srcRect l="12273" t="-10762"/>
          <a:stretch/>
        </p:blipFill>
        <p:spPr>
          <a:xfrm>
            <a:off x="7010400" y="2143897"/>
            <a:ext cx="5148806" cy="535729"/>
          </a:xfrm>
          <a:prstGeom prst="rect">
            <a:avLst/>
          </a:prstGeom>
        </p:spPr>
      </p:pic>
      <p:pic>
        <p:nvPicPr>
          <p:cNvPr id="33" name="Picture 32">
            <a:extLst>
              <a:ext uri="{FF2B5EF4-FFF2-40B4-BE49-F238E27FC236}">
                <a16:creationId xmlns:a16="http://schemas.microsoft.com/office/drawing/2014/main" id="{177F26FE-B771-4879-866B-2CCF2C33A819}"/>
              </a:ext>
            </a:extLst>
          </p:cNvPr>
          <p:cNvPicPr>
            <a:picLocks noChangeAspect="1"/>
          </p:cNvPicPr>
          <p:nvPr/>
        </p:nvPicPr>
        <p:blipFill rotWithShape="1">
          <a:blip r:embed="rId5"/>
          <a:srcRect l="23085" t="-10762"/>
          <a:stretch/>
        </p:blipFill>
        <p:spPr>
          <a:xfrm>
            <a:off x="6539385" y="5478932"/>
            <a:ext cx="5506658" cy="529341"/>
          </a:xfrm>
          <a:prstGeom prst="rect">
            <a:avLst/>
          </a:prstGeom>
        </p:spPr>
      </p:pic>
    </p:spTree>
    <p:extLst>
      <p:ext uri="{BB962C8B-B14F-4D97-AF65-F5344CB8AC3E}">
        <p14:creationId xmlns:p14="http://schemas.microsoft.com/office/powerpoint/2010/main" val="165333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897CEC-00C4-4FE9-9360-FDDE2375E03E}"/>
              </a:ext>
            </a:extLst>
          </p:cNvPr>
          <p:cNvSpPr>
            <a:spLocks noGrp="1"/>
          </p:cNvSpPr>
          <p:nvPr>
            <p:ph type="body" sz="quarter" idx="10"/>
          </p:nvPr>
        </p:nvSpPr>
        <p:spPr/>
        <p:txBody>
          <a:bodyPr/>
          <a:lstStyle/>
          <a:p>
            <a:r>
              <a:rPr lang="en-US" dirty="0"/>
              <a:t>Cont.…</a:t>
            </a:r>
            <a:endParaRPr lang="en-IN" dirty="0"/>
          </a:p>
        </p:txBody>
      </p:sp>
      <p:grpSp>
        <p:nvGrpSpPr>
          <p:cNvPr id="3" name="Group 21">
            <a:extLst>
              <a:ext uri="{FF2B5EF4-FFF2-40B4-BE49-F238E27FC236}">
                <a16:creationId xmlns:a16="http://schemas.microsoft.com/office/drawing/2014/main" id="{8D1EFD73-D15F-424A-BF21-88A948D486D6}"/>
              </a:ext>
            </a:extLst>
          </p:cNvPr>
          <p:cNvGrpSpPr/>
          <p:nvPr/>
        </p:nvGrpSpPr>
        <p:grpSpPr>
          <a:xfrm>
            <a:off x="5784566" y="1799403"/>
            <a:ext cx="6112160" cy="738664"/>
            <a:chOff x="2551706" y="4283314"/>
            <a:chExt cx="1403938" cy="738664"/>
          </a:xfrm>
        </p:grpSpPr>
        <p:sp>
          <p:nvSpPr>
            <p:cNvPr id="4" name="TextBox 3">
              <a:extLst>
                <a:ext uri="{FF2B5EF4-FFF2-40B4-BE49-F238E27FC236}">
                  <a16:creationId xmlns:a16="http://schemas.microsoft.com/office/drawing/2014/main" id="{6CDC1417-49F6-478F-A8E5-B14ABCAB5321}"/>
                </a:ext>
              </a:extLst>
            </p:cNvPr>
            <p:cNvSpPr txBox="1"/>
            <p:nvPr/>
          </p:nvSpPr>
          <p:spPr>
            <a:xfrm>
              <a:off x="2551706" y="4560313"/>
              <a:ext cx="1403938" cy="461665"/>
            </a:xfrm>
            <a:prstGeom prst="rect">
              <a:avLst/>
            </a:prstGeom>
            <a:noFill/>
          </p:spPr>
          <p:txBody>
            <a:bodyPr wrap="square" rtlCol="0">
              <a:spAutoFit/>
            </a:bodyPr>
            <a:lstStyle/>
            <a:p>
              <a:pPr algn="ctr"/>
              <a:r>
                <a:rPr lang="en-US" sz="1200" b="0" i="0" dirty="0">
                  <a:solidFill>
                    <a:srgbClr val="111111"/>
                  </a:solidFill>
                  <a:effectLst/>
                  <a:latin typeface="SourceSansPro"/>
                </a:rPr>
                <a:t>The receivables turnover ratio is an accounting measure used to quantify a company's effectiveness in collecting its </a:t>
              </a:r>
              <a:r>
                <a:rPr lang="en-US" sz="1200" b="0" i="0" dirty="0">
                  <a:effectLst/>
                  <a:latin typeface="SourceSansPro"/>
                </a:rPr>
                <a:t>accounts receivable,</a:t>
              </a:r>
              <a:r>
                <a:rPr lang="en-US" sz="1200" b="0" i="0" dirty="0">
                  <a:solidFill>
                    <a:srgbClr val="111111"/>
                  </a:solidFill>
                  <a:effectLst/>
                  <a:latin typeface="SourceSansPro"/>
                </a:rPr>
                <a:t> or the money owed by customers or clients.</a:t>
              </a:r>
              <a:endParaRPr lang="ko-KR" altLang="en-US" sz="1200" dirty="0">
                <a:solidFill>
                  <a:schemeClr val="tx1">
                    <a:lumMod val="75000"/>
                    <a:lumOff val="25000"/>
                  </a:schemeClr>
                </a:solidFill>
                <a:cs typeface="Arial" pitchFamily="34" charset="0"/>
              </a:endParaRPr>
            </a:p>
          </p:txBody>
        </p:sp>
        <p:sp>
          <p:nvSpPr>
            <p:cNvPr id="5" name="TextBox 4">
              <a:extLst>
                <a:ext uri="{FF2B5EF4-FFF2-40B4-BE49-F238E27FC236}">
                  <a16:creationId xmlns:a16="http://schemas.microsoft.com/office/drawing/2014/main" id="{ABF82DB7-1446-4174-8821-B319CC93C9EF}"/>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Receivables Turnover Ratio</a:t>
              </a:r>
              <a:endParaRPr lang="ko-KR" altLang="en-US" sz="1200" b="1" dirty="0">
                <a:solidFill>
                  <a:schemeClr val="tx1">
                    <a:lumMod val="75000"/>
                    <a:lumOff val="25000"/>
                  </a:schemeClr>
                </a:solidFill>
                <a:cs typeface="Arial" pitchFamily="34" charset="0"/>
              </a:endParaRPr>
            </a:p>
          </p:txBody>
        </p:sp>
      </p:grpSp>
      <p:pic>
        <p:nvPicPr>
          <p:cNvPr id="6" name="Picture 5">
            <a:extLst>
              <a:ext uri="{FF2B5EF4-FFF2-40B4-BE49-F238E27FC236}">
                <a16:creationId xmlns:a16="http://schemas.microsoft.com/office/drawing/2014/main" id="{8CD5C2B4-8D0A-40E8-90A0-8D937AFE40D9}"/>
              </a:ext>
            </a:extLst>
          </p:cNvPr>
          <p:cNvPicPr>
            <a:picLocks noChangeAspect="1"/>
          </p:cNvPicPr>
          <p:nvPr/>
        </p:nvPicPr>
        <p:blipFill rotWithShape="1">
          <a:blip r:embed="rId3"/>
          <a:srcRect l="24286" t="-3346"/>
          <a:stretch/>
        </p:blipFill>
        <p:spPr>
          <a:xfrm>
            <a:off x="6096000" y="1252370"/>
            <a:ext cx="5447149" cy="481478"/>
          </a:xfrm>
          <a:prstGeom prst="rect">
            <a:avLst/>
          </a:prstGeom>
        </p:spPr>
      </p:pic>
      <p:grpSp>
        <p:nvGrpSpPr>
          <p:cNvPr id="7" name="Group 24">
            <a:extLst>
              <a:ext uri="{FF2B5EF4-FFF2-40B4-BE49-F238E27FC236}">
                <a16:creationId xmlns:a16="http://schemas.microsoft.com/office/drawing/2014/main" id="{96DF4CDC-1328-452B-97B6-5A418677A180}"/>
              </a:ext>
            </a:extLst>
          </p:cNvPr>
          <p:cNvGrpSpPr/>
          <p:nvPr/>
        </p:nvGrpSpPr>
        <p:grpSpPr>
          <a:xfrm>
            <a:off x="5784566" y="3600032"/>
            <a:ext cx="6112160" cy="738664"/>
            <a:chOff x="2551706" y="4283314"/>
            <a:chExt cx="1403938" cy="738664"/>
          </a:xfrm>
        </p:grpSpPr>
        <p:sp>
          <p:nvSpPr>
            <p:cNvPr id="8" name="TextBox 7">
              <a:extLst>
                <a:ext uri="{FF2B5EF4-FFF2-40B4-BE49-F238E27FC236}">
                  <a16:creationId xmlns:a16="http://schemas.microsoft.com/office/drawing/2014/main" id="{A30D28E5-611A-4BFC-B098-F88EF88BF6C5}"/>
                </a:ext>
              </a:extLst>
            </p:cNvPr>
            <p:cNvSpPr txBox="1"/>
            <p:nvPr/>
          </p:nvSpPr>
          <p:spPr>
            <a:xfrm>
              <a:off x="2551706" y="4560313"/>
              <a:ext cx="1403938" cy="461665"/>
            </a:xfrm>
            <a:prstGeom prst="rect">
              <a:avLst/>
            </a:prstGeom>
            <a:noFill/>
          </p:spPr>
          <p:txBody>
            <a:bodyPr wrap="square" rtlCol="0">
              <a:spAutoFit/>
            </a:bodyPr>
            <a:lstStyle/>
            <a:p>
              <a:pPr algn="ctr"/>
              <a:r>
                <a:rPr lang="en-US" sz="1200" b="0" i="0" dirty="0">
                  <a:solidFill>
                    <a:srgbClr val="111111"/>
                  </a:solidFill>
                  <a:effectLst/>
                  <a:latin typeface="SourceSansPro"/>
                </a:rPr>
                <a:t>Working capital turnover is a ratio that measures how efficiently a company is using its</a:t>
              </a:r>
              <a:r>
                <a:rPr lang="en-US" sz="1200" b="0" i="0" dirty="0">
                  <a:effectLst/>
                  <a:latin typeface="SourceSansPro"/>
                </a:rPr>
                <a:t> working capital</a:t>
              </a:r>
              <a:r>
                <a:rPr lang="en-US" sz="1200" b="0" i="0" dirty="0">
                  <a:solidFill>
                    <a:srgbClr val="111111"/>
                  </a:solidFill>
                  <a:effectLst/>
                  <a:latin typeface="SourceSansPro"/>
                </a:rPr>
                <a:t> to support sales and growth. Also known as net sales to working capital</a:t>
              </a:r>
              <a:endParaRPr lang="ko-KR" altLang="en-US" sz="1200" dirty="0">
                <a:solidFill>
                  <a:schemeClr val="tx1">
                    <a:lumMod val="75000"/>
                    <a:lumOff val="25000"/>
                  </a:schemeClr>
                </a:solidFill>
                <a:cs typeface="Arial" pitchFamily="34" charset="0"/>
              </a:endParaRPr>
            </a:p>
          </p:txBody>
        </p:sp>
        <p:sp>
          <p:nvSpPr>
            <p:cNvPr id="9" name="TextBox 8">
              <a:extLst>
                <a:ext uri="{FF2B5EF4-FFF2-40B4-BE49-F238E27FC236}">
                  <a16:creationId xmlns:a16="http://schemas.microsoft.com/office/drawing/2014/main" id="{01D69B1B-9314-487B-A74D-DA9C21ED1F82}"/>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Working Capital Turnover Ratio</a:t>
              </a:r>
              <a:endParaRPr lang="ko-KR" altLang="en-US" sz="1200" b="1" dirty="0">
                <a:solidFill>
                  <a:schemeClr val="tx1">
                    <a:lumMod val="75000"/>
                    <a:lumOff val="25000"/>
                  </a:schemeClr>
                </a:solidFill>
                <a:cs typeface="Arial" pitchFamily="34" charset="0"/>
              </a:endParaRPr>
            </a:p>
          </p:txBody>
        </p:sp>
      </p:grpSp>
      <p:pic>
        <p:nvPicPr>
          <p:cNvPr id="10" name="Picture 9">
            <a:extLst>
              <a:ext uri="{FF2B5EF4-FFF2-40B4-BE49-F238E27FC236}">
                <a16:creationId xmlns:a16="http://schemas.microsoft.com/office/drawing/2014/main" id="{9DAEC6DA-0C7E-41DC-A877-C2991ABED92C}"/>
              </a:ext>
            </a:extLst>
          </p:cNvPr>
          <p:cNvPicPr>
            <a:picLocks noChangeAspect="1"/>
          </p:cNvPicPr>
          <p:nvPr/>
        </p:nvPicPr>
        <p:blipFill rotWithShape="1">
          <a:blip r:embed="rId4"/>
          <a:srcRect l="23381" t="-3485"/>
          <a:stretch/>
        </p:blipFill>
        <p:spPr>
          <a:xfrm>
            <a:off x="6110127" y="2902108"/>
            <a:ext cx="5433022" cy="470596"/>
          </a:xfrm>
          <a:prstGeom prst="rect">
            <a:avLst/>
          </a:prstGeom>
        </p:spPr>
      </p:pic>
      <p:grpSp>
        <p:nvGrpSpPr>
          <p:cNvPr id="11" name="Group 27">
            <a:extLst>
              <a:ext uri="{FF2B5EF4-FFF2-40B4-BE49-F238E27FC236}">
                <a16:creationId xmlns:a16="http://schemas.microsoft.com/office/drawing/2014/main" id="{CE78E320-13BA-4EE7-B818-38F82C7022D7}"/>
              </a:ext>
            </a:extLst>
          </p:cNvPr>
          <p:cNvGrpSpPr/>
          <p:nvPr/>
        </p:nvGrpSpPr>
        <p:grpSpPr>
          <a:xfrm>
            <a:off x="5784566" y="5469167"/>
            <a:ext cx="6112160" cy="923330"/>
            <a:chOff x="1963424" y="4283314"/>
            <a:chExt cx="2579740" cy="923330"/>
          </a:xfrm>
        </p:grpSpPr>
        <p:sp>
          <p:nvSpPr>
            <p:cNvPr id="12" name="TextBox 11">
              <a:extLst>
                <a:ext uri="{FF2B5EF4-FFF2-40B4-BE49-F238E27FC236}">
                  <a16:creationId xmlns:a16="http://schemas.microsoft.com/office/drawing/2014/main" id="{009CF706-C2BD-4AD3-A74E-1E128FCA180D}"/>
                </a:ext>
              </a:extLst>
            </p:cNvPr>
            <p:cNvSpPr txBox="1"/>
            <p:nvPr/>
          </p:nvSpPr>
          <p:spPr>
            <a:xfrm>
              <a:off x="1963424" y="4560313"/>
              <a:ext cx="2579740" cy="646331"/>
            </a:xfrm>
            <a:prstGeom prst="rect">
              <a:avLst/>
            </a:prstGeom>
            <a:noFill/>
          </p:spPr>
          <p:txBody>
            <a:bodyPr wrap="square" rtlCol="0">
              <a:spAutoFit/>
            </a:bodyPr>
            <a:lstStyle/>
            <a:p>
              <a:pPr algn="ctr"/>
              <a:r>
                <a:rPr lang="en-US" sz="1200" b="0" i="0" dirty="0">
                  <a:effectLst/>
                  <a:latin typeface="arial" panose="020B0604020202020204" pitchFamily="34" charset="0"/>
                </a:rPr>
                <a:t>Return on capital employed (ROCE) is a </a:t>
              </a:r>
              <a:r>
                <a:rPr lang="en-US" sz="1200" b="1" i="0" dirty="0">
                  <a:effectLst/>
                  <a:latin typeface="arial" panose="020B0604020202020204" pitchFamily="34" charset="0"/>
                </a:rPr>
                <a:t>financial ratio that can be used to assess a company's profitability and capital efficiency</a:t>
              </a:r>
              <a:r>
                <a:rPr lang="en-US" sz="1200" b="0" i="0" dirty="0">
                  <a:effectLst/>
                  <a:latin typeface="arial" panose="020B0604020202020204" pitchFamily="34" charset="0"/>
                </a:rPr>
                <a:t>. In other words, this ratio can help to understand how well a company is generating profits from its capital as it is put to use.</a:t>
              </a:r>
              <a:endParaRPr lang="ko-KR" altLang="en-US" sz="1200" dirty="0">
                <a:cs typeface="Arial" pitchFamily="34" charset="0"/>
              </a:endParaRPr>
            </a:p>
          </p:txBody>
        </p:sp>
        <p:sp>
          <p:nvSpPr>
            <p:cNvPr id="13" name="TextBox 12">
              <a:extLst>
                <a:ext uri="{FF2B5EF4-FFF2-40B4-BE49-F238E27FC236}">
                  <a16:creationId xmlns:a16="http://schemas.microsoft.com/office/drawing/2014/main" id="{E5F8C541-3480-46C2-A07F-A4C7AB0ABBDE}"/>
                </a:ext>
              </a:extLst>
            </p:cNvPr>
            <p:cNvSpPr txBox="1"/>
            <p:nvPr/>
          </p:nvSpPr>
          <p:spPr>
            <a:xfrm>
              <a:off x="2551706" y="4283314"/>
              <a:ext cx="140393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Return on Capital Employed</a:t>
              </a:r>
              <a:endParaRPr lang="ko-KR" altLang="en-US" sz="1200" b="1" dirty="0">
                <a:solidFill>
                  <a:schemeClr val="tx1">
                    <a:lumMod val="75000"/>
                    <a:lumOff val="25000"/>
                  </a:schemeClr>
                </a:solidFill>
                <a:cs typeface="Arial" pitchFamily="34" charset="0"/>
              </a:endParaRPr>
            </a:p>
          </p:txBody>
        </p:sp>
      </p:grpSp>
      <p:pic>
        <p:nvPicPr>
          <p:cNvPr id="14" name="Picture 13">
            <a:extLst>
              <a:ext uri="{FF2B5EF4-FFF2-40B4-BE49-F238E27FC236}">
                <a16:creationId xmlns:a16="http://schemas.microsoft.com/office/drawing/2014/main" id="{7F7DEB24-8312-4E9B-A11C-77920C5128DE}"/>
              </a:ext>
            </a:extLst>
          </p:cNvPr>
          <p:cNvPicPr>
            <a:picLocks noChangeAspect="1"/>
          </p:cNvPicPr>
          <p:nvPr/>
        </p:nvPicPr>
        <p:blipFill rotWithShape="1">
          <a:blip r:embed="rId5"/>
          <a:srcRect l="21282" t="-1" b="-6443"/>
          <a:stretch/>
        </p:blipFill>
        <p:spPr>
          <a:xfrm>
            <a:off x="6096000" y="4643543"/>
            <a:ext cx="5447150" cy="586234"/>
          </a:xfrm>
          <a:prstGeom prst="rect">
            <a:avLst/>
          </a:prstGeom>
        </p:spPr>
      </p:pic>
      <p:sp>
        <p:nvSpPr>
          <p:cNvPr id="15" name="Rectangle 14">
            <a:extLst>
              <a:ext uri="{FF2B5EF4-FFF2-40B4-BE49-F238E27FC236}">
                <a16:creationId xmlns:a16="http://schemas.microsoft.com/office/drawing/2014/main" id="{10B3F473-CBA1-4AC1-A16F-610A29CFCC95}"/>
              </a:ext>
            </a:extLst>
          </p:cNvPr>
          <p:cNvSpPr/>
          <p:nvPr/>
        </p:nvSpPr>
        <p:spPr>
          <a:xfrm>
            <a:off x="773723" y="1594338"/>
            <a:ext cx="2766646" cy="45368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844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y Namaste - India&amp;#39;s very own video conferencing app">
            <a:extLst>
              <a:ext uri="{FF2B5EF4-FFF2-40B4-BE49-F238E27FC236}">
                <a16:creationId xmlns:a16="http://schemas.microsoft.com/office/drawing/2014/main" id="{A4F38342-82CB-451D-BE2B-CAF5EE2DD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509" y="1102582"/>
            <a:ext cx="2748980" cy="34665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maste Images, Stock Photos &amp;amp; Vectors | Shutterstock">
            <a:extLst>
              <a:ext uri="{FF2B5EF4-FFF2-40B4-BE49-F238E27FC236}">
                <a16:creationId xmlns:a16="http://schemas.microsoft.com/office/drawing/2014/main" id="{B542B344-9875-40D4-AAA2-A4F659E74B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703" b="17799"/>
          <a:stretch/>
        </p:blipFill>
        <p:spPr bwMode="auto">
          <a:xfrm>
            <a:off x="4386261" y="4657036"/>
            <a:ext cx="3419475" cy="185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8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8665029" y="551308"/>
            <a:ext cx="2719767" cy="1754326"/>
          </a:xfrm>
          <a:prstGeom prst="rect">
            <a:avLst/>
          </a:prstGeom>
          <a:noFill/>
        </p:spPr>
        <p:txBody>
          <a:bodyPr wrap="square" rtlCol="0" anchor="ctr">
            <a:spAutoFit/>
          </a:bodyPr>
          <a:lstStyle/>
          <a:p>
            <a:pPr algn="r"/>
            <a:r>
              <a:rPr lang="en-US" altLang="ko-KR" sz="5400" dirty="0">
                <a:solidFill>
                  <a:schemeClr val="bg1"/>
                </a:solidFill>
                <a:cs typeface="Arial" pitchFamily="34" charset="0"/>
              </a:rPr>
              <a:t>Agenda Style</a:t>
            </a:r>
            <a:endParaRPr lang="ko-KR" altLang="en-US" sz="5400" dirty="0">
              <a:solidFill>
                <a:schemeClr val="bg1"/>
              </a:solidFill>
              <a:cs typeface="Arial" pitchFamily="34" charset="0"/>
            </a:endParaRPr>
          </a:p>
        </p:txBody>
      </p:sp>
      <p:grpSp>
        <p:nvGrpSpPr>
          <p:cNvPr id="5" name="Group 4">
            <a:extLst>
              <a:ext uri="{FF2B5EF4-FFF2-40B4-BE49-F238E27FC236}">
                <a16:creationId xmlns:a16="http://schemas.microsoft.com/office/drawing/2014/main" id="{FE2930CA-5F46-4F27-8CE9-AD7900E4FC31}"/>
              </a:ext>
            </a:extLst>
          </p:cNvPr>
          <p:cNvGrpSpPr/>
          <p:nvPr/>
        </p:nvGrpSpPr>
        <p:grpSpPr>
          <a:xfrm flipH="1">
            <a:off x="2420583" y="929716"/>
            <a:ext cx="5437242" cy="959919"/>
            <a:chOff x="5769612" y="787707"/>
            <a:chExt cx="5437242" cy="959919"/>
          </a:xfrm>
        </p:grpSpPr>
        <p:sp>
          <p:nvSpPr>
            <p:cNvPr id="6" name="TextBox 5">
              <a:extLst>
                <a:ext uri="{FF2B5EF4-FFF2-40B4-BE49-F238E27FC236}">
                  <a16:creationId xmlns:a16="http://schemas.microsoft.com/office/drawing/2014/main" id="{B1B5B6FD-7606-4EF4-A29E-A3269525F645}"/>
                </a:ext>
              </a:extLst>
            </p:cNvPr>
            <p:cNvSpPr txBox="1"/>
            <p:nvPr/>
          </p:nvSpPr>
          <p:spPr>
            <a:xfrm>
              <a:off x="6545014" y="1470627"/>
              <a:ext cx="4661840" cy="276999"/>
            </a:xfrm>
            <a:prstGeom prst="rect">
              <a:avLst/>
            </a:prstGeom>
            <a:noFill/>
          </p:spPr>
          <p:txBody>
            <a:bodyPr wrap="square" rtlCol="0">
              <a:spAutoFit/>
            </a:bodyPr>
            <a:lstStyle/>
            <a:p>
              <a:pPr algn="r"/>
              <a:r>
                <a:rPr lang="en-US" altLang="ko-KR" sz="1200" dirty="0">
                  <a:solidFill>
                    <a:schemeClr val="bg1"/>
                  </a:solidFill>
                  <a:cs typeface="Arial" pitchFamily="34" charset="0"/>
                </a:rPr>
                <a:t>Inventory and Inventory Management</a:t>
              </a:r>
            </a:p>
          </p:txBody>
        </p:sp>
        <p:grpSp>
          <p:nvGrpSpPr>
            <p:cNvPr id="7" name="Group 6">
              <a:extLst>
                <a:ext uri="{FF2B5EF4-FFF2-40B4-BE49-F238E27FC236}">
                  <a16:creationId xmlns:a16="http://schemas.microsoft.com/office/drawing/2014/main" id="{D85CB91F-08D5-463C-8985-A92D3A95505A}"/>
                </a:ext>
              </a:extLst>
            </p:cNvPr>
            <p:cNvGrpSpPr/>
            <p:nvPr/>
          </p:nvGrpSpPr>
          <p:grpSpPr>
            <a:xfrm>
              <a:off x="5769612" y="787707"/>
              <a:ext cx="5419664" cy="777510"/>
              <a:chOff x="6102442" y="1483456"/>
              <a:chExt cx="5419664" cy="777510"/>
            </a:xfrm>
          </p:grpSpPr>
          <p:sp>
            <p:nvSpPr>
              <p:cNvPr id="8" name="TextBox 7">
                <a:extLst>
                  <a:ext uri="{FF2B5EF4-FFF2-40B4-BE49-F238E27FC236}">
                    <a16:creationId xmlns:a16="http://schemas.microsoft.com/office/drawing/2014/main" id="{AFE2A34E-4293-4BB2-BB6D-4BAEBD44FA9A}"/>
                  </a:ext>
                </a:extLst>
              </p:cNvPr>
              <p:cNvSpPr txBox="1"/>
              <p:nvPr/>
            </p:nvSpPr>
            <p:spPr>
              <a:xfrm>
                <a:off x="6860266" y="1678152"/>
                <a:ext cx="4661840" cy="507831"/>
              </a:xfrm>
              <a:prstGeom prst="rect">
                <a:avLst/>
              </a:prstGeom>
              <a:noFill/>
            </p:spPr>
            <p:txBody>
              <a:bodyPr wrap="square" lIns="108000" rIns="108000" rtlCol="0">
                <a:sp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9" name="TextBox 8">
                <a:extLst>
                  <a:ext uri="{FF2B5EF4-FFF2-40B4-BE49-F238E27FC236}">
                    <a16:creationId xmlns:a16="http://schemas.microsoft.com/office/drawing/2014/main" id="{41BEF35D-63F4-4048-98A6-6A22450DFD0B}"/>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sp>
        <p:nvSpPr>
          <p:cNvPr id="10" name="Block Arc 9">
            <a:extLst>
              <a:ext uri="{FF2B5EF4-FFF2-40B4-BE49-F238E27FC236}">
                <a16:creationId xmlns:a16="http://schemas.microsoft.com/office/drawing/2014/main" id="{1002EE9A-4267-4C86-879D-D972709DDB9E}"/>
              </a:ext>
            </a:extLst>
          </p:cNvPr>
          <p:cNvSpPr/>
          <p:nvPr/>
        </p:nvSpPr>
        <p:spPr>
          <a:xfrm>
            <a:off x="6601097" y="2140396"/>
            <a:ext cx="4783699" cy="4783699"/>
          </a:xfrm>
          <a:prstGeom prst="blockArc">
            <a:avLst>
              <a:gd name="adj1" fmla="val 8035551"/>
              <a:gd name="adj2" fmla="val 16881007"/>
              <a:gd name="adj3" fmla="val 54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7B98AF53-F6F8-45B5-ABCF-3CB64653A011}"/>
              </a:ext>
            </a:extLst>
          </p:cNvPr>
          <p:cNvSpPr/>
          <p:nvPr/>
        </p:nvSpPr>
        <p:spPr>
          <a:xfrm>
            <a:off x="8665029" y="2091062"/>
            <a:ext cx="131885" cy="13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BEFCAED-93BC-4008-B1B8-9225DB7B1562}"/>
              </a:ext>
            </a:extLst>
          </p:cNvPr>
          <p:cNvSpPr/>
          <p:nvPr/>
        </p:nvSpPr>
        <p:spPr>
          <a:xfrm>
            <a:off x="7215815" y="2829146"/>
            <a:ext cx="131885" cy="13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60628E1B-49A4-4657-BA0C-01B1EB652376}"/>
              </a:ext>
            </a:extLst>
          </p:cNvPr>
          <p:cNvSpPr/>
          <p:nvPr/>
        </p:nvSpPr>
        <p:spPr>
          <a:xfrm>
            <a:off x="6566084" y="4202440"/>
            <a:ext cx="131885" cy="13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2FEA5C1-3CE3-48BD-8D33-83F886C795DF}"/>
              </a:ext>
            </a:extLst>
          </p:cNvPr>
          <p:cNvSpPr/>
          <p:nvPr/>
        </p:nvSpPr>
        <p:spPr>
          <a:xfrm>
            <a:off x="6824331" y="5599815"/>
            <a:ext cx="131885" cy="13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2C3BC2-2310-439D-96BF-3A4663FE5813}"/>
              </a:ext>
            </a:extLst>
          </p:cNvPr>
          <p:cNvGrpSpPr/>
          <p:nvPr/>
        </p:nvGrpSpPr>
        <p:grpSpPr>
          <a:xfrm flipH="1">
            <a:off x="1194785" y="2280757"/>
            <a:ext cx="5437242" cy="959919"/>
            <a:chOff x="5769612" y="787707"/>
            <a:chExt cx="5437242" cy="959919"/>
          </a:xfrm>
        </p:grpSpPr>
        <p:sp>
          <p:nvSpPr>
            <p:cNvPr id="16" name="TextBox 15">
              <a:extLst>
                <a:ext uri="{FF2B5EF4-FFF2-40B4-BE49-F238E27FC236}">
                  <a16:creationId xmlns:a16="http://schemas.microsoft.com/office/drawing/2014/main" id="{5ADE687B-831C-4B61-BF01-D13D69C7F661}"/>
                </a:ext>
              </a:extLst>
            </p:cNvPr>
            <p:cNvSpPr txBox="1"/>
            <p:nvPr/>
          </p:nvSpPr>
          <p:spPr>
            <a:xfrm>
              <a:off x="6545014" y="1470627"/>
              <a:ext cx="4661840" cy="276999"/>
            </a:xfrm>
            <a:prstGeom prst="rect">
              <a:avLst/>
            </a:prstGeom>
            <a:noFill/>
          </p:spPr>
          <p:txBody>
            <a:bodyPr wrap="square" rtlCol="0">
              <a:spAutoFit/>
            </a:bodyPr>
            <a:lstStyle/>
            <a:p>
              <a:pPr algn="r"/>
              <a:r>
                <a:rPr lang="en-US" altLang="ko-KR" sz="1200" dirty="0">
                  <a:solidFill>
                    <a:schemeClr val="bg1"/>
                  </a:solidFill>
                  <a:cs typeface="Arial" pitchFamily="34" charset="0"/>
                </a:rPr>
                <a:t>About Maruti Suzuki</a:t>
              </a:r>
            </a:p>
          </p:txBody>
        </p:sp>
        <p:grpSp>
          <p:nvGrpSpPr>
            <p:cNvPr id="17" name="Group 16">
              <a:extLst>
                <a:ext uri="{FF2B5EF4-FFF2-40B4-BE49-F238E27FC236}">
                  <a16:creationId xmlns:a16="http://schemas.microsoft.com/office/drawing/2014/main" id="{345DA3A6-BF6A-40E0-8067-D35F6C31FA5F}"/>
                </a:ext>
              </a:extLst>
            </p:cNvPr>
            <p:cNvGrpSpPr/>
            <p:nvPr/>
          </p:nvGrpSpPr>
          <p:grpSpPr>
            <a:xfrm>
              <a:off x="5769612" y="787707"/>
              <a:ext cx="5419664" cy="777510"/>
              <a:chOff x="6102442" y="1483456"/>
              <a:chExt cx="5419664" cy="777510"/>
            </a:xfrm>
          </p:grpSpPr>
          <p:sp>
            <p:nvSpPr>
              <p:cNvPr id="18" name="TextBox 17">
                <a:extLst>
                  <a:ext uri="{FF2B5EF4-FFF2-40B4-BE49-F238E27FC236}">
                    <a16:creationId xmlns:a16="http://schemas.microsoft.com/office/drawing/2014/main" id="{4E963C5F-FCEA-4287-A6D4-4AD0D336E942}"/>
                  </a:ext>
                </a:extLst>
              </p:cNvPr>
              <p:cNvSpPr txBox="1"/>
              <p:nvPr/>
            </p:nvSpPr>
            <p:spPr>
              <a:xfrm>
                <a:off x="6860266" y="1678152"/>
                <a:ext cx="4661840" cy="507831"/>
              </a:xfrm>
              <a:prstGeom prst="rect">
                <a:avLst/>
              </a:prstGeom>
              <a:noFill/>
            </p:spPr>
            <p:txBody>
              <a:bodyPr wrap="square" lIns="108000" rIns="108000" rtlCol="0">
                <a:sp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19" name="TextBox 18">
                <a:extLst>
                  <a:ext uri="{FF2B5EF4-FFF2-40B4-BE49-F238E27FC236}">
                    <a16:creationId xmlns:a16="http://schemas.microsoft.com/office/drawing/2014/main" id="{13AF25CD-054F-4E92-BE90-098019DED2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grpSp>
        <p:nvGrpSpPr>
          <p:cNvPr id="20" name="Group 19">
            <a:extLst>
              <a:ext uri="{FF2B5EF4-FFF2-40B4-BE49-F238E27FC236}">
                <a16:creationId xmlns:a16="http://schemas.microsoft.com/office/drawing/2014/main" id="{450094EE-E1FF-4741-B450-BC593B68EB61}"/>
              </a:ext>
            </a:extLst>
          </p:cNvPr>
          <p:cNvGrpSpPr/>
          <p:nvPr/>
        </p:nvGrpSpPr>
        <p:grpSpPr>
          <a:xfrm flipH="1">
            <a:off x="620658" y="3631798"/>
            <a:ext cx="5437242" cy="959919"/>
            <a:chOff x="5769612" y="787707"/>
            <a:chExt cx="5437242" cy="959919"/>
          </a:xfrm>
        </p:grpSpPr>
        <p:sp>
          <p:nvSpPr>
            <p:cNvPr id="21" name="TextBox 20">
              <a:extLst>
                <a:ext uri="{FF2B5EF4-FFF2-40B4-BE49-F238E27FC236}">
                  <a16:creationId xmlns:a16="http://schemas.microsoft.com/office/drawing/2014/main" id="{871BCB13-C7B2-4447-8ED0-72D2635E4078}"/>
                </a:ext>
              </a:extLst>
            </p:cNvPr>
            <p:cNvSpPr txBox="1"/>
            <p:nvPr/>
          </p:nvSpPr>
          <p:spPr>
            <a:xfrm>
              <a:off x="6545014" y="1470627"/>
              <a:ext cx="4661840" cy="276999"/>
            </a:xfrm>
            <a:prstGeom prst="rect">
              <a:avLst/>
            </a:prstGeom>
            <a:noFill/>
          </p:spPr>
          <p:txBody>
            <a:bodyPr wrap="square" rtlCol="0">
              <a:spAutoFit/>
            </a:bodyPr>
            <a:lstStyle/>
            <a:p>
              <a:pPr algn="r"/>
              <a:r>
                <a:rPr lang="en-US" altLang="ko-KR" sz="1200" dirty="0">
                  <a:solidFill>
                    <a:schemeClr val="bg1"/>
                  </a:solidFill>
                  <a:cs typeface="Arial" pitchFamily="34" charset="0"/>
                </a:rPr>
                <a:t>Inventory Management Techniques Use by Maruti</a:t>
              </a:r>
            </a:p>
          </p:txBody>
        </p:sp>
        <p:grpSp>
          <p:nvGrpSpPr>
            <p:cNvPr id="22" name="Group 21">
              <a:extLst>
                <a:ext uri="{FF2B5EF4-FFF2-40B4-BE49-F238E27FC236}">
                  <a16:creationId xmlns:a16="http://schemas.microsoft.com/office/drawing/2014/main" id="{C8865744-3E72-464A-8FA4-C54D19F69D46}"/>
                </a:ext>
              </a:extLst>
            </p:cNvPr>
            <p:cNvGrpSpPr/>
            <p:nvPr/>
          </p:nvGrpSpPr>
          <p:grpSpPr>
            <a:xfrm>
              <a:off x="5769612" y="787707"/>
              <a:ext cx="5419664" cy="777510"/>
              <a:chOff x="6102442" y="1483456"/>
              <a:chExt cx="5419664" cy="777510"/>
            </a:xfrm>
          </p:grpSpPr>
          <p:sp>
            <p:nvSpPr>
              <p:cNvPr id="23" name="TextBox 22">
                <a:extLst>
                  <a:ext uri="{FF2B5EF4-FFF2-40B4-BE49-F238E27FC236}">
                    <a16:creationId xmlns:a16="http://schemas.microsoft.com/office/drawing/2014/main" id="{9B6ED2B2-AE4C-4BA5-BF1E-4599B3EBF1D9}"/>
                  </a:ext>
                </a:extLst>
              </p:cNvPr>
              <p:cNvSpPr txBox="1"/>
              <p:nvPr/>
            </p:nvSpPr>
            <p:spPr>
              <a:xfrm>
                <a:off x="6860266" y="1678152"/>
                <a:ext cx="4661840" cy="507831"/>
              </a:xfrm>
              <a:prstGeom prst="rect">
                <a:avLst/>
              </a:prstGeom>
              <a:noFill/>
            </p:spPr>
            <p:txBody>
              <a:bodyPr wrap="square" lIns="108000" rIns="108000" rtlCol="0">
                <a:sp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24" name="TextBox 23">
                <a:extLst>
                  <a:ext uri="{FF2B5EF4-FFF2-40B4-BE49-F238E27FC236}">
                    <a16:creationId xmlns:a16="http://schemas.microsoft.com/office/drawing/2014/main" id="{99E9D66D-C0D6-40CF-98EF-C979A9FF297B}"/>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grpSp>
      <p:grpSp>
        <p:nvGrpSpPr>
          <p:cNvPr id="25" name="Group 24">
            <a:extLst>
              <a:ext uri="{FF2B5EF4-FFF2-40B4-BE49-F238E27FC236}">
                <a16:creationId xmlns:a16="http://schemas.microsoft.com/office/drawing/2014/main" id="{AB662D15-943F-46AE-8231-E3BBC95D5B2E}"/>
              </a:ext>
            </a:extLst>
          </p:cNvPr>
          <p:cNvGrpSpPr/>
          <p:nvPr/>
        </p:nvGrpSpPr>
        <p:grpSpPr>
          <a:xfrm flipH="1">
            <a:off x="892257" y="4982838"/>
            <a:ext cx="5437242" cy="1144585"/>
            <a:chOff x="5769612" y="787707"/>
            <a:chExt cx="5437242" cy="1144585"/>
          </a:xfrm>
        </p:grpSpPr>
        <p:sp>
          <p:nvSpPr>
            <p:cNvPr id="26" name="TextBox 25">
              <a:extLst>
                <a:ext uri="{FF2B5EF4-FFF2-40B4-BE49-F238E27FC236}">
                  <a16:creationId xmlns:a16="http://schemas.microsoft.com/office/drawing/2014/main" id="{D5BBA546-D9D1-4BAC-B3F0-A758B34FF2E0}"/>
                </a:ext>
              </a:extLst>
            </p:cNvPr>
            <p:cNvSpPr txBox="1"/>
            <p:nvPr/>
          </p:nvSpPr>
          <p:spPr>
            <a:xfrm>
              <a:off x="6545014" y="1470627"/>
              <a:ext cx="4661840" cy="461665"/>
            </a:xfrm>
            <a:prstGeom prst="rect">
              <a:avLst/>
            </a:prstGeom>
            <a:noFill/>
          </p:spPr>
          <p:txBody>
            <a:bodyPr wrap="square" rtlCol="0">
              <a:spAutoFit/>
            </a:bodyPr>
            <a:lstStyle/>
            <a:p>
              <a:pPr algn="r"/>
              <a:r>
                <a:rPr lang="en-US" altLang="ko-KR" sz="1200" dirty="0">
                  <a:solidFill>
                    <a:schemeClr val="bg1"/>
                  </a:solidFill>
                  <a:cs typeface="Arial" pitchFamily="34" charset="0"/>
                </a:rPr>
                <a:t>Financial Ratios (Maruti Suzuki)</a:t>
              </a:r>
            </a:p>
            <a:p>
              <a:pPr algn="r"/>
              <a:endParaRPr lang="en-US" altLang="ko-KR" sz="1200" dirty="0">
                <a:solidFill>
                  <a:schemeClr val="bg1"/>
                </a:solidFill>
                <a:cs typeface="Arial" pitchFamily="34" charset="0"/>
              </a:endParaRPr>
            </a:p>
          </p:txBody>
        </p:sp>
        <p:grpSp>
          <p:nvGrpSpPr>
            <p:cNvPr id="27" name="Group 26">
              <a:extLst>
                <a:ext uri="{FF2B5EF4-FFF2-40B4-BE49-F238E27FC236}">
                  <a16:creationId xmlns:a16="http://schemas.microsoft.com/office/drawing/2014/main" id="{334BCE67-33B0-45B2-A4CD-7632587C3C50}"/>
                </a:ext>
              </a:extLst>
            </p:cNvPr>
            <p:cNvGrpSpPr/>
            <p:nvPr/>
          </p:nvGrpSpPr>
          <p:grpSpPr>
            <a:xfrm>
              <a:off x="5769612" y="787707"/>
              <a:ext cx="5419664" cy="777510"/>
              <a:chOff x="6102442" y="1483456"/>
              <a:chExt cx="5419664" cy="777510"/>
            </a:xfrm>
          </p:grpSpPr>
          <p:sp>
            <p:nvSpPr>
              <p:cNvPr id="28" name="TextBox 27">
                <a:extLst>
                  <a:ext uri="{FF2B5EF4-FFF2-40B4-BE49-F238E27FC236}">
                    <a16:creationId xmlns:a16="http://schemas.microsoft.com/office/drawing/2014/main" id="{29E1FB1C-AE15-4708-BEAF-A20058E1F13D}"/>
                  </a:ext>
                </a:extLst>
              </p:cNvPr>
              <p:cNvSpPr txBox="1"/>
              <p:nvPr/>
            </p:nvSpPr>
            <p:spPr>
              <a:xfrm>
                <a:off x="6860266" y="1678152"/>
                <a:ext cx="4661840" cy="507831"/>
              </a:xfrm>
              <a:prstGeom prst="rect">
                <a:avLst/>
              </a:prstGeom>
              <a:noFill/>
            </p:spPr>
            <p:txBody>
              <a:bodyPr wrap="square" lIns="108000" rIns="108000" rtlCol="0">
                <a:spAutoFit/>
              </a:bodyPr>
              <a:lstStyle/>
              <a:p>
                <a:pPr algn="r"/>
                <a:r>
                  <a:rPr lang="en-US" altLang="ko-KR" sz="2700" b="1" dirty="0">
                    <a:solidFill>
                      <a:schemeClr val="bg1"/>
                    </a:solidFill>
                    <a:cs typeface="Arial" pitchFamily="34" charset="0"/>
                  </a:rPr>
                  <a:t>Contents</a:t>
                </a:r>
                <a:endParaRPr lang="ko-KR" altLang="en-US" sz="2700" b="1" dirty="0">
                  <a:solidFill>
                    <a:schemeClr val="bg1"/>
                  </a:solidFill>
                  <a:cs typeface="Arial" pitchFamily="34" charset="0"/>
                </a:endParaRPr>
              </a:p>
            </p:txBody>
          </p:sp>
          <p:sp>
            <p:nvSpPr>
              <p:cNvPr id="29" name="TextBox 28">
                <a:extLst>
                  <a:ext uri="{FF2B5EF4-FFF2-40B4-BE49-F238E27FC236}">
                    <a16:creationId xmlns:a16="http://schemas.microsoft.com/office/drawing/2014/main" id="{E439312E-72E1-4FAB-8E68-A67963C14262}"/>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04</a:t>
                </a:r>
                <a:endParaRPr lang="ko-KR" altLang="en-US" sz="4400" b="1" dirty="0">
                  <a:solidFill>
                    <a:schemeClr val="bg1"/>
                  </a:solidFill>
                  <a:cs typeface="Arial" pitchFamily="34" charset="0"/>
                </a:endParaRPr>
              </a:p>
            </p:txBody>
          </p:sp>
        </p:gr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What is Inventory?">
            <a:hlinkClick r:id="" action="ppaction://media"/>
            <a:extLst>
              <a:ext uri="{FF2B5EF4-FFF2-40B4-BE49-F238E27FC236}">
                <a16:creationId xmlns:a16="http://schemas.microsoft.com/office/drawing/2014/main" id="{416E3FB1-CEE6-41E6-93D0-4DBAC5C85BE7}"/>
              </a:ext>
            </a:extLst>
          </p:cNvPr>
          <p:cNvPicPr>
            <a:picLocks noRot="1" noChangeAspect="1"/>
          </p:cNvPicPr>
          <p:nvPr>
            <a:videoFile r:link="rId1"/>
          </p:nvPr>
        </p:nvPicPr>
        <p:blipFill>
          <a:blip r:embed="rId4"/>
          <a:stretch>
            <a:fillRect/>
          </a:stretch>
        </p:blipFill>
        <p:spPr>
          <a:xfrm>
            <a:off x="992240" y="917756"/>
            <a:ext cx="10207519" cy="5767249"/>
          </a:xfrm>
          <a:prstGeom prst="rect">
            <a:avLst/>
          </a:prstGeom>
        </p:spPr>
      </p:pic>
      <p:sp>
        <p:nvSpPr>
          <p:cNvPr id="3" name="TextBox 2">
            <a:extLst>
              <a:ext uri="{FF2B5EF4-FFF2-40B4-BE49-F238E27FC236}">
                <a16:creationId xmlns:a16="http://schemas.microsoft.com/office/drawing/2014/main" id="{B01DB3C7-2BB8-4792-AED8-63D7CB59DC13}"/>
              </a:ext>
            </a:extLst>
          </p:cNvPr>
          <p:cNvSpPr txBox="1"/>
          <p:nvPr/>
        </p:nvSpPr>
        <p:spPr>
          <a:xfrm>
            <a:off x="1828800" y="222422"/>
            <a:ext cx="7982465" cy="523220"/>
          </a:xfrm>
          <a:prstGeom prst="rect">
            <a:avLst/>
          </a:prstGeom>
          <a:noFill/>
        </p:spPr>
        <p:txBody>
          <a:bodyPr wrap="square" rtlCol="0">
            <a:spAutoFit/>
          </a:bodyPr>
          <a:lstStyle/>
          <a:p>
            <a:pPr algn="ctr"/>
            <a:r>
              <a:rPr lang="en-US" sz="2800" b="1" dirty="0">
                <a:solidFill>
                  <a:schemeClr val="bg1"/>
                </a:solidFill>
              </a:rPr>
              <a:t>INVENTORY</a:t>
            </a:r>
            <a:endParaRPr lang="en-IN" sz="2800" b="1" dirty="0">
              <a:solidFill>
                <a:schemeClr val="bg1"/>
              </a:solidFill>
            </a:endParaRPr>
          </a:p>
        </p:txBody>
      </p:sp>
    </p:spTree>
    <p:extLst>
      <p:ext uri="{BB962C8B-B14F-4D97-AF65-F5344CB8AC3E}">
        <p14:creationId xmlns:p14="http://schemas.microsoft.com/office/powerpoint/2010/main" val="7509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DFE08-D1A3-4890-B395-3D514078D9E9}"/>
              </a:ext>
            </a:extLst>
          </p:cNvPr>
          <p:cNvSpPr txBox="1"/>
          <p:nvPr/>
        </p:nvSpPr>
        <p:spPr>
          <a:xfrm>
            <a:off x="399805" y="438706"/>
            <a:ext cx="4204447" cy="2585323"/>
          </a:xfrm>
          <a:prstGeom prst="rect">
            <a:avLst/>
          </a:prstGeom>
          <a:noFill/>
          <a:ln>
            <a:solidFill>
              <a:schemeClr val="bg1"/>
            </a:solidFill>
          </a:ln>
        </p:spPr>
        <p:txBody>
          <a:bodyPr wrap="square" rtlCol="0" anchor="ctr">
            <a:spAutoFit/>
          </a:bodyPr>
          <a:lstStyle/>
          <a:p>
            <a:r>
              <a:rPr lang="en-US" altLang="ko-KR" sz="5400" dirty="0">
                <a:solidFill>
                  <a:schemeClr val="bg1"/>
                </a:solidFill>
                <a:latin typeface="+mj-lt"/>
                <a:cs typeface="Arial" pitchFamily="34" charset="0"/>
              </a:rPr>
              <a:t>About Inventory Management</a:t>
            </a:r>
            <a:endParaRPr lang="ko-KR" altLang="en-US" sz="5400" dirty="0">
              <a:solidFill>
                <a:schemeClr val="bg1"/>
              </a:solidFill>
              <a:latin typeface="+mj-lt"/>
              <a:cs typeface="Arial" pitchFamily="34" charset="0"/>
            </a:endParaRPr>
          </a:p>
        </p:txBody>
      </p:sp>
      <p:sp>
        <p:nvSpPr>
          <p:cNvPr id="14" name="TextBox 13">
            <a:extLst>
              <a:ext uri="{FF2B5EF4-FFF2-40B4-BE49-F238E27FC236}">
                <a16:creationId xmlns:a16="http://schemas.microsoft.com/office/drawing/2014/main" id="{F0FAB4D8-818C-46B6-A5C5-F5CDAD95C728}"/>
              </a:ext>
            </a:extLst>
          </p:cNvPr>
          <p:cNvSpPr txBox="1"/>
          <p:nvPr/>
        </p:nvSpPr>
        <p:spPr>
          <a:xfrm>
            <a:off x="4882031" y="1500535"/>
            <a:ext cx="2699791" cy="3077766"/>
          </a:xfrm>
          <a:prstGeom prst="rect">
            <a:avLst/>
          </a:prstGeom>
          <a:noFill/>
          <a:ln>
            <a:solidFill>
              <a:schemeClr val="bg2">
                <a:lumMod val="75000"/>
              </a:schemeClr>
            </a:solidFill>
          </a:ln>
        </p:spPr>
        <p:txBody>
          <a:bodyPr wrap="square" rtlCol="0">
            <a:spAutoFit/>
          </a:bodyPr>
          <a:lstStyle/>
          <a:p>
            <a:pPr algn="l"/>
            <a:r>
              <a:rPr lang="en-US" b="1" i="0" dirty="0">
                <a:solidFill>
                  <a:schemeClr val="bg1"/>
                </a:solidFill>
                <a:effectLst/>
                <a:latin typeface="Gotham Narr"/>
              </a:rPr>
              <a:t>Inventory management</a:t>
            </a:r>
            <a:r>
              <a:rPr lang="en-US" sz="1600" b="0" i="0" dirty="0">
                <a:solidFill>
                  <a:schemeClr val="bg1"/>
                </a:solidFill>
                <a:effectLst/>
                <a:latin typeface="Gotham Narr"/>
              </a:rPr>
              <a:t> is a step in the supply chain where inventory and stock quantities are tracked in and out of your warehouse.</a:t>
            </a:r>
          </a:p>
          <a:p>
            <a:pPr algn="l"/>
            <a:r>
              <a:rPr lang="en-US" sz="1600" b="0" i="0" dirty="0">
                <a:solidFill>
                  <a:schemeClr val="bg1"/>
                </a:solidFill>
                <a:effectLst/>
                <a:latin typeface="Gotham Narr"/>
              </a:rPr>
              <a:t>The goal of inventory management systems is to know where your inventory is at any given time and how much of it you have in order to manage inventory levels correctly.</a:t>
            </a:r>
          </a:p>
        </p:txBody>
      </p:sp>
      <p:sp>
        <p:nvSpPr>
          <p:cNvPr id="20" name="TextBox 19">
            <a:extLst>
              <a:ext uri="{FF2B5EF4-FFF2-40B4-BE49-F238E27FC236}">
                <a16:creationId xmlns:a16="http://schemas.microsoft.com/office/drawing/2014/main" id="{C6639FE2-06F7-4E78-9950-AE1C3A76A155}"/>
              </a:ext>
            </a:extLst>
          </p:cNvPr>
          <p:cNvSpPr txBox="1"/>
          <p:nvPr/>
        </p:nvSpPr>
        <p:spPr>
          <a:xfrm>
            <a:off x="7871457" y="3429000"/>
            <a:ext cx="3637705" cy="3200876"/>
          </a:xfrm>
          <a:prstGeom prst="rect">
            <a:avLst/>
          </a:prstGeom>
          <a:noFill/>
          <a:ln>
            <a:solidFill>
              <a:schemeClr val="bg2">
                <a:lumMod val="25000"/>
              </a:schemeClr>
            </a:solidFill>
          </a:ln>
        </p:spPr>
        <p:txBody>
          <a:bodyPr wrap="square" rtlCol="0">
            <a:spAutoFit/>
          </a:bodyPr>
          <a:lstStyle/>
          <a:p>
            <a:pPr algn="l"/>
            <a:r>
              <a:rPr lang="en-US" sz="2000" b="1" i="0" dirty="0">
                <a:solidFill>
                  <a:schemeClr val="bg1"/>
                </a:solidFill>
                <a:effectLst/>
                <a:latin typeface="Gotham Narr"/>
              </a:rPr>
              <a:t>Why Is Inventory Management Important</a:t>
            </a:r>
          </a:p>
          <a:p>
            <a:pPr algn="l"/>
            <a:r>
              <a:rPr lang="en-US" b="0" i="0" dirty="0">
                <a:solidFill>
                  <a:schemeClr val="bg1"/>
                </a:solidFill>
                <a:effectLst/>
                <a:latin typeface="Gotham Narr"/>
              </a:rPr>
              <a:t>Inventory management is the fundamental building block to longevity. When your inventory is properly organized, the rest of your supply-chain management will fall into place. Without it, you risk a litany of mistakes like mis-shipments, out of stocks, overstocks, mis-picks, and so on.</a:t>
            </a:r>
          </a:p>
        </p:txBody>
      </p:sp>
    </p:spTree>
    <p:extLst>
      <p:ext uri="{BB962C8B-B14F-4D97-AF65-F5344CB8AC3E}">
        <p14:creationId xmlns:p14="http://schemas.microsoft.com/office/powerpoint/2010/main" val="689816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Inventory Management Stages </a:t>
            </a:r>
          </a:p>
        </p:txBody>
      </p:sp>
      <p:grpSp>
        <p:nvGrpSpPr>
          <p:cNvPr id="11" name="Group 10">
            <a:extLst>
              <a:ext uri="{FF2B5EF4-FFF2-40B4-BE49-F238E27FC236}">
                <a16:creationId xmlns:a16="http://schemas.microsoft.com/office/drawing/2014/main" id="{ED687315-2A02-4445-B8BC-B31D322B76C8}"/>
              </a:ext>
            </a:extLst>
          </p:cNvPr>
          <p:cNvGrpSpPr/>
          <p:nvPr/>
        </p:nvGrpSpPr>
        <p:grpSpPr>
          <a:xfrm>
            <a:off x="1100503" y="2398981"/>
            <a:ext cx="3105382" cy="3099398"/>
            <a:chOff x="965233" y="1656784"/>
            <a:chExt cx="4266463" cy="4258242"/>
          </a:xfrm>
        </p:grpSpPr>
        <p:grpSp>
          <p:nvGrpSpPr>
            <p:cNvPr id="3" name="Group 2">
              <a:extLst>
                <a:ext uri="{FF2B5EF4-FFF2-40B4-BE49-F238E27FC236}">
                  <a16:creationId xmlns:a16="http://schemas.microsoft.com/office/drawing/2014/main" id="{66F42921-5B37-4B67-80EA-ACB70DAF7E5C}"/>
                </a:ext>
              </a:extLst>
            </p:cNvPr>
            <p:cNvGrpSpPr/>
            <p:nvPr/>
          </p:nvGrpSpPr>
          <p:grpSpPr>
            <a:xfrm>
              <a:off x="1651093" y="2331456"/>
              <a:ext cx="2902802" cy="2901312"/>
              <a:chOff x="4574849" y="1897856"/>
              <a:chExt cx="3028218" cy="3026664"/>
            </a:xfrm>
          </p:grpSpPr>
          <p:sp>
            <p:nvSpPr>
              <p:cNvPr id="4" name="Freeform: Shape 3">
                <a:extLst>
                  <a:ext uri="{FF2B5EF4-FFF2-40B4-BE49-F238E27FC236}">
                    <a16:creationId xmlns:a16="http://schemas.microsoft.com/office/drawing/2014/main" id="{EC3CD463-5614-44CB-BFF2-7FB99C33D687}"/>
                  </a:ext>
                </a:extLst>
              </p:cNvPr>
              <p:cNvSpPr/>
              <p:nvPr/>
            </p:nvSpPr>
            <p:spPr>
              <a:xfrm>
                <a:off x="4575623" y="1897856"/>
                <a:ext cx="3026663"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3">
                  <a:lumMod val="40000"/>
                  <a:lumOff val="6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5" name="Freeform: Shape 4">
                <a:extLst>
                  <a:ext uri="{FF2B5EF4-FFF2-40B4-BE49-F238E27FC236}">
                    <a16:creationId xmlns:a16="http://schemas.microsoft.com/office/drawing/2014/main" id="{C40DD205-ED44-4832-93F0-1467F140E26A}"/>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3">
                  <a:lumMod val="20000"/>
                  <a:lumOff val="80000"/>
                </a:schemeClr>
              </a:solidFill>
              <a:ln w="9525" cap="flat">
                <a:noFill/>
                <a:prstDash val="solid"/>
                <a:miter/>
              </a:ln>
            </p:spPr>
            <p:txBody>
              <a:bodyPr rtlCol="0" anchor="ctr"/>
              <a:lstStyle/>
              <a:p>
                <a:endParaRPr lang="en-US" dirty="0"/>
              </a:p>
            </p:txBody>
          </p:sp>
        </p:grpSp>
        <p:sp>
          <p:nvSpPr>
            <p:cNvPr id="8" name="Freeform: Shape 7">
              <a:extLst>
                <a:ext uri="{FF2B5EF4-FFF2-40B4-BE49-F238E27FC236}">
                  <a16:creationId xmlns:a16="http://schemas.microsoft.com/office/drawing/2014/main" id="{494DD54C-4D5D-4C94-B4AC-E7A4C38B9C72}"/>
                </a:ext>
              </a:extLst>
            </p:cNvPr>
            <p:cNvSpPr/>
            <p:nvPr/>
          </p:nvSpPr>
          <p:spPr>
            <a:xfrm>
              <a:off x="965233" y="1656784"/>
              <a:ext cx="4266463" cy="4258242"/>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chemeClr val="accent2"/>
            </a:solidFill>
            <a:ln w="5155" cap="flat">
              <a:noFill/>
              <a:prstDash val="solid"/>
              <a:miter/>
            </a:ln>
          </p:spPr>
          <p:txBody>
            <a:bodyPr rtlCol="0" anchor="ctr"/>
            <a:lstStyle/>
            <a:p>
              <a:endParaRPr lang="en-US" dirty="0"/>
            </a:p>
          </p:txBody>
        </p:sp>
      </p:grpSp>
      <p:sp>
        <p:nvSpPr>
          <p:cNvPr id="28" name="Freeform: Shape 27">
            <a:extLst>
              <a:ext uri="{FF2B5EF4-FFF2-40B4-BE49-F238E27FC236}">
                <a16:creationId xmlns:a16="http://schemas.microsoft.com/office/drawing/2014/main" id="{3EEF8A5E-0FB7-419C-8198-77E369D3B28A}"/>
              </a:ext>
            </a:extLst>
          </p:cNvPr>
          <p:cNvSpPr/>
          <p:nvPr/>
        </p:nvSpPr>
        <p:spPr>
          <a:xfrm rot="17351654">
            <a:off x="2367560" y="5227960"/>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3" name="Group 32">
            <a:extLst>
              <a:ext uri="{FF2B5EF4-FFF2-40B4-BE49-F238E27FC236}">
                <a16:creationId xmlns:a16="http://schemas.microsoft.com/office/drawing/2014/main" id="{1F6260D9-DF05-430B-8970-49E024BA06A0}"/>
              </a:ext>
            </a:extLst>
          </p:cNvPr>
          <p:cNvGrpSpPr/>
          <p:nvPr/>
        </p:nvGrpSpPr>
        <p:grpSpPr>
          <a:xfrm>
            <a:off x="661849" y="2036077"/>
            <a:ext cx="3924909" cy="3743617"/>
            <a:chOff x="661849" y="2036077"/>
            <a:chExt cx="3924909" cy="3743617"/>
          </a:xfrm>
        </p:grpSpPr>
        <p:sp>
          <p:nvSpPr>
            <p:cNvPr id="22" name="Freeform: Shape 21">
              <a:extLst>
                <a:ext uri="{FF2B5EF4-FFF2-40B4-BE49-F238E27FC236}">
                  <a16:creationId xmlns:a16="http://schemas.microsoft.com/office/drawing/2014/main" id="{7100CEBA-981B-4624-8607-C9E722A72A1C}"/>
                </a:ext>
              </a:extLst>
            </p:cNvPr>
            <p:cNvSpPr/>
            <p:nvPr/>
          </p:nvSpPr>
          <p:spPr>
            <a:xfrm rot="5400000">
              <a:off x="1916500" y="1727617"/>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8B6C037-363C-4824-90E2-4D2F5CAB2EDF}"/>
                </a:ext>
              </a:extLst>
            </p:cNvPr>
            <p:cNvSpPr/>
            <p:nvPr/>
          </p:nvSpPr>
          <p:spPr>
            <a:xfrm rot="7956445">
              <a:off x="3190336" y="1806627"/>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60991AE6-3A18-4A8F-8F4E-B91F359CBE06}"/>
                </a:ext>
              </a:extLst>
            </p:cNvPr>
            <p:cNvSpPr/>
            <p:nvPr/>
          </p:nvSpPr>
          <p:spPr>
            <a:xfrm rot="10333252">
              <a:off x="4052300" y="2679658"/>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67F453A8-E966-47D9-8949-81E7085F28EC}"/>
                </a:ext>
              </a:extLst>
            </p:cNvPr>
            <p:cNvSpPr/>
            <p:nvPr/>
          </p:nvSpPr>
          <p:spPr>
            <a:xfrm rot="12756745">
              <a:off x="4158524" y="3918007"/>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1B03EBFC-0B39-4D47-8B42-5176F9FB37E2}"/>
                </a:ext>
              </a:extLst>
            </p:cNvPr>
            <p:cNvSpPr/>
            <p:nvPr/>
          </p:nvSpPr>
          <p:spPr>
            <a:xfrm rot="19908099">
              <a:off x="1190513" y="4734541"/>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977526FC-992F-46FA-87A5-022D925F15EF}"/>
                </a:ext>
              </a:extLst>
            </p:cNvPr>
            <p:cNvSpPr/>
            <p:nvPr/>
          </p:nvSpPr>
          <p:spPr>
            <a:xfrm rot="684906">
              <a:off x="663494" y="3626653"/>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05418E25-9ABC-4CC0-84A0-CC7134F99059}"/>
                </a:ext>
              </a:extLst>
            </p:cNvPr>
            <p:cNvSpPr/>
            <p:nvPr/>
          </p:nvSpPr>
          <p:spPr>
            <a:xfrm rot="3108399">
              <a:off x="970309" y="2422221"/>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54614F7-AB2F-4B63-80DB-A335C5385237}"/>
                </a:ext>
              </a:extLst>
            </p:cNvPr>
            <p:cNvSpPr/>
            <p:nvPr/>
          </p:nvSpPr>
          <p:spPr>
            <a:xfrm rot="14990261">
              <a:off x="3487945" y="4889157"/>
              <a:ext cx="428234" cy="1045153"/>
            </a:xfrm>
            <a:custGeom>
              <a:avLst/>
              <a:gdLst>
                <a:gd name="connsiteX0" fmla="*/ 0 w 428234"/>
                <a:gd name="connsiteY0" fmla="*/ 181070 h 1045153"/>
                <a:gd name="connsiteX1" fmla="*/ 105021 w 428234"/>
                <a:gd name="connsiteY1" fmla="*/ 0 h 1045153"/>
                <a:gd name="connsiteX2" fmla="*/ 210041 w 428234"/>
                <a:gd name="connsiteY2" fmla="*/ 181070 h 1045153"/>
                <a:gd name="connsiteX3" fmla="*/ 126242 w 428234"/>
                <a:gd name="connsiteY3" fmla="*/ 181070 h 1045153"/>
                <a:gd name="connsiteX4" fmla="*/ 132696 w 428234"/>
                <a:gd name="connsiteY4" fmla="*/ 243601 h 1045153"/>
                <a:gd name="connsiteX5" fmla="*/ 428234 w 428234"/>
                <a:gd name="connsiteY5" fmla="*/ 1011958 h 1045153"/>
                <a:gd name="connsiteX6" fmla="*/ 379544 w 428234"/>
                <a:gd name="connsiteY6" fmla="*/ 1045153 h 1045153"/>
                <a:gd name="connsiteX7" fmla="*/ 74311 w 428234"/>
                <a:gd name="connsiteY7" fmla="*/ 251592 h 1045153"/>
                <a:gd name="connsiteX8" fmla="*/ 67033 w 428234"/>
                <a:gd name="connsiteY8" fmla="*/ 181070 h 1045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234" h="1045153">
                  <a:moveTo>
                    <a:pt x="0" y="181070"/>
                  </a:moveTo>
                  <a:lnTo>
                    <a:pt x="105021" y="0"/>
                  </a:lnTo>
                  <a:lnTo>
                    <a:pt x="210041" y="181070"/>
                  </a:lnTo>
                  <a:lnTo>
                    <a:pt x="126242" y="181070"/>
                  </a:lnTo>
                  <a:lnTo>
                    <a:pt x="132696" y="243601"/>
                  </a:lnTo>
                  <a:cubicBezTo>
                    <a:pt x="170332" y="518604"/>
                    <a:pt x="271275" y="781724"/>
                    <a:pt x="428234" y="1011958"/>
                  </a:cubicBezTo>
                  <a:lnTo>
                    <a:pt x="379544" y="1045153"/>
                  </a:lnTo>
                  <a:cubicBezTo>
                    <a:pt x="217436" y="807367"/>
                    <a:pt x="113182" y="535616"/>
                    <a:pt x="74311" y="251592"/>
                  </a:cubicBezTo>
                  <a:lnTo>
                    <a:pt x="67033" y="18107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4" name="Block Arc 33">
            <a:extLst>
              <a:ext uri="{FF2B5EF4-FFF2-40B4-BE49-F238E27FC236}">
                <a16:creationId xmlns:a16="http://schemas.microsoft.com/office/drawing/2014/main" id="{1256FFAD-3094-4576-A4AE-4EEE23470703}"/>
              </a:ext>
            </a:extLst>
          </p:cNvPr>
          <p:cNvSpPr/>
          <p:nvPr/>
        </p:nvSpPr>
        <p:spPr>
          <a:xfrm>
            <a:off x="564303" y="1770995"/>
            <a:ext cx="4353564" cy="4353564"/>
          </a:xfrm>
          <a:prstGeom prst="blockArc">
            <a:avLst>
              <a:gd name="adj1" fmla="val 17815334"/>
              <a:gd name="adj2" fmla="val 3714651"/>
              <a:gd name="adj3" fmla="val 193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C2FEF8F2-F0AA-4AC1-8D98-4789F5B6D0A5}"/>
              </a:ext>
            </a:extLst>
          </p:cNvPr>
          <p:cNvSpPr/>
          <p:nvPr/>
        </p:nvSpPr>
        <p:spPr>
          <a:xfrm>
            <a:off x="4337394" y="1979722"/>
            <a:ext cx="7143185" cy="534154"/>
          </a:xfrm>
          <a:custGeom>
            <a:avLst/>
            <a:gdLst>
              <a:gd name="connsiteX0" fmla="*/ 0 w 2227153"/>
              <a:gd name="connsiteY0" fmla="*/ 552261 h 552261"/>
              <a:gd name="connsiteX1" fmla="*/ 832919 w 2227153"/>
              <a:gd name="connsiteY1" fmla="*/ 27160 h 552261"/>
              <a:gd name="connsiteX2" fmla="*/ 2227153 w 2227153"/>
              <a:gd name="connsiteY2" fmla="*/ 0 h 552261"/>
              <a:gd name="connsiteX3" fmla="*/ 2227153 w 2227153"/>
              <a:gd name="connsiteY3" fmla="*/ 0 h 552261"/>
              <a:gd name="connsiteX0" fmla="*/ 0 w 2227153"/>
              <a:gd name="connsiteY0" fmla="*/ 552261 h 552261"/>
              <a:gd name="connsiteX1" fmla="*/ 832919 w 2227153"/>
              <a:gd name="connsiteY1" fmla="*/ 27160 h 552261"/>
              <a:gd name="connsiteX2" fmla="*/ 2227153 w 2227153"/>
              <a:gd name="connsiteY2" fmla="*/ 0 h 552261"/>
              <a:gd name="connsiteX3" fmla="*/ 2227153 w 2227153"/>
              <a:gd name="connsiteY3" fmla="*/ 36214 h 552261"/>
              <a:gd name="connsiteX0" fmla="*/ 0 w 2227153"/>
              <a:gd name="connsiteY0" fmla="*/ 552261 h 552261"/>
              <a:gd name="connsiteX1" fmla="*/ 832919 w 2227153"/>
              <a:gd name="connsiteY1" fmla="*/ 27160 h 552261"/>
              <a:gd name="connsiteX2" fmla="*/ 2227153 w 2227153"/>
              <a:gd name="connsiteY2" fmla="*/ 0 h 552261"/>
              <a:gd name="connsiteX0" fmla="*/ 0 w 2227153"/>
              <a:gd name="connsiteY0" fmla="*/ 534154 h 534154"/>
              <a:gd name="connsiteX1" fmla="*/ 832919 w 2227153"/>
              <a:gd name="connsiteY1" fmla="*/ 9053 h 534154"/>
              <a:gd name="connsiteX2" fmla="*/ 2227153 w 2227153"/>
              <a:gd name="connsiteY2" fmla="*/ 0 h 534154"/>
              <a:gd name="connsiteX0" fmla="*/ 0 w 6581870"/>
              <a:gd name="connsiteY0" fmla="*/ 552261 h 552261"/>
              <a:gd name="connsiteX1" fmla="*/ 832919 w 6581870"/>
              <a:gd name="connsiteY1" fmla="*/ 27160 h 552261"/>
              <a:gd name="connsiteX2" fmla="*/ 6581870 w 6581870"/>
              <a:gd name="connsiteY2" fmla="*/ 0 h 552261"/>
              <a:gd name="connsiteX0" fmla="*/ 0 w 6581870"/>
              <a:gd name="connsiteY0" fmla="*/ 534154 h 534154"/>
              <a:gd name="connsiteX1" fmla="*/ 832919 w 6581870"/>
              <a:gd name="connsiteY1" fmla="*/ 9053 h 534154"/>
              <a:gd name="connsiteX2" fmla="*/ 6581870 w 6581870"/>
              <a:gd name="connsiteY2" fmla="*/ 0 h 534154"/>
              <a:gd name="connsiteX0" fmla="*/ 0 w 7143185"/>
              <a:gd name="connsiteY0" fmla="*/ 534154 h 534154"/>
              <a:gd name="connsiteX1" fmla="*/ 832919 w 7143185"/>
              <a:gd name="connsiteY1" fmla="*/ 9053 h 534154"/>
              <a:gd name="connsiteX2" fmla="*/ 7143185 w 7143185"/>
              <a:gd name="connsiteY2" fmla="*/ 0 h 534154"/>
            </a:gdLst>
            <a:ahLst/>
            <a:cxnLst>
              <a:cxn ang="0">
                <a:pos x="connsiteX0" y="connsiteY0"/>
              </a:cxn>
              <a:cxn ang="0">
                <a:pos x="connsiteX1" y="connsiteY1"/>
              </a:cxn>
              <a:cxn ang="0">
                <a:pos x="connsiteX2" y="connsiteY2"/>
              </a:cxn>
            </a:cxnLst>
            <a:rect l="l" t="t" r="r" b="b"/>
            <a:pathLst>
              <a:path w="7143185" h="534154">
                <a:moveTo>
                  <a:pt x="0" y="534154"/>
                </a:moveTo>
                <a:lnTo>
                  <a:pt x="832919" y="9053"/>
                </a:lnTo>
                <a:lnTo>
                  <a:pt x="7143185" y="0"/>
                </a:ln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1A9869A-56CD-4AD4-A309-649FE9554606}"/>
              </a:ext>
            </a:extLst>
          </p:cNvPr>
          <p:cNvSpPr/>
          <p:nvPr/>
        </p:nvSpPr>
        <p:spPr>
          <a:xfrm flipV="1">
            <a:off x="4372641" y="5223712"/>
            <a:ext cx="7143185" cy="534154"/>
          </a:xfrm>
          <a:custGeom>
            <a:avLst/>
            <a:gdLst>
              <a:gd name="connsiteX0" fmla="*/ 0 w 2227153"/>
              <a:gd name="connsiteY0" fmla="*/ 552261 h 552261"/>
              <a:gd name="connsiteX1" fmla="*/ 832919 w 2227153"/>
              <a:gd name="connsiteY1" fmla="*/ 27160 h 552261"/>
              <a:gd name="connsiteX2" fmla="*/ 2227153 w 2227153"/>
              <a:gd name="connsiteY2" fmla="*/ 0 h 552261"/>
              <a:gd name="connsiteX3" fmla="*/ 2227153 w 2227153"/>
              <a:gd name="connsiteY3" fmla="*/ 0 h 552261"/>
              <a:gd name="connsiteX0" fmla="*/ 0 w 2227153"/>
              <a:gd name="connsiteY0" fmla="*/ 552261 h 552261"/>
              <a:gd name="connsiteX1" fmla="*/ 832919 w 2227153"/>
              <a:gd name="connsiteY1" fmla="*/ 27160 h 552261"/>
              <a:gd name="connsiteX2" fmla="*/ 2227153 w 2227153"/>
              <a:gd name="connsiteY2" fmla="*/ 0 h 552261"/>
              <a:gd name="connsiteX3" fmla="*/ 2227153 w 2227153"/>
              <a:gd name="connsiteY3" fmla="*/ 36214 h 552261"/>
              <a:gd name="connsiteX0" fmla="*/ 0 w 2227153"/>
              <a:gd name="connsiteY0" fmla="*/ 552261 h 552261"/>
              <a:gd name="connsiteX1" fmla="*/ 832919 w 2227153"/>
              <a:gd name="connsiteY1" fmla="*/ 27160 h 552261"/>
              <a:gd name="connsiteX2" fmla="*/ 2227153 w 2227153"/>
              <a:gd name="connsiteY2" fmla="*/ 0 h 552261"/>
              <a:gd name="connsiteX0" fmla="*/ 0 w 2227153"/>
              <a:gd name="connsiteY0" fmla="*/ 534154 h 534154"/>
              <a:gd name="connsiteX1" fmla="*/ 832919 w 2227153"/>
              <a:gd name="connsiteY1" fmla="*/ 9053 h 534154"/>
              <a:gd name="connsiteX2" fmla="*/ 2227153 w 2227153"/>
              <a:gd name="connsiteY2" fmla="*/ 0 h 534154"/>
              <a:gd name="connsiteX0" fmla="*/ 0 w 6581870"/>
              <a:gd name="connsiteY0" fmla="*/ 552261 h 552261"/>
              <a:gd name="connsiteX1" fmla="*/ 832919 w 6581870"/>
              <a:gd name="connsiteY1" fmla="*/ 27160 h 552261"/>
              <a:gd name="connsiteX2" fmla="*/ 6581870 w 6581870"/>
              <a:gd name="connsiteY2" fmla="*/ 0 h 552261"/>
              <a:gd name="connsiteX0" fmla="*/ 0 w 6581870"/>
              <a:gd name="connsiteY0" fmla="*/ 534154 h 534154"/>
              <a:gd name="connsiteX1" fmla="*/ 832919 w 6581870"/>
              <a:gd name="connsiteY1" fmla="*/ 9053 h 534154"/>
              <a:gd name="connsiteX2" fmla="*/ 6581870 w 6581870"/>
              <a:gd name="connsiteY2" fmla="*/ 0 h 534154"/>
              <a:gd name="connsiteX0" fmla="*/ 0 w 7143185"/>
              <a:gd name="connsiteY0" fmla="*/ 534154 h 534154"/>
              <a:gd name="connsiteX1" fmla="*/ 832919 w 7143185"/>
              <a:gd name="connsiteY1" fmla="*/ 9053 h 534154"/>
              <a:gd name="connsiteX2" fmla="*/ 7143185 w 7143185"/>
              <a:gd name="connsiteY2" fmla="*/ 0 h 534154"/>
            </a:gdLst>
            <a:ahLst/>
            <a:cxnLst>
              <a:cxn ang="0">
                <a:pos x="connsiteX0" y="connsiteY0"/>
              </a:cxn>
              <a:cxn ang="0">
                <a:pos x="connsiteX1" y="connsiteY1"/>
              </a:cxn>
              <a:cxn ang="0">
                <a:pos x="connsiteX2" y="connsiteY2"/>
              </a:cxn>
            </a:cxnLst>
            <a:rect l="l" t="t" r="r" b="b"/>
            <a:pathLst>
              <a:path w="7143185" h="534154">
                <a:moveTo>
                  <a:pt x="0" y="534154"/>
                </a:moveTo>
                <a:lnTo>
                  <a:pt x="832919" y="9053"/>
                </a:lnTo>
                <a:lnTo>
                  <a:pt x="7143185" y="0"/>
                </a:ln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E2EC2115-7467-4208-931A-B69830950069}"/>
              </a:ext>
            </a:extLst>
          </p:cNvPr>
          <p:cNvSpPr txBox="1"/>
          <p:nvPr/>
        </p:nvSpPr>
        <p:spPr>
          <a:xfrm>
            <a:off x="4980530" y="2064547"/>
            <a:ext cx="7307845" cy="3693319"/>
          </a:xfrm>
          <a:prstGeom prst="rect">
            <a:avLst/>
          </a:prstGeom>
          <a:noFill/>
        </p:spPr>
        <p:txBody>
          <a:bodyPr wrap="square">
            <a:spAutoFit/>
          </a:bodyPr>
          <a:lstStyle/>
          <a:p>
            <a:pPr algn="l" fontAlgn="base"/>
            <a:r>
              <a:rPr lang="en-US" b="0" i="0" dirty="0">
                <a:solidFill>
                  <a:srgbClr val="666666"/>
                </a:solidFill>
                <a:effectLst/>
                <a:latin typeface="Open Sans" panose="020B0606030504020204" pitchFamily="34" charset="0"/>
              </a:rPr>
              <a:t>There are five main stages to follow:</a:t>
            </a:r>
          </a:p>
          <a:p>
            <a:pPr algn="l" fontAlgn="base">
              <a:buFont typeface="+mj-lt"/>
              <a:buAutoNum type="arabicPeriod"/>
            </a:pPr>
            <a:r>
              <a:rPr lang="en-US" b="1" i="0" dirty="0">
                <a:solidFill>
                  <a:srgbClr val="666666"/>
                </a:solidFill>
                <a:effectLst/>
                <a:latin typeface="Open Sans" panose="020B0606030504020204" pitchFamily="34" charset="0"/>
              </a:rPr>
              <a:t>Purchasing</a:t>
            </a:r>
            <a:r>
              <a:rPr lang="en-US" b="0" i="0" dirty="0">
                <a:solidFill>
                  <a:srgbClr val="666666"/>
                </a:solidFill>
                <a:effectLst/>
                <a:latin typeface="Open Sans" panose="020B0606030504020204" pitchFamily="34" charset="0"/>
              </a:rPr>
              <a:t>: This can mean buying raw materials to turn into products, or buying products to sell on with no assembly required</a:t>
            </a:r>
          </a:p>
          <a:p>
            <a:pPr algn="l" fontAlgn="base">
              <a:buFont typeface="+mj-lt"/>
              <a:buAutoNum type="arabicPeriod"/>
            </a:pPr>
            <a:r>
              <a:rPr lang="en-US" b="1" i="0" dirty="0">
                <a:solidFill>
                  <a:srgbClr val="666666"/>
                </a:solidFill>
                <a:effectLst/>
                <a:latin typeface="Open Sans" panose="020B0606030504020204" pitchFamily="34" charset="0"/>
              </a:rPr>
              <a:t>Production</a:t>
            </a:r>
            <a:r>
              <a:rPr lang="en-US" b="0" i="0" dirty="0">
                <a:solidFill>
                  <a:srgbClr val="666666"/>
                </a:solidFill>
                <a:effectLst/>
                <a:latin typeface="Open Sans" panose="020B0606030504020204" pitchFamily="34" charset="0"/>
              </a:rPr>
              <a:t>: Making your finished product from its constituent parts. Not every company will get involved in manufacturing — wholesalers, for instance, might skip this step entirely</a:t>
            </a:r>
          </a:p>
          <a:p>
            <a:pPr algn="l" fontAlgn="base">
              <a:buFont typeface="+mj-lt"/>
              <a:buAutoNum type="arabicPeriod"/>
            </a:pPr>
            <a:r>
              <a:rPr lang="en-US" b="1" i="0" dirty="0">
                <a:solidFill>
                  <a:srgbClr val="666666"/>
                </a:solidFill>
                <a:effectLst/>
                <a:latin typeface="Open Sans" panose="020B0606030504020204" pitchFamily="34" charset="0"/>
              </a:rPr>
              <a:t>Holding stock</a:t>
            </a:r>
            <a:r>
              <a:rPr lang="en-US" b="0" i="0" dirty="0">
                <a:solidFill>
                  <a:srgbClr val="666666"/>
                </a:solidFill>
                <a:effectLst/>
                <a:latin typeface="Open Sans" panose="020B0606030504020204" pitchFamily="34" charset="0"/>
              </a:rPr>
              <a:t>: Storing your raw materials before they’re manufactured (if required), and your finished goods before they’re sold</a:t>
            </a:r>
          </a:p>
          <a:p>
            <a:pPr algn="l" fontAlgn="base">
              <a:buFont typeface="+mj-lt"/>
              <a:buAutoNum type="arabicPeriod"/>
            </a:pPr>
            <a:r>
              <a:rPr lang="en-US" b="1" i="0" dirty="0">
                <a:solidFill>
                  <a:srgbClr val="666666"/>
                </a:solidFill>
                <a:effectLst/>
                <a:latin typeface="Open Sans" panose="020B0606030504020204" pitchFamily="34" charset="0"/>
              </a:rPr>
              <a:t>Sales</a:t>
            </a:r>
            <a:r>
              <a:rPr lang="en-US" b="0" i="0" dirty="0">
                <a:solidFill>
                  <a:srgbClr val="666666"/>
                </a:solidFill>
                <a:effectLst/>
                <a:latin typeface="Open Sans" panose="020B0606030504020204" pitchFamily="34" charset="0"/>
              </a:rPr>
              <a:t>: Getting your stock into customers’ hands, and taking payment</a:t>
            </a:r>
          </a:p>
          <a:p>
            <a:pPr algn="l" fontAlgn="base">
              <a:buFont typeface="+mj-lt"/>
              <a:buAutoNum type="arabicPeriod"/>
            </a:pPr>
            <a:r>
              <a:rPr lang="en-US" b="1" i="0" dirty="0">
                <a:solidFill>
                  <a:srgbClr val="666666"/>
                </a:solidFill>
                <a:effectLst/>
                <a:latin typeface="Open Sans" panose="020B0606030504020204" pitchFamily="34" charset="0"/>
              </a:rPr>
              <a:t>Reporting</a:t>
            </a:r>
            <a:r>
              <a:rPr lang="en-US" b="0" i="0" dirty="0">
                <a:solidFill>
                  <a:srgbClr val="666666"/>
                </a:solidFill>
                <a:effectLst/>
                <a:latin typeface="Open Sans" panose="020B0606030504020204" pitchFamily="34" charset="0"/>
              </a:rPr>
              <a:t>: Businesses need to know how much it is selling, and how much money it makes on each sale</a:t>
            </a:r>
          </a:p>
        </p:txBody>
      </p:sp>
    </p:spTree>
    <p:extLst>
      <p:ext uri="{BB962C8B-B14F-4D97-AF65-F5344CB8AC3E}">
        <p14:creationId xmlns:p14="http://schemas.microsoft.com/office/powerpoint/2010/main" val="3827296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9EB8B2B-711F-4E3D-9DE9-425720CC8D4D}"/>
              </a:ext>
            </a:extLst>
          </p:cNvPr>
          <p:cNvSpPr txBox="1"/>
          <p:nvPr/>
        </p:nvSpPr>
        <p:spPr>
          <a:xfrm>
            <a:off x="553703" y="4222083"/>
            <a:ext cx="4689401" cy="769441"/>
          </a:xfrm>
          <a:prstGeom prst="rect">
            <a:avLst/>
          </a:prstGeom>
          <a:noFill/>
        </p:spPr>
        <p:txBody>
          <a:bodyPr wrap="square" rtlCol="0" anchor="ctr">
            <a:spAutoFit/>
          </a:bodyPr>
          <a:lstStyle/>
          <a:p>
            <a:r>
              <a:rPr lang="en-US" altLang="ko-KR" sz="4400" b="1" dirty="0">
                <a:solidFill>
                  <a:schemeClr val="accent2"/>
                </a:solidFill>
                <a:latin typeface="+mj-lt"/>
                <a:cs typeface="Arial" pitchFamily="34" charset="0"/>
              </a:rPr>
              <a:t>MARUTI SUZUKI</a:t>
            </a:r>
            <a:endParaRPr lang="ko-KR" altLang="en-US" sz="4400" b="1" dirty="0">
              <a:solidFill>
                <a:schemeClr val="accent2"/>
              </a:solidFill>
              <a:latin typeface="+mj-lt"/>
              <a:cs typeface="Arial" pitchFamily="34" charset="0"/>
            </a:endParaRPr>
          </a:p>
        </p:txBody>
      </p:sp>
      <p:sp>
        <p:nvSpPr>
          <p:cNvPr id="10" name="TextBox 9">
            <a:extLst>
              <a:ext uri="{FF2B5EF4-FFF2-40B4-BE49-F238E27FC236}">
                <a16:creationId xmlns:a16="http://schemas.microsoft.com/office/drawing/2014/main" id="{E11FA439-0D17-4198-BB31-CF7776B4F661}"/>
              </a:ext>
            </a:extLst>
          </p:cNvPr>
          <p:cNvSpPr txBox="1"/>
          <p:nvPr/>
        </p:nvSpPr>
        <p:spPr>
          <a:xfrm>
            <a:off x="553702" y="5101182"/>
            <a:ext cx="5277401" cy="1169551"/>
          </a:xfrm>
          <a:prstGeom prst="rect">
            <a:avLst/>
          </a:prstGeom>
          <a:noFill/>
        </p:spPr>
        <p:txBody>
          <a:bodyPr wrap="square" rtlCol="0">
            <a:spAutoFit/>
          </a:bodyPr>
          <a:lstStyle/>
          <a:p>
            <a:pPr algn="l" fontAlgn="base"/>
            <a:r>
              <a:rPr lang="en-IN" sz="1400" b="0" i="0" dirty="0">
                <a:solidFill>
                  <a:schemeClr val="bg1"/>
                </a:solidFill>
                <a:effectLst/>
                <a:latin typeface="ff3"/>
              </a:rPr>
              <a:t>Maruti Udyog Limited (MUL) :</a:t>
            </a:r>
            <a:r>
              <a:rPr lang="en-IN" sz="1400" b="0" i="0" dirty="0">
                <a:solidFill>
                  <a:schemeClr val="bg1"/>
                </a:solidFill>
                <a:effectLst/>
                <a:latin typeface="ff1"/>
              </a:rPr>
              <a:t> established in 24- February 1981, </a:t>
            </a:r>
            <a:endParaRPr lang="en-IN" sz="1400" b="0" i="0" dirty="0">
              <a:solidFill>
                <a:schemeClr val="bg1"/>
              </a:solidFill>
              <a:effectLst/>
              <a:latin typeface="ff3"/>
            </a:endParaRPr>
          </a:p>
          <a:p>
            <a:pPr algn="l" fontAlgn="base"/>
            <a:r>
              <a:rPr lang="en-IN" sz="1400" b="0" i="0" dirty="0">
                <a:solidFill>
                  <a:schemeClr val="bg1"/>
                </a:solidFill>
                <a:effectLst/>
                <a:latin typeface="ff1"/>
              </a:rPr>
              <a:t>though the actual production commenced in 1983 with the </a:t>
            </a:r>
          </a:p>
          <a:p>
            <a:pPr algn="l" fontAlgn="base"/>
            <a:r>
              <a:rPr lang="en-IN" sz="1400" b="0" i="0" dirty="0">
                <a:solidFill>
                  <a:schemeClr val="bg1"/>
                </a:solidFill>
                <a:effectLst/>
                <a:latin typeface="ff1"/>
              </a:rPr>
              <a:t>Maruti 800, based on Suzuki alto </a:t>
            </a:r>
            <a:r>
              <a:rPr lang="en-IN" sz="1400" b="0" i="0" dirty="0" err="1">
                <a:solidFill>
                  <a:schemeClr val="bg1"/>
                </a:solidFill>
                <a:effectLst/>
                <a:latin typeface="ff1"/>
              </a:rPr>
              <a:t>kei</a:t>
            </a:r>
            <a:r>
              <a:rPr lang="en-IN" sz="1400" b="0" i="0" dirty="0">
                <a:solidFill>
                  <a:schemeClr val="bg1"/>
                </a:solidFill>
                <a:effectLst/>
                <a:latin typeface="ff1"/>
              </a:rPr>
              <a:t>. </a:t>
            </a:r>
          </a:p>
          <a:p>
            <a:pPr algn="l" fontAlgn="base"/>
            <a:r>
              <a:rPr lang="en-IN" sz="1400" b="0" i="0" dirty="0">
                <a:solidFill>
                  <a:schemeClr val="bg1"/>
                </a:solidFill>
                <a:effectLst/>
                <a:latin typeface="ff3"/>
              </a:rPr>
              <a:t>Maruti Udyog Limited</a:t>
            </a:r>
            <a:r>
              <a:rPr lang="en-IN" sz="1400" b="0" i="0" dirty="0">
                <a:solidFill>
                  <a:schemeClr val="bg1"/>
                </a:solidFill>
                <a:effectLst/>
                <a:latin typeface="ff1"/>
              </a:rPr>
              <a:t> was renamed as </a:t>
            </a:r>
            <a:r>
              <a:rPr lang="en-IN" sz="1400" b="0" i="0" dirty="0">
                <a:solidFill>
                  <a:schemeClr val="bg1"/>
                </a:solidFill>
                <a:effectLst/>
                <a:latin typeface="ff3"/>
              </a:rPr>
              <a:t>Maruti Suzuki India </a:t>
            </a:r>
            <a:endParaRPr lang="en-IN" sz="1400" b="0" i="0" dirty="0">
              <a:solidFill>
                <a:schemeClr val="bg1"/>
              </a:solidFill>
              <a:effectLst/>
              <a:latin typeface="ff1"/>
            </a:endParaRPr>
          </a:p>
          <a:p>
            <a:pPr algn="l" fontAlgn="base"/>
            <a:r>
              <a:rPr lang="en-IN" sz="1400" b="0" i="0" dirty="0">
                <a:solidFill>
                  <a:schemeClr val="bg1"/>
                </a:solidFill>
                <a:effectLst/>
                <a:latin typeface="ff3"/>
              </a:rPr>
              <a:t>Limited</a:t>
            </a:r>
            <a:r>
              <a:rPr lang="en-IN" sz="1400" b="0" i="0" dirty="0">
                <a:solidFill>
                  <a:schemeClr val="bg1"/>
                </a:solidFill>
                <a:effectLst/>
                <a:latin typeface="ff1"/>
              </a:rPr>
              <a:t>. (17 Sept. 2007,)</a:t>
            </a:r>
            <a:endParaRPr lang="en-IN" sz="1400" b="0" i="0" dirty="0">
              <a:solidFill>
                <a:schemeClr val="bg1"/>
              </a:solidFill>
              <a:effectLst/>
              <a:latin typeface="ff3"/>
            </a:endParaRPr>
          </a:p>
        </p:txBody>
      </p:sp>
    </p:spTree>
    <p:extLst>
      <p:ext uri="{BB962C8B-B14F-4D97-AF65-F5344CB8AC3E}">
        <p14:creationId xmlns:p14="http://schemas.microsoft.com/office/powerpoint/2010/main" val="158517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72842-30F1-4BBC-948B-CA99FC1853F4}"/>
              </a:ext>
            </a:extLst>
          </p:cNvPr>
          <p:cNvPicPr>
            <a:picLocks noChangeAspect="1"/>
          </p:cNvPicPr>
          <p:nvPr/>
        </p:nvPicPr>
        <p:blipFill rotWithShape="1">
          <a:blip r:embed="rId3"/>
          <a:srcRect l="2265" t="906" b="45107"/>
          <a:stretch/>
        </p:blipFill>
        <p:spPr>
          <a:xfrm>
            <a:off x="210640" y="243564"/>
            <a:ext cx="4018459" cy="6370871"/>
          </a:xfrm>
          <a:prstGeom prst="rect">
            <a:avLst/>
          </a:prstGeom>
        </p:spPr>
      </p:pic>
      <p:pic>
        <p:nvPicPr>
          <p:cNvPr id="3" name="Picture 2" descr="Maruti Suzuki to invest ₹4,000 crore this year on new models: Ayukawa. |  News On Project">
            <a:extLst>
              <a:ext uri="{FF2B5EF4-FFF2-40B4-BE49-F238E27FC236}">
                <a16:creationId xmlns:a16="http://schemas.microsoft.com/office/drawing/2014/main" id="{F94DF06E-080B-449C-926C-1AC8478DA4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29" t="20473" r="18129" b="20017"/>
          <a:stretch/>
        </p:blipFill>
        <p:spPr bwMode="auto">
          <a:xfrm>
            <a:off x="11369109" y="243564"/>
            <a:ext cx="612250" cy="5715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8F8DFC7-64A1-43C4-9511-CDE6920B14C2}"/>
              </a:ext>
            </a:extLst>
          </p:cNvPr>
          <p:cNvPicPr>
            <a:picLocks noChangeAspect="1"/>
          </p:cNvPicPr>
          <p:nvPr/>
        </p:nvPicPr>
        <p:blipFill rotWithShape="1">
          <a:blip r:embed="rId3"/>
          <a:srcRect l="2310" t="54893"/>
          <a:stretch/>
        </p:blipFill>
        <p:spPr>
          <a:xfrm>
            <a:off x="4356615" y="243564"/>
            <a:ext cx="4018459" cy="6370871"/>
          </a:xfrm>
          <a:prstGeom prst="rect">
            <a:avLst/>
          </a:prstGeom>
        </p:spPr>
      </p:pic>
    </p:spTree>
    <p:extLst>
      <p:ext uri="{BB962C8B-B14F-4D97-AF65-F5344CB8AC3E}">
        <p14:creationId xmlns:p14="http://schemas.microsoft.com/office/powerpoint/2010/main" val="192145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How Maruti reduced auto-part inventory through a simple strategy">
            <a:hlinkClick r:id="" action="ppaction://media"/>
            <a:extLst>
              <a:ext uri="{FF2B5EF4-FFF2-40B4-BE49-F238E27FC236}">
                <a16:creationId xmlns:a16="http://schemas.microsoft.com/office/drawing/2014/main" id="{AB4A7708-229D-4575-8CDE-08750B131FCE}"/>
              </a:ext>
            </a:extLst>
          </p:cNvPr>
          <p:cNvPicPr>
            <a:picLocks noRot="1" noChangeAspect="1"/>
          </p:cNvPicPr>
          <p:nvPr>
            <a:videoFile r:link="rId1"/>
          </p:nvPr>
        </p:nvPicPr>
        <p:blipFill>
          <a:blip r:embed="rId4"/>
          <a:stretch>
            <a:fillRect/>
          </a:stretch>
        </p:blipFill>
        <p:spPr>
          <a:xfrm>
            <a:off x="160638" y="123568"/>
            <a:ext cx="11880165" cy="6573794"/>
          </a:xfrm>
          <a:prstGeom prst="rect">
            <a:avLst/>
          </a:prstGeom>
        </p:spPr>
      </p:pic>
    </p:spTree>
    <p:extLst>
      <p:ext uri="{BB962C8B-B14F-4D97-AF65-F5344CB8AC3E}">
        <p14:creationId xmlns:p14="http://schemas.microsoft.com/office/powerpoint/2010/main" val="52597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3">
            <a:extLst>
              <a:ext uri="{FF2B5EF4-FFF2-40B4-BE49-F238E27FC236}">
                <a16:creationId xmlns:a16="http://schemas.microsoft.com/office/drawing/2014/main" id="{DBFA5412-D046-4A91-BD01-10FE0745CC2E}"/>
              </a:ext>
            </a:extLst>
          </p:cNvPr>
          <p:cNvSpPr/>
          <p:nvPr/>
        </p:nvSpPr>
        <p:spPr>
          <a:xfrm>
            <a:off x="5679937" y="4797879"/>
            <a:ext cx="823192" cy="82319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 name="Oval 3">
            <a:extLst>
              <a:ext uri="{FF2B5EF4-FFF2-40B4-BE49-F238E27FC236}">
                <a16:creationId xmlns:a16="http://schemas.microsoft.com/office/drawing/2014/main" id="{C0E39D37-D21C-47FA-AEFB-560E983B940C}"/>
              </a:ext>
            </a:extLst>
          </p:cNvPr>
          <p:cNvSpPr/>
          <p:nvPr/>
        </p:nvSpPr>
        <p:spPr>
          <a:xfrm>
            <a:off x="5864987" y="4982930"/>
            <a:ext cx="453091" cy="45309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Bent Arrow 18">
            <a:extLst>
              <a:ext uri="{FF2B5EF4-FFF2-40B4-BE49-F238E27FC236}">
                <a16:creationId xmlns:a16="http://schemas.microsoft.com/office/drawing/2014/main" id="{903DCC9E-4FA9-4928-B2AE-F0FFC33F0E95}"/>
              </a:ext>
            </a:extLst>
          </p:cNvPr>
          <p:cNvSpPr/>
          <p:nvPr/>
        </p:nvSpPr>
        <p:spPr>
          <a:xfrm rot="5400000" flipH="1">
            <a:off x="7480090" y="3385081"/>
            <a:ext cx="888058" cy="3046632"/>
          </a:xfrm>
          <a:prstGeom prst="bentArrow">
            <a:avLst>
              <a:gd name="adj1" fmla="val 33832"/>
              <a:gd name="adj2" fmla="val 20334"/>
              <a:gd name="adj3" fmla="val 731"/>
              <a:gd name="adj4" fmla="val 6758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TextBox 5">
            <a:extLst>
              <a:ext uri="{FF2B5EF4-FFF2-40B4-BE49-F238E27FC236}">
                <a16:creationId xmlns:a16="http://schemas.microsoft.com/office/drawing/2014/main" id="{F77EE2EF-DB4C-401F-BEE3-76A756800409}"/>
              </a:ext>
            </a:extLst>
          </p:cNvPr>
          <p:cNvSpPr txBox="1"/>
          <p:nvPr/>
        </p:nvSpPr>
        <p:spPr>
          <a:xfrm>
            <a:off x="891782" y="437765"/>
            <a:ext cx="5393101" cy="1754326"/>
          </a:xfrm>
          <a:prstGeom prst="rect">
            <a:avLst/>
          </a:prstGeom>
          <a:noFill/>
        </p:spPr>
        <p:txBody>
          <a:bodyPr wrap="square" rtlCol="0">
            <a:spAutoFit/>
          </a:bodyPr>
          <a:lstStyle/>
          <a:p>
            <a:r>
              <a:rPr lang="en-US" altLang="ko-KR" sz="3600" b="1" dirty="0">
                <a:solidFill>
                  <a:schemeClr val="tx1">
                    <a:lumMod val="65000"/>
                    <a:lumOff val="35000"/>
                  </a:schemeClr>
                </a:solidFill>
                <a:latin typeface="+mj-lt"/>
                <a:cs typeface="Arial" pitchFamily="34" charset="0"/>
              </a:rPr>
              <a:t>JIT (Just-In-Time) Inventory Management Techniques</a:t>
            </a:r>
            <a:endParaRPr lang="ko-KR" altLang="en-US" sz="3600" b="1" dirty="0">
              <a:solidFill>
                <a:schemeClr val="tx1">
                  <a:lumMod val="65000"/>
                  <a:lumOff val="35000"/>
                </a:schemeClr>
              </a:solidFill>
              <a:latin typeface="+mj-lt"/>
              <a:cs typeface="Arial" pitchFamily="34" charset="0"/>
            </a:endParaRPr>
          </a:p>
        </p:txBody>
      </p:sp>
      <p:sp>
        <p:nvSpPr>
          <p:cNvPr id="7" name="TextBox 6">
            <a:extLst>
              <a:ext uri="{FF2B5EF4-FFF2-40B4-BE49-F238E27FC236}">
                <a16:creationId xmlns:a16="http://schemas.microsoft.com/office/drawing/2014/main" id="{442AC8E5-9510-4A98-933D-AB5E13D57650}"/>
              </a:ext>
            </a:extLst>
          </p:cNvPr>
          <p:cNvSpPr txBox="1"/>
          <p:nvPr/>
        </p:nvSpPr>
        <p:spPr>
          <a:xfrm>
            <a:off x="891781" y="2478594"/>
            <a:ext cx="4752882" cy="1384995"/>
          </a:xfrm>
          <a:prstGeom prst="rect">
            <a:avLst/>
          </a:prstGeom>
          <a:noFill/>
        </p:spPr>
        <p:txBody>
          <a:bodyPr wrap="square" rtlCol="0">
            <a:spAutoFit/>
          </a:bodyPr>
          <a:lstStyle/>
          <a:p>
            <a:pPr algn="l"/>
            <a:r>
              <a:rPr lang="en-US" sz="1200" b="0" i="0" dirty="0">
                <a:solidFill>
                  <a:srgbClr val="4C4B58"/>
                </a:solidFill>
                <a:effectLst/>
                <a:latin typeface="Gotham Narr"/>
              </a:rPr>
              <a:t>Just-in-time (JIT) inventory management is a technique that arranges raw material orders from suppliers in direct connection with production schedules.</a:t>
            </a:r>
          </a:p>
          <a:p>
            <a:pPr algn="l"/>
            <a:r>
              <a:rPr lang="en-US" sz="1200" b="0" i="0" dirty="0">
                <a:solidFill>
                  <a:srgbClr val="4C4B58"/>
                </a:solidFill>
                <a:effectLst/>
                <a:latin typeface="Gotham Narr"/>
              </a:rPr>
              <a:t>JIT is a great way to reduce inventory costs. Companies receive inventory on an as-needed basis instead of ordering too much and risking dead stock. Dead stock is inventory that was never sold or used by customers before being removed from sale status.</a:t>
            </a:r>
          </a:p>
        </p:txBody>
      </p:sp>
      <p:sp>
        <p:nvSpPr>
          <p:cNvPr id="9" name="Rectangle 8">
            <a:extLst>
              <a:ext uri="{FF2B5EF4-FFF2-40B4-BE49-F238E27FC236}">
                <a16:creationId xmlns:a16="http://schemas.microsoft.com/office/drawing/2014/main" id="{EE2784CF-4DF0-45B9-98BE-30E821D71EC5}"/>
              </a:ext>
            </a:extLst>
          </p:cNvPr>
          <p:cNvSpPr/>
          <p:nvPr/>
        </p:nvSpPr>
        <p:spPr>
          <a:xfrm>
            <a:off x="891781" y="2265702"/>
            <a:ext cx="4896000" cy="82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1" name="Freeform 25">
            <a:extLst>
              <a:ext uri="{FF2B5EF4-FFF2-40B4-BE49-F238E27FC236}">
                <a16:creationId xmlns:a16="http://schemas.microsoft.com/office/drawing/2014/main" id="{E7E7634C-A042-4541-B80E-211B690D7E4B}"/>
              </a:ext>
            </a:extLst>
          </p:cNvPr>
          <p:cNvSpPr/>
          <p:nvPr/>
        </p:nvSpPr>
        <p:spPr>
          <a:xfrm rot="5400000">
            <a:off x="4253214" y="4227794"/>
            <a:ext cx="1561995" cy="2176332"/>
          </a:xfrm>
          <a:custGeom>
            <a:avLst/>
            <a:gdLst>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675180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02105 w 1404518"/>
              <a:gd name="connsiteY4" fmla="*/ 2018995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331366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04518"/>
              <a:gd name="connsiteY0" fmla="*/ 1053388 h 2070201"/>
              <a:gd name="connsiteX1" fmla="*/ 124358 w 1404518"/>
              <a:gd name="connsiteY1" fmla="*/ 1382572 h 2070201"/>
              <a:gd name="connsiteX2" fmla="*/ 292608 w 1404518"/>
              <a:gd name="connsiteY2" fmla="*/ 1741017 h 2070201"/>
              <a:gd name="connsiteX3" fmla="*/ 687628 w 1404518"/>
              <a:gd name="connsiteY3" fmla="*/ 2070201 h 2070201"/>
              <a:gd name="connsiteX4" fmla="*/ 1294790 w 1404518"/>
              <a:gd name="connsiteY4" fmla="*/ 2055571 h 2070201"/>
              <a:gd name="connsiteX5" fmla="*/ 1404518 w 1404518"/>
              <a:gd name="connsiteY5" fmla="*/ 1155801 h 2070201"/>
              <a:gd name="connsiteX6" fmla="*/ 1221638 w 1404518"/>
              <a:gd name="connsiteY6" fmla="*/ 768096 h 2070201"/>
              <a:gd name="connsiteX7" fmla="*/ 1177747 w 1404518"/>
              <a:gd name="connsiteY7" fmla="*/ 965606 h 2070201"/>
              <a:gd name="connsiteX8" fmla="*/ 1024128 w 1404518"/>
              <a:gd name="connsiteY8" fmla="*/ 694944 h 2070201"/>
              <a:gd name="connsiteX9" fmla="*/ 921715 w 1404518"/>
              <a:gd name="connsiteY9" fmla="*/ 929030 h 2070201"/>
              <a:gd name="connsiteX10" fmla="*/ 877824 w 1404518"/>
              <a:gd name="connsiteY10" fmla="*/ 629107 h 2070201"/>
              <a:gd name="connsiteX11" fmla="*/ 709574 w 1404518"/>
              <a:gd name="connsiteY11" fmla="*/ 936345 h 2070201"/>
              <a:gd name="connsiteX12" fmla="*/ 526694 w 1404518"/>
              <a:gd name="connsiteY12" fmla="*/ 0 h 2070201"/>
              <a:gd name="connsiteX13" fmla="*/ 468172 w 1404518"/>
              <a:gd name="connsiteY13" fmla="*/ 1338681 h 2070201"/>
              <a:gd name="connsiteX14" fmla="*/ 321868 w 1404518"/>
              <a:gd name="connsiteY14" fmla="*/ 1287475 h 2070201"/>
              <a:gd name="connsiteX15" fmla="*/ 0 w 1404518"/>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13093"/>
              <a:gd name="connsiteY0" fmla="*/ 1053388 h 2070201"/>
              <a:gd name="connsiteX1" fmla="*/ 124358 w 1413093"/>
              <a:gd name="connsiteY1" fmla="*/ 1382572 h 2070201"/>
              <a:gd name="connsiteX2" fmla="*/ 292608 w 1413093"/>
              <a:gd name="connsiteY2" fmla="*/ 1741017 h 2070201"/>
              <a:gd name="connsiteX3" fmla="*/ 687628 w 1413093"/>
              <a:gd name="connsiteY3" fmla="*/ 2070201 h 2070201"/>
              <a:gd name="connsiteX4" fmla="*/ 1294790 w 1413093"/>
              <a:gd name="connsiteY4" fmla="*/ 2055571 h 2070201"/>
              <a:gd name="connsiteX5" fmla="*/ 1404518 w 1413093"/>
              <a:gd name="connsiteY5" fmla="*/ 1155801 h 2070201"/>
              <a:gd name="connsiteX6" fmla="*/ 1221638 w 1413093"/>
              <a:gd name="connsiteY6" fmla="*/ 768096 h 2070201"/>
              <a:gd name="connsiteX7" fmla="*/ 1177747 w 1413093"/>
              <a:gd name="connsiteY7" fmla="*/ 965606 h 2070201"/>
              <a:gd name="connsiteX8" fmla="*/ 1024128 w 1413093"/>
              <a:gd name="connsiteY8" fmla="*/ 694944 h 2070201"/>
              <a:gd name="connsiteX9" fmla="*/ 921715 w 1413093"/>
              <a:gd name="connsiteY9" fmla="*/ 929030 h 2070201"/>
              <a:gd name="connsiteX10" fmla="*/ 877824 w 1413093"/>
              <a:gd name="connsiteY10" fmla="*/ 629107 h 2070201"/>
              <a:gd name="connsiteX11" fmla="*/ 709574 w 1413093"/>
              <a:gd name="connsiteY11" fmla="*/ 936345 h 2070201"/>
              <a:gd name="connsiteX12" fmla="*/ 526694 w 1413093"/>
              <a:gd name="connsiteY12" fmla="*/ 0 h 2070201"/>
              <a:gd name="connsiteX13" fmla="*/ 468172 w 1413093"/>
              <a:gd name="connsiteY13" fmla="*/ 1338681 h 2070201"/>
              <a:gd name="connsiteX14" fmla="*/ 321868 w 1413093"/>
              <a:gd name="connsiteY14" fmla="*/ 1287475 h 2070201"/>
              <a:gd name="connsiteX15" fmla="*/ 0 w 1413093"/>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1024128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877824 w 1404608"/>
              <a:gd name="connsiteY10" fmla="*/ 629107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90042 w 1404608"/>
              <a:gd name="connsiteY10" fmla="*/ 599846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526694 w 1404608"/>
              <a:gd name="connsiteY12" fmla="*/ 0 h 2070201"/>
              <a:gd name="connsiteX13" fmla="*/ 468172 w 1404608"/>
              <a:gd name="connsiteY13" fmla="*/ 1338681 h 2070201"/>
              <a:gd name="connsiteX14" fmla="*/ 321868 w 1404608"/>
              <a:gd name="connsiteY14" fmla="*/ 1287475 h 2070201"/>
              <a:gd name="connsiteX15" fmla="*/ 0 w 1404608"/>
              <a:gd name="connsiteY15" fmla="*/ 1053388 h 2070201"/>
              <a:gd name="connsiteX0" fmla="*/ 0 w 1404608"/>
              <a:gd name="connsiteY0" fmla="*/ 1053388 h 2070201"/>
              <a:gd name="connsiteX1" fmla="*/ 124358 w 1404608"/>
              <a:gd name="connsiteY1" fmla="*/ 1382572 h 2070201"/>
              <a:gd name="connsiteX2" fmla="*/ 292608 w 1404608"/>
              <a:gd name="connsiteY2" fmla="*/ 1741017 h 2070201"/>
              <a:gd name="connsiteX3" fmla="*/ 687628 w 1404608"/>
              <a:gd name="connsiteY3" fmla="*/ 2070201 h 2070201"/>
              <a:gd name="connsiteX4" fmla="*/ 1294790 w 1404608"/>
              <a:gd name="connsiteY4" fmla="*/ 2055571 h 2070201"/>
              <a:gd name="connsiteX5" fmla="*/ 1404518 w 1404608"/>
              <a:gd name="connsiteY5" fmla="*/ 1155801 h 2070201"/>
              <a:gd name="connsiteX6" fmla="*/ 1221638 w 1404608"/>
              <a:gd name="connsiteY6" fmla="*/ 768096 h 2070201"/>
              <a:gd name="connsiteX7" fmla="*/ 1177747 w 1404608"/>
              <a:gd name="connsiteY7" fmla="*/ 965606 h 2070201"/>
              <a:gd name="connsiteX8" fmla="*/ 980236 w 1404608"/>
              <a:gd name="connsiteY8" fmla="*/ 694944 h 2070201"/>
              <a:gd name="connsiteX9" fmla="*/ 921715 w 1404608"/>
              <a:gd name="connsiteY9" fmla="*/ 929030 h 2070201"/>
              <a:gd name="connsiteX10" fmla="*/ 738836 w 1404608"/>
              <a:gd name="connsiteY10" fmla="*/ 592531 h 2070201"/>
              <a:gd name="connsiteX11" fmla="*/ 709574 w 1404608"/>
              <a:gd name="connsiteY11" fmla="*/ 936345 h 2070201"/>
              <a:gd name="connsiteX12" fmla="*/ 702259 w 1404608"/>
              <a:gd name="connsiteY12" fmla="*/ 629107 h 2070201"/>
              <a:gd name="connsiteX13" fmla="*/ 526694 w 1404608"/>
              <a:gd name="connsiteY13" fmla="*/ 0 h 2070201"/>
              <a:gd name="connsiteX14" fmla="*/ 468172 w 1404608"/>
              <a:gd name="connsiteY14" fmla="*/ 1338681 h 2070201"/>
              <a:gd name="connsiteX15" fmla="*/ 321868 w 1404608"/>
              <a:gd name="connsiteY15" fmla="*/ 1287475 h 2070201"/>
              <a:gd name="connsiteX16" fmla="*/ 0 w 1404608"/>
              <a:gd name="connsiteY16" fmla="*/ 1053388 h 2070201"/>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6935 h 2073748"/>
              <a:gd name="connsiteX1" fmla="*/ 124358 w 1404608"/>
              <a:gd name="connsiteY1" fmla="*/ 1386119 h 2073748"/>
              <a:gd name="connsiteX2" fmla="*/ 292608 w 1404608"/>
              <a:gd name="connsiteY2" fmla="*/ 1744564 h 2073748"/>
              <a:gd name="connsiteX3" fmla="*/ 687628 w 1404608"/>
              <a:gd name="connsiteY3" fmla="*/ 2073748 h 2073748"/>
              <a:gd name="connsiteX4" fmla="*/ 1294790 w 1404608"/>
              <a:gd name="connsiteY4" fmla="*/ 2059118 h 2073748"/>
              <a:gd name="connsiteX5" fmla="*/ 1404518 w 1404608"/>
              <a:gd name="connsiteY5" fmla="*/ 1159348 h 2073748"/>
              <a:gd name="connsiteX6" fmla="*/ 1221638 w 1404608"/>
              <a:gd name="connsiteY6" fmla="*/ 771643 h 2073748"/>
              <a:gd name="connsiteX7" fmla="*/ 1177747 w 1404608"/>
              <a:gd name="connsiteY7" fmla="*/ 969153 h 2073748"/>
              <a:gd name="connsiteX8" fmla="*/ 980236 w 1404608"/>
              <a:gd name="connsiteY8" fmla="*/ 698491 h 2073748"/>
              <a:gd name="connsiteX9" fmla="*/ 921715 w 1404608"/>
              <a:gd name="connsiteY9" fmla="*/ 932577 h 2073748"/>
              <a:gd name="connsiteX10" fmla="*/ 738836 w 1404608"/>
              <a:gd name="connsiteY10" fmla="*/ 596078 h 2073748"/>
              <a:gd name="connsiteX11" fmla="*/ 709574 w 1404608"/>
              <a:gd name="connsiteY11" fmla="*/ 939892 h 2073748"/>
              <a:gd name="connsiteX12" fmla="*/ 526694 w 1404608"/>
              <a:gd name="connsiteY12" fmla="*/ 3547 h 2073748"/>
              <a:gd name="connsiteX13" fmla="*/ 468172 w 1404608"/>
              <a:gd name="connsiteY13" fmla="*/ 1342228 h 2073748"/>
              <a:gd name="connsiteX14" fmla="*/ 321868 w 1404608"/>
              <a:gd name="connsiteY14" fmla="*/ 1291022 h 2073748"/>
              <a:gd name="connsiteX15" fmla="*/ 0 w 1404608"/>
              <a:gd name="connsiteY15" fmla="*/ 1056935 h 2073748"/>
              <a:gd name="connsiteX0" fmla="*/ 0 w 1404608"/>
              <a:gd name="connsiteY0" fmla="*/ 1058942 h 2075755"/>
              <a:gd name="connsiteX1" fmla="*/ 124358 w 1404608"/>
              <a:gd name="connsiteY1" fmla="*/ 1388126 h 2075755"/>
              <a:gd name="connsiteX2" fmla="*/ 292608 w 1404608"/>
              <a:gd name="connsiteY2" fmla="*/ 1746571 h 2075755"/>
              <a:gd name="connsiteX3" fmla="*/ 687628 w 1404608"/>
              <a:gd name="connsiteY3" fmla="*/ 2075755 h 2075755"/>
              <a:gd name="connsiteX4" fmla="*/ 1294790 w 1404608"/>
              <a:gd name="connsiteY4" fmla="*/ 2061125 h 2075755"/>
              <a:gd name="connsiteX5" fmla="*/ 1404518 w 1404608"/>
              <a:gd name="connsiteY5" fmla="*/ 1161355 h 2075755"/>
              <a:gd name="connsiteX6" fmla="*/ 1221638 w 1404608"/>
              <a:gd name="connsiteY6" fmla="*/ 773650 h 2075755"/>
              <a:gd name="connsiteX7" fmla="*/ 1177747 w 1404608"/>
              <a:gd name="connsiteY7" fmla="*/ 971160 h 2075755"/>
              <a:gd name="connsiteX8" fmla="*/ 980236 w 1404608"/>
              <a:gd name="connsiteY8" fmla="*/ 700498 h 2075755"/>
              <a:gd name="connsiteX9" fmla="*/ 921715 w 1404608"/>
              <a:gd name="connsiteY9" fmla="*/ 934584 h 2075755"/>
              <a:gd name="connsiteX10" fmla="*/ 738836 w 1404608"/>
              <a:gd name="connsiteY10" fmla="*/ 598085 h 2075755"/>
              <a:gd name="connsiteX11" fmla="*/ 709574 w 1404608"/>
              <a:gd name="connsiteY11" fmla="*/ 941899 h 2075755"/>
              <a:gd name="connsiteX12" fmla="*/ 526694 w 1404608"/>
              <a:gd name="connsiteY12" fmla="*/ 5554 h 2075755"/>
              <a:gd name="connsiteX13" fmla="*/ 468172 w 1404608"/>
              <a:gd name="connsiteY13" fmla="*/ 1344235 h 2075755"/>
              <a:gd name="connsiteX14" fmla="*/ 321868 w 1404608"/>
              <a:gd name="connsiteY14" fmla="*/ 1293029 h 2075755"/>
              <a:gd name="connsiteX15" fmla="*/ 0 w 1404608"/>
              <a:gd name="connsiteY15" fmla="*/ 1058942 h 2075755"/>
              <a:gd name="connsiteX0" fmla="*/ 0 w 1404608"/>
              <a:gd name="connsiteY0" fmla="*/ 1029958 h 2046771"/>
              <a:gd name="connsiteX1" fmla="*/ 124358 w 1404608"/>
              <a:gd name="connsiteY1" fmla="*/ 1359142 h 2046771"/>
              <a:gd name="connsiteX2" fmla="*/ 292608 w 1404608"/>
              <a:gd name="connsiteY2" fmla="*/ 1717587 h 2046771"/>
              <a:gd name="connsiteX3" fmla="*/ 687628 w 1404608"/>
              <a:gd name="connsiteY3" fmla="*/ 2046771 h 2046771"/>
              <a:gd name="connsiteX4" fmla="*/ 1294790 w 1404608"/>
              <a:gd name="connsiteY4" fmla="*/ 2032141 h 2046771"/>
              <a:gd name="connsiteX5" fmla="*/ 1404518 w 1404608"/>
              <a:gd name="connsiteY5" fmla="*/ 1132371 h 2046771"/>
              <a:gd name="connsiteX6" fmla="*/ 1221638 w 1404608"/>
              <a:gd name="connsiteY6" fmla="*/ 744666 h 2046771"/>
              <a:gd name="connsiteX7" fmla="*/ 1177747 w 1404608"/>
              <a:gd name="connsiteY7" fmla="*/ 942176 h 2046771"/>
              <a:gd name="connsiteX8" fmla="*/ 980236 w 1404608"/>
              <a:gd name="connsiteY8" fmla="*/ 671514 h 2046771"/>
              <a:gd name="connsiteX9" fmla="*/ 921715 w 1404608"/>
              <a:gd name="connsiteY9" fmla="*/ 905600 h 2046771"/>
              <a:gd name="connsiteX10" fmla="*/ 738836 w 1404608"/>
              <a:gd name="connsiteY10" fmla="*/ 569101 h 2046771"/>
              <a:gd name="connsiteX11" fmla="*/ 709574 w 1404608"/>
              <a:gd name="connsiteY11" fmla="*/ 912915 h 2046771"/>
              <a:gd name="connsiteX12" fmla="*/ 526694 w 1404608"/>
              <a:gd name="connsiteY12" fmla="*/ 5831 h 2046771"/>
              <a:gd name="connsiteX13" fmla="*/ 468172 w 1404608"/>
              <a:gd name="connsiteY13" fmla="*/ 1315251 h 2046771"/>
              <a:gd name="connsiteX14" fmla="*/ 321868 w 1404608"/>
              <a:gd name="connsiteY14" fmla="*/ 1264045 h 2046771"/>
              <a:gd name="connsiteX15" fmla="*/ 0 w 1404608"/>
              <a:gd name="connsiteY15" fmla="*/ 1029958 h 2046771"/>
              <a:gd name="connsiteX0" fmla="*/ 0 w 1404608"/>
              <a:gd name="connsiteY0" fmla="*/ 1024127 h 2040940"/>
              <a:gd name="connsiteX1" fmla="*/ 124358 w 1404608"/>
              <a:gd name="connsiteY1" fmla="*/ 1353311 h 2040940"/>
              <a:gd name="connsiteX2" fmla="*/ 292608 w 1404608"/>
              <a:gd name="connsiteY2" fmla="*/ 1711756 h 2040940"/>
              <a:gd name="connsiteX3" fmla="*/ 687628 w 1404608"/>
              <a:gd name="connsiteY3" fmla="*/ 2040940 h 2040940"/>
              <a:gd name="connsiteX4" fmla="*/ 1294790 w 1404608"/>
              <a:gd name="connsiteY4" fmla="*/ 2026310 h 2040940"/>
              <a:gd name="connsiteX5" fmla="*/ 1404518 w 1404608"/>
              <a:gd name="connsiteY5" fmla="*/ 1126540 h 2040940"/>
              <a:gd name="connsiteX6" fmla="*/ 1221638 w 1404608"/>
              <a:gd name="connsiteY6" fmla="*/ 738835 h 2040940"/>
              <a:gd name="connsiteX7" fmla="*/ 1177747 w 1404608"/>
              <a:gd name="connsiteY7" fmla="*/ 936345 h 2040940"/>
              <a:gd name="connsiteX8" fmla="*/ 980236 w 1404608"/>
              <a:gd name="connsiteY8" fmla="*/ 665683 h 2040940"/>
              <a:gd name="connsiteX9" fmla="*/ 921715 w 1404608"/>
              <a:gd name="connsiteY9" fmla="*/ 899769 h 2040940"/>
              <a:gd name="connsiteX10" fmla="*/ 738836 w 1404608"/>
              <a:gd name="connsiteY10" fmla="*/ 563270 h 2040940"/>
              <a:gd name="connsiteX11" fmla="*/ 709574 w 1404608"/>
              <a:gd name="connsiteY11" fmla="*/ 907084 h 2040940"/>
              <a:gd name="connsiteX12" fmla="*/ 526694 w 1404608"/>
              <a:gd name="connsiteY12" fmla="*/ 0 h 2040940"/>
              <a:gd name="connsiteX13" fmla="*/ 468172 w 1404608"/>
              <a:gd name="connsiteY13" fmla="*/ 1309420 h 2040940"/>
              <a:gd name="connsiteX14" fmla="*/ 321868 w 1404608"/>
              <a:gd name="connsiteY14" fmla="*/ 1258214 h 2040940"/>
              <a:gd name="connsiteX15" fmla="*/ 0 w 1404608"/>
              <a:gd name="connsiteY15" fmla="*/ 1024127 h 2040940"/>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614 h 2041427"/>
              <a:gd name="connsiteX1" fmla="*/ 124358 w 1404608"/>
              <a:gd name="connsiteY1" fmla="*/ 1353798 h 2041427"/>
              <a:gd name="connsiteX2" fmla="*/ 292608 w 1404608"/>
              <a:gd name="connsiteY2" fmla="*/ 1712243 h 2041427"/>
              <a:gd name="connsiteX3" fmla="*/ 687628 w 1404608"/>
              <a:gd name="connsiteY3" fmla="*/ 2041427 h 2041427"/>
              <a:gd name="connsiteX4" fmla="*/ 1294790 w 1404608"/>
              <a:gd name="connsiteY4" fmla="*/ 2026797 h 2041427"/>
              <a:gd name="connsiteX5" fmla="*/ 1404518 w 1404608"/>
              <a:gd name="connsiteY5" fmla="*/ 1127027 h 2041427"/>
              <a:gd name="connsiteX6" fmla="*/ 1221638 w 1404608"/>
              <a:gd name="connsiteY6" fmla="*/ 739322 h 2041427"/>
              <a:gd name="connsiteX7" fmla="*/ 1177747 w 1404608"/>
              <a:gd name="connsiteY7" fmla="*/ 936832 h 2041427"/>
              <a:gd name="connsiteX8" fmla="*/ 980236 w 1404608"/>
              <a:gd name="connsiteY8" fmla="*/ 666170 h 2041427"/>
              <a:gd name="connsiteX9" fmla="*/ 921715 w 1404608"/>
              <a:gd name="connsiteY9" fmla="*/ 900256 h 2041427"/>
              <a:gd name="connsiteX10" fmla="*/ 738836 w 1404608"/>
              <a:gd name="connsiteY10" fmla="*/ 563757 h 2041427"/>
              <a:gd name="connsiteX11" fmla="*/ 709574 w 1404608"/>
              <a:gd name="connsiteY11" fmla="*/ 907571 h 2041427"/>
              <a:gd name="connsiteX12" fmla="*/ 526694 w 1404608"/>
              <a:gd name="connsiteY12" fmla="*/ 487 h 2041427"/>
              <a:gd name="connsiteX13" fmla="*/ 468172 w 1404608"/>
              <a:gd name="connsiteY13" fmla="*/ 1309907 h 2041427"/>
              <a:gd name="connsiteX14" fmla="*/ 321868 w 1404608"/>
              <a:gd name="connsiteY14" fmla="*/ 1258701 h 2041427"/>
              <a:gd name="connsiteX15" fmla="*/ 0 w 1404608"/>
              <a:gd name="connsiteY15" fmla="*/ 1024614 h 2041427"/>
              <a:gd name="connsiteX0" fmla="*/ 0 w 1404608"/>
              <a:gd name="connsiteY0" fmla="*/ 1024370 h 2041183"/>
              <a:gd name="connsiteX1" fmla="*/ 124358 w 1404608"/>
              <a:gd name="connsiteY1" fmla="*/ 1353554 h 2041183"/>
              <a:gd name="connsiteX2" fmla="*/ 292608 w 1404608"/>
              <a:gd name="connsiteY2" fmla="*/ 1711999 h 2041183"/>
              <a:gd name="connsiteX3" fmla="*/ 687628 w 1404608"/>
              <a:gd name="connsiteY3" fmla="*/ 2041183 h 2041183"/>
              <a:gd name="connsiteX4" fmla="*/ 1294790 w 1404608"/>
              <a:gd name="connsiteY4" fmla="*/ 2026553 h 2041183"/>
              <a:gd name="connsiteX5" fmla="*/ 1404518 w 1404608"/>
              <a:gd name="connsiteY5" fmla="*/ 1126783 h 2041183"/>
              <a:gd name="connsiteX6" fmla="*/ 1221638 w 1404608"/>
              <a:gd name="connsiteY6" fmla="*/ 739078 h 2041183"/>
              <a:gd name="connsiteX7" fmla="*/ 1177747 w 1404608"/>
              <a:gd name="connsiteY7" fmla="*/ 936588 h 2041183"/>
              <a:gd name="connsiteX8" fmla="*/ 980236 w 1404608"/>
              <a:gd name="connsiteY8" fmla="*/ 665926 h 2041183"/>
              <a:gd name="connsiteX9" fmla="*/ 921715 w 1404608"/>
              <a:gd name="connsiteY9" fmla="*/ 900012 h 2041183"/>
              <a:gd name="connsiteX10" fmla="*/ 738836 w 1404608"/>
              <a:gd name="connsiteY10" fmla="*/ 563513 h 2041183"/>
              <a:gd name="connsiteX11" fmla="*/ 709574 w 1404608"/>
              <a:gd name="connsiteY11" fmla="*/ 907327 h 2041183"/>
              <a:gd name="connsiteX12" fmla="*/ 526694 w 1404608"/>
              <a:gd name="connsiteY12" fmla="*/ 243 h 2041183"/>
              <a:gd name="connsiteX13" fmla="*/ 468172 w 1404608"/>
              <a:gd name="connsiteY13" fmla="*/ 1309663 h 2041183"/>
              <a:gd name="connsiteX14" fmla="*/ 321868 w 1404608"/>
              <a:gd name="connsiteY14" fmla="*/ 1258457 h 2041183"/>
              <a:gd name="connsiteX15" fmla="*/ 0 w 1404608"/>
              <a:gd name="connsiteY15" fmla="*/ 1024370 h 2041183"/>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83 h 2041196"/>
              <a:gd name="connsiteX1" fmla="*/ 124358 w 1404608"/>
              <a:gd name="connsiteY1" fmla="*/ 1353567 h 2041196"/>
              <a:gd name="connsiteX2" fmla="*/ 292608 w 1404608"/>
              <a:gd name="connsiteY2" fmla="*/ 1712012 h 2041196"/>
              <a:gd name="connsiteX3" fmla="*/ 687628 w 1404608"/>
              <a:gd name="connsiteY3" fmla="*/ 2041196 h 2041196"/>
              <a:gd name="connsiteX4" fmla="*/ 1294790 w 1404608"/>
              <a:gd name="connsiteY4" fmla="*/ 2026566 h 2041196"/>
              <a:gd name="connsiteX5" fmla="*/ 1404518 w 1404608"/>
              <a:gd name="connsiteY5" fmla="*/ 1126796 h 2041196"/>
              <a:gd name="connsiteX6" fmla="*/ 1221638 w 1404608"/>
              <a:gd name="connsiteY6" fmla="*/ 739091 h 2041196"/>
              <a:gd name="connsiteX7" fmla="*/ 1177747 w 1404608"/>
              <a:gd name="connsiteY7" fmla="*/ 936601 h 2041196"/>
              <a:gd name="connsiteX8" fmla="*/ 980236 w 1404608"/>
              <a:gd name="connsiteY8" fmla="*/ 665939 h 2041196"/>
              <a:gd name="connsiteX9" fmla="*/ 921715 w 1404608"/>
              <a:gd name="connsiteY9" fmla="*/ 900025 h 2041196"/>
              <a:gd name="connsiteX10" fmla="*/ 738836 w 1404608"/>
              <a:gd name="connsiteY10" fmla="*/ 563526 h 2041196"/>
              <a:gd name="connsiteX11" fmla="*/ 709574 w 1404608"/>
              <a:gd name="connsiteY11" fmla="*/ 907340 h 2041196"/>
              <a:gd name="connsiteX12" fmla="*/ 526694 w 1404608"/>
              <a:gd name="connsiteY12" fmla="*/ 256 h 2041196"/>
              <a:gd name="connsiteX13" fmla="*/ 453541 w 1404608"/>
              <a:gd name="connsiteY13" fmla="*/ 1258469 h 2041196"/>
              <a:gd name="connsiteX14" fmla="*/ 321868 w 1404608"/>
              <a:gd name="connsiteY14" fmla="*/ 1258470 h 2041196"/>
              <a:gd name="connsiteX15" fmla="*/ 0 w 1404608"/>
              <a:gd name="connsiteY15" fmla="*/ 1024383 h 2041196"/>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04608"/>
              <a:gd name="connsiteY0" fmla="*/ 1024369 h 2041182"/>
              <a:gd name="connsiteX1" fmla="*/ 124358 w 1404608"/>
              <a:gd name="connsiteY1" fmla="*/ 1353553 h 2041182"/>
              <a:gd name="connsiteX2" fmla="*/ 292608 w 1404608"/>
              <a:gd name="connsiteY2" fmla="*/ 1711998 h 2041182"/>
              <a:gd name="connsiteX3" fmla="*/ 687628 w 1404608"/>
              <a:gd name="connsiteY3" fmla="*/ 2041182 h 2041182"/>
              <a:gd name="connsiteX4" fmla="*/ 1294790 w 1404608"/>
              <a:gd name="connsiteY4" fmla="*/ 2026552 h 2041182"/>
              <a:gd name="connsiteX5" fmla="*/ 1404518 w 1404608"/>
              <a:gd name="connsiteY5" fmla="*/ 1126782 h 2041182"/>
              <a:gd name="connsiteX6" fmla="*/ 1221638 w 1404608"/>
              <a:gd name="connsiteY6" fmla="*/ 739077 h 2041182"/>
              <a:gd name="connsiteX7" fmla="*/ 1177747 w 1404608"/>
              <a:gd name="connsiteY7" fmla="*/ 936587 h 2041182"/>
              <a:gd name="connsiteX8" fmla="*/ 980236 w 1404608"/>
              <a:gd name="connsiteY8" fmla="*/ 665925 h 2041182"/>
              <a:gd name="connsiteX9" fmla="*/ 921715 w 1404608"/>
              <a:gd name="connsiteY9" fmla="*/ 900011 h 2041182"/>
              <a:gd name="connsiteX10" fmla="*/ 738836 w 1404608"/>
              <a:gd name="connsiteY10" fmla="*/ 563512 h 2041182"/>
              <a:gd name="connsiteX11" fmla="*/ 709574 w 1404608"/>
              <a:gd name="connsiteY11" fmla="*/ 907326 h 2041182"/>
              <a:gd name="connsiteX12" fmla="*/ 526694 w 1404608"/>
              <a:gd name="connsiteY12" fmla="*/ 242 h 2041182"/>
              <a:gd name="connsiteX13" fmla="*/ 456712 w 1404608"/>
              <a:gd name="connsiteY13" fmla="*/ 1312361 h 2041182"/>
              <a:gd name="connsiteX14" fmla="*/ 321868 w 1404608"/>
              <a:gd name="connsiteY14" fmla="*/ 1258456 h 2041182"/>
              <a:gd name="connsiteX15" fmla="*/ 0 w 1404608"/>
              <a:gd name="connsiteY15" fmla="*/ 102436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0 w 1420463"/>
              <a:gd name="connsiteY0" fmla="*/ 957779 h 2041182"/>
              <a:gd name="connsiteX1" fmla="*/ 140213 w 1420463"/>
              <a:gd name="connsiteY1" fmla="*/ 1353553 h 2041182"/>
              <a:gd name="connsiteX2" fmla="*/ 308463 w 1420463"/>
              <a:gd name="connsiteY2" fmla="*/ 1711998 h 2041182"/>
              <a:gd name="connsiteX3" fmla="*/ 703483 w 1420463"/>
              <a:gd name="connsiteY3" fmla="*/ 2041182 h 2041182"/>
              <a:gd name="connsiteX4" fmla="*/ 1310645 w 1420463"/>
              <a:gd name="connsiteY4" fmla="*/ 2026552 h 2041182"/>
              <a:gd name="connsiteX5" fmla="*/ 1420373 w 1420463"/>
              <a:gd name="connsiteY5" fmla="*/ 1126782 h 2041182"/>
              <a:gd name="connsiteX6" fmla="*/ 1237493 w 1420463"/>
              <a:gd name="connsiteY6" fmla="*/ 739077 h 2041182"/>
              <a:gd name="connsiteX7" fmla="*/ 1193602 w 1420463"/>
              <a:gd name="connsiteY7" fmla="*/ 936587 h 2041182"/>
              <a:gd name="connsiteX8" fmla="*/ 996091 w 1420463"/>
              <a:gd name="connsiteY8" fmla="*/ 665925 h 2041182"/>
              <a:gd name="connsiteX9" fmla="*/ 937570 w 1420463"/>
              <a:gd name="connsiteY9" fmla="*/ 900011 h 2041182"/>
              <a:gd name="connsiteX10" fmla="*/ 754691 w 1420463"/>
              <a:gd name="connsiteY10" fmla="*/ 563512 h 2041182"/>
              <a:gd name="connsiteX11" fmla="*/ 725429 w 1420463"/>
              <a:gd name="connsiteY11" fmla="*/ 907326 h 2041182"/>
              <a:gd name="connsiteX12" fmla="*/ 542549 w 1420463"/>
              <a:gd name="connsiteY12" fmla="*/ 242 h 2041182"/>
              <a:gd name="connsiteX13" fmla="*/ 472567 w 1420463"/>
              <a:gd name="connsiteY13" fmla="*/ 1312361 h 2041182"/>
              <a:gd name="connsiteX14" fmla="*/ 337723 w 1420463"/>
              <a:gd name="connsiteY14" fmla="*/ 1258456 h 2041182"/>
              <a:gd name="connsiteX15" fmla="*/ 0 w 1420463"/>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55410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36384 w 1421182"/>
              <a:gd name="connsiteY10" fmla="*/ 563512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38289 w 1421182"/>
              <a:gd name="connsiteY9" fmla="*/ 900011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96810 w 1421182"/>
              <a:gd name="connsiteY8" fmla="*/ 665925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94321 w 1421182"/>
              <a:gd name="connsiteY7" fmla="*/ 936587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59583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238212 w 1421182"/>
              <a:gd name="connsiteY6" fmla="*/ 739077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55588 w 1421182"/>
              <a:gd name="connsiteY8" fmla="*/ 618361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87477 w 1421182"/>
              <a:gd name="connsiteY6" fmla="*/ 691513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6148 w 1421182"/>
              <a:gd name="connsiteY11" fmla="*/ 907326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47802 w 1421182"/>
              <a:gd name="connsiteY9" fmla="*/ 906353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78466 w 1421182"/>
              <a:gd name="connsiteY7" fmla="*/ 927074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62110 w 1421182"/>
              <a:gd name="connsiteY6" fmla="*/ 682000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779 h 2041182"/>
              <a:gd name="connsiteX1" fmla="*/ 140932 w 1421182"/>
              <a:gd name="connsiteY1" fmla="*/ 1353553 h 2041182"/>
              <a:gd name="connsiteX2" fmla="*/ 309182 w 1421182"/>
              <a:gd name="connsiteY2" fmla="*/ 1711998 h 2041182"/>
              <a:gd name="connsiteX3" fmla="*/ 704202 w 1421182"/>
              <a:gd name="connsiteY3" fmla="*/ 2041182 h 2041182"/>
              <a:gd name="connsiteX4" fmla="*/ 1311364 w 1421182"/>
              <a:gd name="connsiteY4" fmla="*/ 2026552 h 2041182"/>
              <a:gd name="connsiteX5" fmla="*/ 1421092 w 1421182"/>
              <a:gd name="connsiteY5" fmla="*/ 1126782 h 2041182"/>
              <a:gd name="connsiteX6" fmla="*/ 1152597 w 1421182"/>
              <a:gd name="connsiteY6" fmla="*/ 669316 h 2041182"/>
              <a:gd name="connsiteX7" fmla="*/ 1168953 w 1421182"/>
              <a:gd name="connsiteY7" fmla="*/ 968296 h 2041182"/>
              <a:gd name="connsiteX8" fmla="*/ 927050 w 1421182"/>
              <a:gd name="connsiteY8" fmla="*/ 615190 h 2041182"/>
              <a:gd name="connsiteX9" fmla="*/ 957315 w 1421182"/>
              <a:gd name="connsiteY9" fmla="*/ 944404 h 2041182"/>
              <a:gd name="connsiteX10" fmla="*/ 711016 w 1421182"/>
              <a:gd name="connsiteY10" fmla="*/ 569854 h 2041182"/>
              <a:gd name="connsiteX11" fmla="*/ 729319 w 1421182"/>
              <a:gd name="connsiteY11" fmla="*/ 958061 h 2041182"/>
              <a:gd name="connsiteX12" fmla="*/ 543268 w 1421182"/>
              <a:gd name="connsiteY12" fmla="*/ 242 h 2041182"/>
              <a:gd name="connsiteX13" fmla="*/ 473286 w 1421182"/>
              <a:gd name="connsiteY13" fmla="*/ 1312361 h 2041182"/>
              <a:gd name="connsiteX14" fmla="*/ 338442 w 1421182"/>
              <a:gd name="connsiteY14" fmla="*/ 1258456 h 2041182"/>
              <a:gd name="connsiteX15" fmla="*/ 719 w 1421182"/>
              <a:gd name="connsiteY15" fmla="*/ 957779 h 2041182"/>
              <a:gd name="connsiteX0" fmla="*/ 719 w 1421182"/>
              <a:gd name="connsiteY0" fmla="*/ 957537 h 2040940"/>
              <a:gd name="connsiteX1" fmla="*/ 140932 w 1421182"/>
              <a:gd name="connsiteY1" fmla="*/ 1353311 h 2040940"/>
              <a:gd name="connsiteX2" fmla="*/ 309182 w 1421182"/>
              <a:gd name="connsiteY2" fmla="*/ 1711756 h 2040940"/>
              <a:gd name="connsiteX3" fmla="*/ 704202 w 1421182"/>
              <a:gd name="connsiteY3" fmla="*/ 2040940 h 2040940"/>
              <a:gd name="connsiteX4" fmla="*/ 1311364 w 1421182"/>
              <a:gd name="connsiteY4" fmla="*/ 2026310 h 2040940"/>
              <a:gd name="connsiteX5" fmla="*/ 1421092 w 1421182"/>
              <a:gd name="connsiteY5" fmla="*/ 1126540 h 2040940"/>
              <a:gd name="connsiteX6" fmla="*/ 1152597 w 1421182"/>
              <a:gd name="connsiteY6" fmla="*/ 669074 h 2040940"/>
              <a:gd name="connsiteX7" fmla="*/ 1168953 w 1421182"/>
              <a:gd name="connsiteY7" fmla="*/ 968054 h 2040940"/>
              <a:gd name="connsiteX8" fmla="*/ 927050 w 1421182"/>
              <a:gd name="connsiteY8" fmla="*/ 614948 h 2040940"/>
              <a:gd name="connsiteX9" fmla="*/ 957315 w 1421182"/>
              <a:gd name="connsiteY9" fmla="*/ 944162 h 2040940"/>
              <a:gd name="connsiteX10" fmla="*/ 711016 w 1421182"/>
              <a:gd name="connsiteY10" fmla="*/ 569612 h 2040940"/>
              <a:gd name="connsiteX11" fmla="*/ 729319 w 1421182"/>
              <a:gd name="connsiteY11" fmla="*/ 957819 h 2040940"/>
              <a:gd name="connsiteX12" fmla="*/ 543268 w 1421182"/>
              <a:gd name="connsiteY12" fmla="*/ 0 h 2040940"/>
              <a:gd name="connsiteX13" fmla="*/ 473286 w 1421182"/>
              <a:gd name="connsiteY13" fmla="*/ 1312119 h 2040940"/>
              <a:gd name="connsiteX14" fmla="*/ 338442 w 1421182"/>
              <a:gd name="connsiteY14" fmla="*/ 1258214 h 2040940"/>
              <a:gd name="connsiteX15" fmla="*/ 719 w 1421182"/>
              <a:gd name="connsiteY15" fmla="*/ 957537 h 2040940"/>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40948"/>
              <a:gd name="connsiteX1" fmla="*/ 140932 w 1421182"/>
              <a:gd name="connsiteY1" fmla="*/ 1353319 h 2040948"/>
              <a:gd name="connsiteX2" fmla="*/ 309182 w 1421182"/>
              <a:gd name="connsiteY2" fmla="*/ 1711764 h 2040948"/>
              <a:gd name="connsiteX3" fmla="*/ 704202 w 1421182"/>
              <a:gd name="connsiteY3" fmla="*/ 2040948 h 2040948"/>
              <a:gd name="connsiteX4" fmla="*/ 1311364 w 1421182"/>
              <a:gd name="connsiteY4" fmla="*/ 2026318 h 2040948"/>
              <a:gd name="connsiteX5" fmla="*/ 1421092 w 1421182"/>
              <a:gd name="connsiteY5" fmla="*/ 1126548 h 2040948"/>
              <a:gd name="connsiteX6" fmla="*/ 1152597 w 1421182"/>
              <a:gd name="connsiteY6" fmla="*/ 669082 h 2040948"/>
              <a:gd name="connsiteX7" fmla="*/ 1168953 w 1421182"/>
              <a:gd name="connsiteY7" fmla="*/ 968062 h 2040948"/>
              <a:gd name="connsiteX8" fmla="*/ 927050 w 1421182"/>
              <a:gd name="connsiteY8" fmla="*/ 614956 h 2040948"/>
              <a:gd name="connsiteX9" fmla="*/ 957315 w 1421182"/>
              <a:gd name="connsiteY9" fmla="*/ 944170 h 2040948"/>
              <a:gd name="connsiteX10" fmla="*/ 711016 w 1421182"/>
              <a:gd name="connsiteY10" fmla="*/ 569620 h 2040948"/>
              <a:gd name="connsiteX11" fmla="*/ 729319 w 1421182"/>
              <a:gd name="connsiteY11" fmla="*/ 957827 h 2040948"/>
              <a:gd name="connsiteX12" fmla="*/ 543268 w 1421182"/>
              <a:gd name="connsiteY12" fmla="*/ 8 h 2040948"/>
              <a:gd name="connsiteX13" fmla="*/ 473286 w 1421182"/>
              <a:gd name="connsiteY13" fmla="*/ 1312127 h 2040948"/>
              <a:gd name="connsiteX14" fmla="*/ 338442 w 1421182"/>
              <a:gd name="connsiteY14" fmla="*/ 1258222 h 2040948"/>
              <a:gd name="connsiteX15" fmla="*/ 719 w 1421182"/>
              <a:gd name="connsiteY15" fmla="*/ 957545 h 2040948"/>
              <a:gd name="connsiteX0" fmla="*/ 719 w 1421182"/>
              <a:gd name="connsiteY0" fmla="*/ 957545 h 2026318"/>
              <a:gd name="connsiteX1" fmla="*/ 140932 w 1421182"/>
              <a:gd name="connsiteY1" fmla="*/ 1353319 h 2026318"/>
              <a:gd name="connsiteX2" fmla="*/ 309182 w 1421182"/>
              <a:gd name="connsiteY2" fmla="*/ 1711764 h 2026318"/>
              <a:gd name="connsiteX3" fmla="*/ 693290 w 1421182"/>
              <a:gd name="connsiteY3" fmla="*/ 2019121 h 2026318"/>
              <a:gd name="connsiteX4" fmla="*/ 1311364 w 1421182"/>
              <a:gd name="connsiteY4" fmla="*/ 2026318 h 2026318"/>
              <a:gd name="connsiteX5" fmla="*/ 1421092 w 1421182"/>
              <a:gd name="connsiteY5" fmla="*/ 1126548 h 2026318"/>
              <a:gd name="connsiteX6" fmla="*/ 1152597 w 1421182"/>
              <a:gd name="connsiteY6" fmla="*/ 669082 h 2026318"/>
              <a:gd name="connsiteX7" fmla="*/ 1168953 w 1421182"/>
              <a:gd name="connsiteY7" fmla="*/ 968062 h 2026318"/>
              <a:gd name="connsiteX8" fmla="*/ 927050 w 1421182"/>
              <a:gd name="connsiteY8" fmla="*/ 614956 h 2026318"/>
              <a:gd name="connsiteX9" fmla="*/ 957315 w 1421182"/>
              <a:gd name="connsiteY9" fmla="*/ 944170 h 2026318"/>
              <a:gd name="connsiteX10" fmla="*/ 711016 w 1421182"/>
              <a:gd name="connsiteY10" fmla="*/ 569620 h 2026318"/>
              <a:gd name="connsiteX11" fmla="*/ 729319 w 1421182"/>
              <a:gd name="connsiteY11" fmla="*/ 957827 h 2026318"/>
              <a:gd name="connsiteX12" fmla="*/ 543268 w 1421182"/>
              <a:gd name="connsiteY12" fmla="*/ 8 h 2026318"/>
              <a:gd name="connsiteX13" fmla="*/ 473286 w 1421182"/>
              <a:gd name="connsiteY13" fmla="*/ 1312127 h 2026318"/>
              <a:gd name="connsiteX14" fmla="*/ 338442 w 1421182"/>
              <a:gd name="connsiteY14" fmla="*/ 1258222 h 2026318"/>
              <a:gd name="connsiteX15" fmla="*/ 719 w 1421182"/>
              <a:gd name="connsiteY15" fmla="*/ 957545 h 2026318"/>
              <a:gd name="connsiteX0" fmla="*/ 719 w 1421182"/>
              <a:gd name="connsiteY0" fmla="*/ 957545 h 2295953"/>
              <a:gd name="connsiteX1" fmla="*/ 140932 w 1421182"/>
              <a:gd name="connsiteY1" fmla="*/ 1353319 h 2295953"/>
              <a:gd name="connsiteX2" fmla="*/ 309182 w 1421182"/>
              <a:gd name="connsiteY2" fmla="*/ 1711764 h 2295953"/>
              <a:gd name="connsiteX3" fmla="*/ 693290 w 1421182"/>
              <a:gd name="connsiteY3" fmla="*/ 2019121 h 2295953"/>
              <a:gd name="connsiteX4" fmla="*/ 722524 w 1421182"/>
              <a:gd name="connsiteY4" fmla="*/ 2295953 h 2295953"/>
              <a:gd name="connsiteX5" fmla="*/ 1311364 w 1421182"/>
              <a:gd name="connsiteY5" fmla="*/ 2026318 h 2295953"/>
              <a:gd name="connsiteX6" fmla="*/ 1421092 w 1421182"/>
              <a:gd name="connsiteY6" fmla="*/ 1126548 h 2295953"/>
              <a:gd name="connsiteX7" fmla="*/ 1152597 w 1421182"/>
              <a:gd name="connsiteY7" fmla="*/ 669082 h 2295953"/>
              <a:gd name="connsiteX8" fmla="*/ 1168953 w 1421182"/>
              <a:gd name="connsiteY8" fmla="*/ 968062 h 2295953"/>
              <a:gd name="connsiteX9" fmla="*/ 927050 w 1421182"/>
              <a:gd name="connsiteY9" fmla="*/ 614956 h 2295953"/>
              <a:gd name="connsiteX10" fmla="*/ 957315 w 1421182"/>
              <a:gd name="connsiteY10" fmla="*/ 944170 h 2295953"/>
              <a:gd name="connsiteX11" fmla="*/ 711016 w 1421182"/>
              <a:gd name="connsiteY11" fmla="*/ 569620 h 2295953"/>
              <a:gd name="connsiteX12" fmla="*/ 729319 w 1421182"/>
              <a:gd name="connsiteY12" fmla="*/ 957827 h 2295953"/>
              <a:gd name="connsiteX13" fmla="*/ 543268 w 1421182"/>
              <a:gd name="connsiteY13" fmla="*/ 8 h 2295953"/>
              <a:gd name="connsiteX14" fmla="*/ 473286 w 1421182"/>
              <a:gd name="connsiteY14" fmla="*/ 1312127 h 2295953"/>
              <a:gd name="connsiteX15" fmla="*/ 338442 w 1421182"/>
              <a:gd name="connsiteY15" fmla="*/ 1258222 h 2295953"/>
              <a:gd name="connsiteX16" fmla="*/ 719 w 1421182"/>
              <a:gd name="connsiteY16" fmla="*/ 957545 h 2295953"/>
              <a:gd name="connsiteX0" fmla="*/ 719 w 1421182"/>
              <a:gd name="connsiteY0" fmla="*/ 957545 h 2317397"/>
              <a:gd name="connsiteX1" fmla="*/ 140932 w 1421182"/>
              <a:gd name="connsiteY1" fmla="*/ 1353319 h 2317397"/>
              <a:gd name="connsiteX2" fmla="*/ 309182 w 1421182"/>
              <a:gd name="connsiteY2" fmla="*/ 1711764 h 2317397"/>
              <a:gd name="connsiteX3" fmla="*/ 693290 w 1421182"/>
              <a:gd name="connsiteY3" fmla="*/ 2019121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7397"/>
              <a:gd name="connsiteX1" fmla="*/ 140932 w 1421182"/>
              <a:gd name="connsiteY1" fmla="*/ 1353319 h 2317397"/>
              <a:gd name="connsiteX2" fmla="*/ 309182 w 1421182"/>
              <a:gd name="connsiteY2" fmla="*/ 1711764 h 2317397"/>
              <a:gd name="connsiteX3" fmla="*/ 626141 w 1421182"/>
              <a:gd name="connsiteY3" fmla="*/ 1985150 h 2317397"/>
              <a:gd name="connsiteX4" fmla="*/ 722524 w 1421182"/>
              <a:gd name="connsiteY4" fmla="*/ 2295953 h 2317397"/>
              <a:gd name="connsiteX5" fmla="*/ 1170733 w 1421182"/>
              <a:gd name="connsiteY5" fmla="*/ 2300858 h 2317397"/>
              <a:gd name="connsiteX6" fmla="*/ 1311364 w 1421182"/>
              <a:gd name="connsiteY6" fmla="*/ 2026318 h 2317397"/>
              <a:gd name="connsiteX7" fmla="*/ 1421092 w 1421182"/>
              <a:gd name="connsiteY7" fmla="*/ 1126548 h 2317397"/>
              <a:gd name="connsiteX8" fmla="*/ 1152597 w 1421182"/>
              <a:gd name="connsiteY8" fmla="*/ 669082 h 2317397"/>
              <a:gd name="connsiteX9" fmla="*/ 1168953 w 1421182"/>
              <a:gd name="connsiteY9" fmla="*/ 968062 h 2317397"/>
              <a:gd name="connsiteX10" fmla="*/ 927050 w 1421182"/>
              <a:gd name="connsiteY10" fmla="*/ 614956 h 2317397"/>
              <a:gd name="connsiteX11" fmla="*/ 957315 w 1421182"/>
              <a:gd name="connsiteY11" fmla="*/ 944170 h 2317397"/>
              <a:gd name="connsiteX12" fmla="*/ 711016 w 1421182"/>
              <a:gd name="connsiteY12" fmla="*/ 569620 h 2317397"/>
              <a:gd name="connsiteX13" fmla="*/ 729319 w 1421182"/>
              <a:gd name="connsiteY13" fmla="*/ 957827 h 2317397"/>
              <a:gd name="connsiteX14" fmla="*/ 543268 w 1421182"/>
              <a:gd name="connsiteY14" fmla="*/ 8 h 2317397"/>
              <a:gd name="connsiteX15" fmla="*/ 473286 w 1421182"/>
              <a:gd name="connsiteY15" fmla="*/ 1312127 h 2317397"/>
              <a:gd name="connsiteX16" fmla="*/ 338442 w 1421182"/>
              <a:gd name="connsiteY16" fmla="*/ 1258222 h 2317397"/>
              <a:gd name="connsiteX17" fmla="*/ 719 w 1421182"/>
              <a:gd name="connsiteY17" fmla="*/ 957545 h 2317397"/>
              <a:gd name="connsiteX0" fmla="*/ 719 w 1421182"/>
              <a:gd name="connsiteY0" fmla="*/ 957545 h 2314785"/>
              <a:gd name="connsiteX1" fmla="*/ 140932 w 1421182"/>
              <a:gd name="connsiteY1" fmla="*/ 1353319 h 2314785"/>
              <a:gd name="connsiteX2" fmla="*/ 309182 w 1421182"/>
              <a:gd name="connsiteY2" fmla="*/ 1711764 h 2314785"/>
              <a:gd name="connsiteX3" fmla="*/ 626141 w 1421182"/>
              <a:gd name="connsiteY3" fmla="*/ 1985150 h 2314785"/>
              <a:gd name="connsiteX4" fmla="*/ 658780 w 1421182"/>
              <a:gd name="connsiteY4" fmla="*/ 2266927 h 2314785"/>
              <a:gd name="connsiteX5" fmla="*/ 1170733 w 1421182"/>
              <a:gd name="connsiteY5" fmla="*/ 2300858 h 2314785"/>
              <a:gd name="connsiteX6" fmla="*/ 1311364 w 1421182"/>
              <a:gd name="connsiteY6" fmla="*/ 2026318 h 2314785"/>
              <a:gd name="connsiteX7" fmla="*/ 1421092 w 1421182"/>
              <a:gd name="connsiteY7" fmla="*/ 1126548 h 2314785"/>
              <a:gd name="connsiteX8" fmla="*/ 1152597 w 1421182"/>
              <a:gd name="connsiteY8" fmla="*/ 669082 h 2314785"/>
              <a:gd name="connsiteX9" fmla="*/ 1168953 w 1421182"/>
              <a:gd name="connsiteY9" fmla="*/ 968062 h 2314785"/>
              <a:gd name="connsiteX10" fmla="*/ 927050 w 1421182"/>
              <a:gd name="connsiteY10" fmla="*/ 614956 h 2314785"/>
              <a:gd name="connsiteX11" fmla="*/ 957315 w 1421182"/>
              <a:gd name="connsiteY11" fmla="*/ 944170 h 2314785"/>
              <a:gd name="connsiteX12" fmla="*/ 711016 w 1421182"/>
              <a:gd name="connsiteY12" fmla="*/ 569620 h 2314785"/>
              <a:gd name="connsiteX13" fmla="*/ 729319 w 1421182"/>
              <a:gd name="connsiteY13" fmla="*/ 957827 h 2314785"/>
              <a:gd name="connsiteX14" fmla="*/ 543268 w 1421182"/>
              <a:gd name="connsiteY14" fmla="*/ 8 h 2314785"/>
              <a:gd name="connsiteX15" fmla="*/ 473286 w 1421182"/>
              <a:gd name="connsiteY15" fmla="*/ 1312127 h 2314785"/>
              <a:gd name="connsiteX16" fmla="*/ 338442 w 1421182"/>
              <a:gd name="connsiteY16" fmla="*/ 1258222 h 2314785"/>
              <a:gd name="connsiteX17" fmla="*/ 719 w 1421182"/>
              <a:gd name="connsiteY17" fmla="*/ 957545 h 2314785"/>
              <a:gd name="connsiteX0" fmla="*/ 719 w 1421182"/>
              <a:gd name="connsiteY0" fmla="*/ 957545 h 2323891"/>
              <a:gd name="connsiteX1" fmla="*/ 140932 w 1421182"/>
              <a:gd name="connsiteY1" fmla="*/ 1353319 h 2323891"/>
              <a:gd name="connsiteX2" fmla="*/ 309182 w 1421182"/>
              <a:gd name="connsiteY2" fmla="*/ 1711764 h 2323891"/>
              <a:gd name="connsiteX3" fmla="*/ 626141 w 1421182"/>
              <a:gd name="connsiteY3" fmla="*/ 1985150 h 2323891"/>
              <a:gd name="connsiteX4" fmla="*/ 658780 w 1421182"/>
              <a:gd name="connsiteY4" fmla="*/ 2266927 h 2323891"/>
              <a:gd name="connsiteX5" fmla="*/ 1170733 w 1421182"/>
              <a:gd name="connsiteY5" fmla="*/ 2300858 h 2323891"/>
              <a:gd name="connsiteX6" fmla="*/ 1311364 w 1421182"/>
              <a:gd name="connsiteY6" fmla="*/ 2026318 h 2323891"/>
              <a:gd name="connsiteX7" fmla="*/ 1421092 w 1421182"/>
              <a:gd name="connsiteY7" fmla="*/ 1126548 h 2323891"/>
              <a:gd name="connsiteX8" fmla="*/ 1152597 w 1421182"/>
              <a:gd name="connsiteY8" fmla="*/ 669082 h 2323891"/>
              <a:gd name="connsiteX9" fmla="*/ 1168953 w 1421182"/>
              <a:gd name="connsiteY9" fmla="*/ 968062 h 2323891"/>
              <a:gd name="connsiteX10" fmla="*/ 927050 w 1421182"/>
              <a:gd name="connsiteY10" fmla="*/ 614956 h 2323891"/>
              <a:gd name="connsiteX11" fmla="*/ 957315 w 1421182"/>
              <a:gd name="connsiteY11" fmla="*/ 944170 h 2323891"/>
              <a:gd name="connsiteX12" fmla="*/ 711016 w 1421182"/>
              <a:gd name="connsiteY12" fmla="*/ 569620 h 2323891"/>
              <a:gd name="connsiteX13" fmla="*/ 729319 w 1421182"/>
              <a:gd name="connsiteY13" fmla="*/ 957827 h 2323891"/>
              <a:gd name="connsiteX14" fmla="*/ 543268 w 1421182"/>
              <a:gd name="connsiteY14" fmla="*/ 8 h 2323891"/>
              <a:gd name="connsiteX15" fmla="*/ 473286 w 1421182"/>
              <a:gd name="connsiteY15" fmla="*/ 1312127 h 2323891"/>
              <a:gd name="connsiteX16" fmla="*/ 338442 w 1421182"/>
              <a:gd name="connsiteY16" fmla="*/ 1258222 h 2323891"/>
              <a:gd name="connsiteX17" fmla="*/ 719 w 1421182"/>
              <a:gd name="connsiteY17" fmla="*/ 957545 h 2323891"/>
              <a:gd name="connsiteX0" fmla="*/ 719 w 1421182"/>
              <a:gd name="connsiteY0" fmla="*/ 957545 h 2358736"/>
              <a:gd name="connsiteX1" fmla="*/ 140932 w 1421182"/>
              <a:gd name="connsiteY1" fmla="*/ 1353319 h 2358736"/>
              <a:gd name="connsiteX2" fmla="*/ 309182 w 1421182"/>
              <a:gd name="connsiteY2" fmla="*/ 1711764 h 2358736"/>
              <a:gd name="connsiteX3" fmla="*/ 626141 w 1421182"/>
              <a:gd name="connsiteY3" fmla="*/ 1985150 h 2358736"/>
              <a:gd name="connsiteX4" fmla="*/ 658780 w 1421182"/>
              <a:gd name="connsiteY4" fmla="*/ 2266927 h 2358736"/>
              <a:gd name="connsiteX5" fmla="*/ 1227989 w 1421182"/>
              <a:gd name="connsiteY5" fmla="*/ 2341644 h 2358736"/>
              <a:gd name="connsiteX6" fmla="*/ 1311364 w 1421182"/>
              <a:gd name="connsiteY6" fmla="*/ 2026318 h 2358736"/>
              <a:gd name="connsiteX7" fmla="*/ 1421092 w 1421182"/>
              <a:gd name="connsiteY7" fmla="*/ 1126548 h 2358736"/>
              <a:gd name="connsiteX8" fmla="*/ 1152597 w 1421182"/>
              <a:gd name="connsiteY8" fmla="*/ 669082 h 2358736"/>
              <a:gd name="connsiteX9" fmla="*/ 1168953 w 1421182"/>
              <a:gd name="connsiteY9" fmla="*/ 968062 h 2358736"/>
              <a:gd name="connsiteX10" fmla="*/ 927050 w 1421182"/>
              <a:gd name="connsiteY10" fmla="*/ 614956 h 2358736"/>
              <a:gd name="connsiteX11" fmla="*/ 957315 w 1421182"/>
              <a:gd name="connsiteY11" fmla="*/ 944170 h 2358736"/>
              <a:gd name="connsiteX12" fmla="*/ 711016 w 1421182"/>
              <a:gd name="connsiteY12" fmla="*/ 569620 h 2358736"/>
              <a:gd name="connsiteX13" fmla="*/ 729319 w 1421182"/>
              <a:gd name="connsiteY13" fmla="*/ 957827 h 2358736"/>
              <a:gd name="connsiteX14" fmla="*/ 543268 w 1421182"/>
              <a:gd name="connsiteY14" fmla="*/ 8 h 2358736"/>
              <a:gd name="connsiteX15" fmla="*/ 473286 w 1421182"/>
              <a:gd name="connsiteY15" fmla="*/ 1312127 h 2358736"/>
              <a:gd name="connsiteX16" fmla="*/ 338442 w 1421182"/>
              <a:gd name="connsiteY16" fmla="*/ 1258222 h 2358736"/>
              <a:gd name="connsiteX17" fmla="*/ 719 w 1421182"/>
              <a:gd name="connsiteY17" fmla="*/ 957545 h 2358736"/>
              <a:gd name="connsiteX0" fmla="*/ 719 w 1421182"/>
              <a:gd name="connsiteY0" fmla="*/ 957545 h 2341644"/>
              <a:gd name="connsiteX1" fmla="*/ 140932 w 1421182"/>
              <a:gd name="connsiteY1" fmla="*/ 1353319 h 2341644"/>
              <a:gd name="connsiteX2" fmla="*/ 309182 w 1421182"/>
              <a:gd name="connsiteY2" fmla="*/ 1711764 h 2341644"/>
              <a:gd name="connsiteX3" fmla="*/ 626141 w 1421182"/>
              <a:gd name="connsiteY3" fmla="*/ 1985150 h 2341644"/>
              <a:gd name="connsiteX4" fmla="*/ 658780 w 1421182"/>
              <a:gd name="connsiteY4" fmla="*/ 2266927 h 2341644"/>
              <a:gd name="connsiteX5" fmla="*/ 1227989 w 1421182"/>
              <a:gd name="connsiteY5" fmla="*/ 2341644 h 2341644"/>
              <a:gd name="connsiteX6" fmla="*/ 1311364 w 1421182"/>
              <a:gd name="connsiteY6" fmla="*/ 2026318 h 2341644"/>
              <a:gd name="connsiteX7" fmla="*/ 1421092 w 1421182"/>
              <a:gd name="connsiteY7" fmla="*/ 1126548 h 2341644"/>
              <a:gd name="connsiteX8" fmla="*/ 1152597 w 1421182"/>
              <a:gd name="connsiteY8" fmla="*/ 669082 h 2341644"/>
              <a:gd name="connsiteX9" fmla="*/ 1168953 w 1421182"/>
              <a:gd name="connsiteY9" fmla="*/ 968062 h 2341644"/>
              <a:gd name="connsiteX10" fmla="*/ 927050 w 1421182"/>
              <a:gd name="connsiteY10" fmla="*/ 614956 h 2341644"/>
              <a:gd name="connsiteX11" fmla="*/ 957315 w 1421182"/>
              <a:gd name="connsiteY11" fmla="*/ 944170 h 2341644"/>
              <a:gd name="connsiteX12" fmla="*/ 711016 w 1421182"/>
              <a:gd name="connsiteY12" fmla="*/ 569620 h 2341644"/>
              <a:gd name="connsiteX13" fmla="*/ 729319 w 1421182"/>
              <a:gd name="connsiteY13" fmla="*/ 957827 h 2341644"/>
              <a:gd name="connsiteX14" fmla="*/ 543268 w 1421182"/>
              <a:gd name="connsiteY14" fmla="*/ 8 h 2341644"/>
              <a:gd name="connsiteX15" fmla="*/ 473286 w 1421182"/>
              <a:gd name="connsiteY15" fmla="*/ 1312127 h 2341644"/>
              <a:gd name="connsiteX16" fmla="*/ 338442 w 1421182"/>
              <a:gd name="connsiteY16" fmla="*/ 1258222 h 2341644"/>
              <a:gd name="connsiteX17" fmla="*/ 719 w 1421182"/>
              <a:gd name="connsiteY17" fmla="*/ 957545 h 2341644"/>
              <a:gd name="connsiteX0" fmla="*/ 719 w 1421092"/>
              <a:gd name="connsiteY0" fmla="*/ 957545 h 2341644"/>
              <a:gd name="connsiteX1" fmla="*/ 140932 w 1421092"/>
              <a:gd name="connsiteY1" fmla="*/ 1353319 h 2341644"/>
              <a:gd name="connsiteX2" fmla="*/ 309182 w 1421092"/>
              <a:gd name="connsiteY2" fmla="*/ 1711764 h 2341644"/>
              <a:gd name="connsiteX3" fmla="*/ 626141 w 1421092"/>
              <a:gd name="connsiteY3" fmla="*/ 1985150 h 2341644"/>
              <a:gd name="connsiteX4" fmla="*/ 658780 w 1421092"/>
              <a:gd name="connsiteY4" fmla="*/ 2266927 h 2341644"/>
              <a:gd name="connsiteX5" fmla="*/ 1227989 w 1421092"/>
              <a:gd name="connsiteY5" fmla="*/ 2341644 h 2341644"/>
              <a:gd name="connsiteX6" fmla="*/ 1262460 w 1421092"/>
              <a:gd name="connsiteY6" fmla="*/ 1987074 h 2341644"/>
              <a:gd name="connsiteX7" fmla="*/ 1421092 w 1421092"/>
              <a:gd name="connsiteY7" fmla="*/ 1126548 h 2341644"/>
              <a:gd name="connsiteX8" fmla="*/ 1152597 w 1421092"/>
              <a:gd name="connsiteY8" fmla="*/ 669082 h 2341644"/>
              <a:gd name="connsiteX9" fmla="*/ 1168953 w 1421092"/>
              <a:gd name="connsiteY9" fmla="*/ 968062 h 2341644"/>
              <a:gd name="connsiteX10" fmla="*/ 927050 w 1421092"/>
              <a:gd name="connsiteY10" fmla="*/ 614956 h 2341644"/>
              <a:gd name="connsiteX11" fmla="*/ 957315 w 1421092"/>
              <a:gd name="connsiteY11" fmla="*/ 944170 h 2341644"/>
              <a:gd name="connsiteX12" fmla="*/ 711016 w 1421092"/>
              <a:gd name="connsiteY12" fmla="*/ 569620 h 2341644"/>
              <a:gd name="connsiteX13" fmla="*/ 729319 w 1421092"/>
              <a:gd name="connsiteY13" fmla="*/ 957827 h 2341644"/>
              <a:gd name="connsiteX14" fmla="*/ 543268 w 1421092"/>
              <a:gd name="connsiteY14" fmla="*/ 8 h 2341644"/>
              <a:gd name="connsiteX15" fmla="*/ 473286 w 1421092"/>
              <a:gd name="connsiteY15" fmla="*/ 1312127 h 2341644"/>
              <a:gd name="connsiteX16" fmla="*/ 338442 w 1421092"/>
              <a:gd name="connsiteY16" fmla="*/ 1258222 h 2341644"/>
              <a:gd name="connsiteX17" fmla="*/ 719 w 1421092"/>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58780 w 1421109"/>
              <a:gd name="connsiteY4" fmla="*/ 2266927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626141 w 1421109"/>
              <a:gd name="connsiteY3" fmla="*/ 1985150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22941 w 1421109"/>
              <a:gd name="connsiteY4" fmla="*/ 2320778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557331 w 1421109"/>
              <a:gd name="connsiteY4" fmla="*/ 2278453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41644"/>
              <a:gd name="connsiteX1" fmla="*/ 140932 w 1421109"/>
              <a:gd name="connsiteY1" fmla="*/ 1353319 h 2341644"/>
              <a:gd name="connsiteX2" fmla="*/ 309182 w 1421109"/>
              <a:gd name="connsiteY2" fmla="*/ 1711764 h 2341644"/>
              <a:gd name="connsiteX3" fmla="*/ 548773 w 1421109"/>
              <a:gd name="connsiteY3" fmla="*/ 1936338 h 2341644"/>
              <a:gd name="connsiteX4" fmla="*/ 601148 w 1421109"/>
              <a:gd name="connsiteY4" fmla="*/ 2297232 h 2341644"/>
              <a:gd name="connsiteX5" fmla="*/ 1227989 w 1421109"/>
              <a:gd name="connsiteY5" fmla="*/ 2341644 h 2341644"/>
              <a:gd name="connsiteX6" fmla="*/ 1262460 w 1421109"/>
              <a:gd name="connsiteY6" fmla="*/ 1987074 h 2341644"/>
              <a:gd name="connsiteX7" fmla="*/ 1421092 w 1421109"/>
              <a:gd name="connsiteY7" fmla="*/ 1126548 h 2341644"/>
              <a:gd name="connsiteX8" fmla="*/ 1152597 w 1421109"/>
              <a:gd name="connsiteY8" fmla="*/ 669082 h 2341644"/>
              <a:gd name="connsiteX9" fmla="*/ 1168953 w 1421109"/>
              <a:gd name="connsiteY9" fmla="*/ 968062 h 2341644"/>
              <a:gd name="connsiteX10" fmla="*/ 927050 w 1421109"/>
              <a:gd name="connsiteY10" fmla="*/ 614956 h 2341644"/>
              <a:gd name="connsiteX11" fmla="*/ 957315 w 1421109"/>
              <a:gd name="connsiteY11" fmla="*/ 944170 h 2341644"/>
              <a:gd name="connsiteX12" fmla="*/ 711016 w 1421109"/>
              <a:gd name="connsiteY12" fmla="*/ 569620 h 2341644"/>
              <a:gd name="connsiteX13" fmla="*/ 729319 w 1421109"/>
              <a:gd name="connsiteY13" fmla="*/ 957827 h 2341644"/>
              <a:gd name="connsiteX14" fmla="*/ 543268 w 1421109"/>
              <a:gd name="connsiteY14" fmla="*/ 8 h 2341644"/>
              <a:gd name="connsiteX15" fmla="*/ 473286 w 1421109"/>
              <a:gd name="connsiteY15" fmla="*/ 1312127 h 2341644"/>
              <a:gd name="connsiteX16" fmla="*/ 338442 w 1421109"/>
              <a:gd name="connsiteY16" fmla="*/ 1258222 h 2341644"/>
              <a:gd name="connsiteX17" fmla="*/ 719 w 1421109"/>
              <a:gd name="connsiteY17" fmla="*/ 957545 h 2341644"/>
              <a:gd name="connsiteX0" fmla="*/ 719 w 1421109"/>
              <a:gd name="connsiteY0" fmla="*/ 957545 h 2310754"/>
              <a:gd name="connsiteX1" fmla="*/ 140932 w 1421109"/>
              <a:gd name="connsiteY1" fmla="*/ 1353319 h 2310754"/>
              <a:gd name="connsiteX2" fmla="*/ 309182 w 1421109"/>
              <a:gd name="connsiteY2" fmla="*/ 1711764 h 2310754"/>
              <a:gd name="connsiteX3" fmla="*/ 548773 w 1421109"/>
              <a:gd name="connsiteY3" fmla="*/ 1936338 h 2310754"/>
              <a:gd name="connsiteX4" fmla="*/ 601148 w 1421109"/>
              <a:gd name="connsiteY4" fmla="*/ 2297232 h 2310754"/>
              <a:gd name="connsiteX5" fmla="*/ 1253027 w 1421109"/>
              <a:gd name="connsiteY5" fmla="*/ 2310347 h 2310754"/>
              <a:gd name="connsiteX6" fmla="*/ 1262460 w 1421109"/>
              <a:gd name="connsiteY6" fmla="*/ 1987074 h 2310754"/>
              <a:gd name="connsiteX7" fmla="*/ 1421092 w 1421109"/>
              <a:gd name="connsiteY7" fmla="*/ 1126548 h 2310754"/>
              <a:gd name="connsiteX8" fmla="*/ 1152597 w 1421109"/>
              <a:gd name="connsiteY8" fmla="*/ 669082 h 2310754"/>
              <a:gd name="connsiteX9" fmla="*/ 1168953 w 1421109"/>
              <a:gd name="connsiteY9" fmla="*/ 968062 h 2310754"/>
              <a:gd name="connsiteX10" fmla="*/ 927050 w 1421109"/>
              <a:gd name="connsiteY10" fmla="*/ 614956 h 2310754"/>
              <a:gd name="connsiteX11" fmla="*/ 957315 w 1421109"/>
              <a:gd name="connsiteY11" fmla="*/ 944170 h 2310754"/>
              <a:gd name="connsiteX12" fmla="*/ 711016 w 1421109"/>
              <a:gd name="connsiteY12" fmla="*/ 569620 h 2310754"/>
              <a:gd name="connsiteX13" fmla="*/ 729319 w 1421109"/>
              <a:gd name="connsiteY13" fmla="*/ 957827 h 2310754"/>
              <a:gd name="connsiteX14" fmla="*/ 543268 w 1421109"/>
              <a:gd name="connsiteY14" fmla="*/ 8 h 2310754"/>
              <a:gd name="connsiteX15" fmla="*/ 473286 w 1421109"/>
              <a:gd name="connsiteY15" fmla="*/ 1312127 h 2310754"/>
              <a:gd name="connsiteX16" fmla="*/ 338442 w 1421109"/>
              <a:gd name="connsiteY16" fmla="*/ 1258222 h 2310754"/>
              <a:gd name="connsiteX17" fmla="*/ 719 w 1421109"/>
              <a:gd name="connsiteY17" fmla="*/ 957545 h 2310754"/>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601148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755"/>
              <a:gd name="connsiteX1" fmla="*/ 140932 w 1421109"/>
              <a:gd name="connsiteY1" fmla="*/ 1353319 h 2310755"/>
              <a:gd name="connsiteX2" fmla="*/ 309182 w 1421109"/>
              <a:gd name="connsiteY2" fmla="*/ 1711764 h 2310755"/>
              <a:gd name="connsiteX3" fmla="*/ 548773 w 1421109"/>
              <a:gd name="connsiteY3" fmla="*/ 1936338 h 2310755"/>
              <a:gd name="connsiteX4" fmla="*/ 582370 w 1421109"/>
              <a:gd name="connsiteY4" fmla="*/ 2297232 h 2310755"/>
              <a:gd name="connsiteX5" fmla="*/ 1253027 w 1421109"/>
              <a:gd name="connsiteY5" fmla="*/ 2310347 h 2310755"/>
              <a:gd name="connsiteX6" fmla="*/ 1262460 w 1421109"/>
              <a:gd name="connsiteY6" fmla="*/ 1987074 h 2310755"/>
              <a:gd name="connsiteX7" fmla="*/ 1421092 w 1421109"/>
              <a:gd name="connsiteY7" fmla="*/ 1126548 h 2310755"/>
              <a:gd name="connsiteX8" fmla="*/ 1152597 w 1421109"/>
              <a:gd name="connsiteY8" fmla="*/ 669082 h 2310755"/>
              <a:gd name="connsiteX9" fmla="*/ 1168953 w 1421109"/>
              <a:gd name="connsiteY9" fmla="*/ 968062 h 2310755"/>
              <a:gd name="connsiteX10" fmla="*/ 927050 w 1421109"/>
              <a:gd name="connsiteY10" fmla="*/ 614956 h 2310755"/>
              <a:gd name="connsiteX11" fmla="*/ 957315 w 1421109"/>
              <a:gd name="connsiteY11" fmla="*/ 944170 h 2310755"/>
              <a:gd name="connsiteX12" fmla="*/ 711016 w 1421109"/>
              <a:gd name="connsiteY12" fmla="*/ 569620 h 2310755"/>
              <a:gd name="connsiteX13" fmla="*/ 729319 w 1421109"/>
              <a:gd name="connsiteY13" fmla="*/ 957827 h 2310755"/>
              <a:gd name="connsiteX14" fmla="*/ 543268 w 1421109"/>
              <a:gd name="connsiteY14" fmla="*/ 8 h 2310755"/>
              <a:gd name="connsiteX15" fmla="*/ 473286 w 1421109"/>
              <a:gd name="connsiteY15" fmla="*/ 1312127 h 2310755"/>
              <a:gd name="connsiteX16" fmla="*/ 338442 w 1421109"/>
              <a:gd name="connsiteY16" fmla="*/ 1258222 h 2310755"/>
              <a:gd name="connsiteX17" fmla="*/ 719 w 1421109"/>
              <a:gd name="connsiteY17" fmla="*/ 957545 h 2310755"/>
              <a:gd name="connsiteX0" fmla="*/ 719 w 1421109"/>
              <a:gd name="connsiteY0" fmla="*/ 957545 h 2310347"/>
              <a:gd name="connsiteX1" fmla="*/ 140932 w 1421109"/>
              <a:gd name="connsiteY1" fmla="*/ 1353319 h 2310347"/>
              <a:gd name="connsiteX2" fmla="*/ 309182 w 1421109"/>
              <a:gd name="connsiteY2" fmla="*/ 1711764 h 2310347"/>
              <a:gd name="connsiteX3" fmla="*/ 548773 w 1421109"/>
              <a:gd name="connsiteY3" fmla="*/ 1936338 h 2310347"/>
              <a:gd name="connsiteX4" fmla="*/ 582370 w 1421109"/>
              <a:gd name="connsiteY4" fmla="*/ 2297232 h 2310347"/>
              <a:gd name="connsiteX5" fmla="*/ 1253027 w 1421109"/>
              <a:gd name="connsiteY5" fmla="*/ 2310347 h 2310347"/>
              <a:gd name="connsiteX6" fmla="*/ 1262460 w 1421109"/>
              <a:gd name="connsiteY6" fmla="*/ 1987074 h 2310347"/>
              <a:gd name="connsiteX7" fmla="*/ 1421092 w 1421109"/>
              <a:gd name="connsiteY7" fmla="*/ 1126548 h 2310347"/>
              <a:gd name="connsiteX8" fmla="*/ 1152597 w 1421109"/>
              <a:gd name="connsiteY8" fmla="*/ 669082 h 2310347"/>
              <a:gd name="connsiteX9" fmla="*/ 1168953 w 1421109"/>
              <a:gd name="connsiteY9" fmla="*/ 968062 h 2310347"/>
              <a:gd name="connsiteX10" fmla="*/ 927050 w 1421109"/>
              <a:gd name="connsiteY10" fmla="*/ 614956 h 2310347"/>
              <a:gd name="connsiteX11" fmla="*/ 957315 w 1421109"/>
              <a:gd name="connsiteY11" fmla="*/ 944170 h 2310347"/>
              <a:gd name="connsiteX12" fmla="*/ 711016 w 1421109"/>
              <a:gd name="connsiteY12" fmla="*/ 569620 h 2310347"/>
              <a:gd name="connsiteX13" fmla="*/ 729319 w 1421109"/>
              <a:gd name="connsiteY13" fmla="*/ 957827 h 2310347"/>
              <a:gd name="connsiteX14" fmla="*/ 543268 w 1421109"/>
              <a:gd name="connsiteY14" fmla="*/ 8 h 2310347"/>
              <a:gd name="connsiteX15" fmla="*/ 473286 w 1421109"/>
              <a:gd name="connsiteY15" fmla="*/ 1312127 h 2310347"/>
              <a:gd name="connsiteX16" fmla="*/ 338442 w 1421109"/>
              <a:gd name="connsiteY16" fmla="*/ 1258222 h 2310347"/>
              <a:gd name="connsiteX17" fmla="*/ 719 w 1421109"/>
              <a:gd name="connsiteY17"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52597 w 1423213"/>
              <a:gd name="connsiteY9" fmla="*/ 669082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927050 w 1423213"/>
              <a:gd name="connsiteY11" fmla="*/ 614956 h 2310347"/>
              <a:gd name="connsiteX12" fmla="*/ 957315 w 1423213"/>
              <a:gd name="connsiteY12" fmla="*/ 944170 h 2310347"/>
              <a:gd name="connsiteX13" fmla="*/ 711016 w 1423213"/>
              <a:gd name="connsiteY13" fmla="*/ 569620 h 2310347"/>
              <a:gd name="connsiteX14" fmla="*/ 729319 w 1423213"/>
              <a:gd name="connsiteY14" fmla="*/ 957827 h 2310347"/>
              <a:gd name="connsiteX15" fmla="*/ 543268 w 1423213"/>
              <a:gd name="connsiteY15" fmla="*/ 8 h 2310347"/>
              <a:gd name="connsiteX16" fmla="*/ 473286 w 1423213"/>
              <a:gd name="connsiteY16" fmla="*/ 1312127 h 2310347"/>
              <a:gd name="connsiteX17" fmla="*/ 338442 w 1423213"/>
              <a:gd name="connsiteY17" fmla="*/ 1258222 h 2310347"/>
              <a:gd name="connsiteX18" fmla="*/ 719 w 1423213"/>
              <a:gd name="connsiteY18"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76719 w 1423213"/>
              <a:gd name="connsiteY9" fmla="*/ 664258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3213"/>
              <a:gd name="connsiteY0" fmla="*/ 957545 h 2310347"/>
              <a:gd name="connsiteX1" fmla="*/ 140932 w 1423213"/>
              <a:gd name="connsiteY1" fmla="*/ 1353319 h 2310347"/>
              <a:gd name="connsiteX2" fmla="*/ 309182 w 1423213"/>
              <a:gd name="connsiteY2" fmla="*/ 1711764 h 2310347"/>
              <a:gd name="connsiteX3" fmla="*/ 548773 w 1423213"/>
              <a:gd name="connsiteY3" fmla="*/ 1936338 h 2310347"/>
              <a:gd name="connsiteX4" fmla="*/ 582370 w 1423213"/>
              <a:gd name="connsiteY4" fmla="*/ 2297232 h 2310347"/>
              <a:gd name="connsiteX5" fmla="*/ 1253027 w 1423213"/>
              <a:gd name="connsiteY5" fmla="*/ 2310347 h 2310347"/>
              <a:gd name="connsiteX6" fmla="*/ 1262460 w 1423213"/>
              <a:gd name="connsiteY6" fmla="*/ 1987074 h 2310347"/>
              <a:gd name="connsiteX7" fmla="*/ 1421092 w 1423213"/>
              <a:gd name="connsiteY7" fmla="*/ 1126548 h 2310347"/>
              <a:gd name="connsiteX8" fmla="*/ 1378773 w 1423213"/>
              <a:gd name="connsiteY8" fmla="*/ 734522 h 2310347"/>
              <a:gd name="connsiteX9" fmla="*/ 1186368 w 1423213"/>
              <a:gd name="connsiteY9" fmla="*/ 644961 h 2310347"/>
              <a:gd name="connsiteX10" fmla="*/ 1168953 w 1423213"/>
              <a:gd name="connsiteY10" fmla="*/ 968062 h 2310347"/>
              <a:gd name="connsiteX11" fmla="*/ 1156855 w 1423213"/>
              <a:gd name="connsiteY11" fmla="*/ 657333 h 2310347"/>
              <a:gd name="connsiteX12" fmla="*/ 927050 w 1423213"/>
              <a:gd name="connsiteY12" fmla="*/ 614956 h 2310347"/>
              <a:gd name="connsiteX13" fmla="*/ 957315 w 1423213"/>
              <a:gd name="connsiteY13" fmla="*/ 944170 h 2310347"/>
              <a:gd name="connsiteX14" fmla="*/ 711016 w 1423213"/>
              <a:gd name="connsiteY14" fmla="*/ 569620 h 2310347"/>
              <a:gd name="connsiteX15" fmla="*/ 729319 w 1423213"/>
              <a:gd name="connsiteY15" fmla="*/ 957827 h 2310347"/>
              <a:gd name="connsiteX16" fmla="*/ 543268 w 1423213"/>
              <a:gd name="connsiteY16" fmla="*/ 8 h 2310347"/>
              <a:gd name="connsiteX17" fmla="*/ 473286 w 1423213"/>
              <a:gd name="connsiteY17" fmla="*/ 1312127 h 2310347"/>
              <a:gd name="connsiteX18" fmla="*/ 338442 w 1423213"/>
              <a:gd name="connsiteY18" fmla="*/ 1258222 h 2310347"/>
              <a:gd name="connsiteX19" fmla="*/ 719 w 1423213"/>
              <a:gd name="connsiteY19" fmla="*/ 957545 h 2310347"/>
              <a:gd name="connsiteX0" fmla="*/ 719 w 1426650"/>
              <a:gd name="connsiteY0" fmla="*/ 957545 h 2310347"/>
              <a:gd name="connsiteX1" fmla="*/ 140932 w 1426650"/>
              <a:gd name="connsiteY1" fmla="*/ 1353319 h 2310347"/>
              <a:gd name="connsiteX2" fmla="*/ 309182 w 1426650"/>
              <a:gd name="connsiteY2" fmla="*/ 1711764 h 2310347"/>
              <a:gd name="connsiteX3" fmla="*/ 548773 w 1426650"/>
              <a:gd name="connsiteY3" fmla="*/ 1936338 h 2310347"/>
              <a:gd name="connsiteX4" fmla="*/ 582370 w 1426650"/>
              <a:gd name="connsiteY4" fmla="*/ 2297232 h 2310347"/>
              <a:gd name="connsiteX5" fmla="*/ 1253027 w 1426650"/>
              <a:gd name="connsiteY5" fmla="*/ 2310347 h 2310347"/>
              <a:gd name="connsiteX6" fmla="*/ 1262460 w 1426650"/>
              <a:gd name="connsiteY6" fmla="*/ 1987074 h 2310347"/>
              <a:gd name="connsiteX7" fmla="*/ 1421092 w 1426650"/>
              <a:gd name="connsiteY7" fmla="*/ 1126548 h 2310347"/>
              <a:gd name="connsiteX8" fmla="*/ 1393246 w 1426650"/>
              <a:gd name="connsiteY8" fmla="*/ 734522 h 2310347"/>
              <a:gd name="connsiteX9" fmla="*/ 1186368 w 1426650"/>
              <a:gd name="connsiteY9" fmla="*/ 644961 h 2310347"/>
              <a:gd name="connsiteX10" fmla="*/ 1168953 w 1426650"/>
              <a:gd name="connsiteY10" fmla="*/ 968062 h 2310347"/>
              <a:gd name="connsiteX11" fmla="*/ 1156855 w 1426650"/>
              <a:gd name="connsiteY11" fmla="*/ 657333 h 2310347"/>
              <a:gd name="connsiteX12" fmla="*/ 927050 w 1426650"/>
              <a:gd name="connsiteY12" fmla="*/ 614956 h 2310347"/>
              <a:gd name="connsiteX13" fmla="*/ 957315 w 1426650"/>
              <a:gd name="connsiteY13" fmla="*/ 944170 h 2310347"/>
              <a:gd name="connsiteX14" fmla="*/ 711016 w 1426650"/>
              <a:gd name="connsiteY14" fmla="*/ 569620 h 2310347"/>
              <a:gd name="connsiteX15" fmla="*/ 729319 w 1426650"/>
              <a:gd name="connsiteY15" fmla="*/ 957827 h 2310347"/>
              <a:gd name="connsiteX16" fmla="*/ 543268 w 1426650"/>
              <a:gd name="connsiteY16" fmla="*/ 8 h 2310347"/>
              <a:gd name="connsiteX17" fmla="*/ 473286 w 1426650"/>
              <a:gd name="connsiteY17" fmla="*/ 1312127 h 2310347"/>
              <a:gd name="connsiteX18" fmla="*/ 338442 w 1426650"/>
              <a:gd name="connsiteY18" fmla="*/ 1258222 h 2310347"/>
              <a:gd name="connsiteX19" fmla="*/ 719 w 1426650"/>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711016 w 1422362"/>
              <a:gd name="connsiteY14" fmla="*/ 569620 h 2310347"/>
              <a:gd name="connsiteX15" fmla="*/ 729319 w 1422362"/>
              <a:gd name="connsiteY15" fmla="*/ 957827 h 2310347"/>
              <a:gd name="connsiteX16" fmla="*/ 543268 w 1422362"/>
              <a:gd name="connsiteY16" fmla="*/ 8 h 2310347"/>
              <a:gd name="connsiteX17" fmla="*/ 473286 w 1422362"/>
              <a:gd name="connsiteY17" fmla="*/ 1312127 h 2310347"/>
              <a:gd name="connsiteX18" fmla="*/ 338442 w 1422362"/>
              <a:gd name="connsiteY18" fmla="*/ 1258222 h 2310347"/>
              <a:gd name="connsiteX19" fmla="*/ 719 w 1422362"/>
              <a:gd name="connsiteY19"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86368 w 1422362"/>
              <a:gd name="connsiteY9" fmla="*/ 644961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957545 h 2310347"/>
              <a:gd name="connsiteX1" fmla="*/ 140932 w 1422362"/>
              <a:gd name="connsiteY1" fmla="*/ 1353319 h 2310347"/>
              <a:gd name="connsiteX2" fmla="*/ 309182 w 1422362"/>
              <a:gd name="connsiteY2" fmla="*/ 1711764 h 2310347"/>
              <a:gd name="connsiteX3" fmla="*/ 548773 w 1422362"/>
              <a:gd name="connsiteY3" fmla="*/ 1936338 h 2310347"/>
              <a:gd name="connsiteX4" fmla="*/ 582370 w 1422362"/>
              <a:gd name="connsiteY4" fmla="*/ 2297232 h 2310347"/>
              <a:gd name="connsiteX5" fmla="*/ 1253027 w 1422362"/>
              <a:gd name="connsiteY5" fmla="*/ 2310347 h 2310347"/>
              <a:gd name="connsiteX6" fmla="*/ 1262460 w 1422362"/>
              <a:gd name="connsiteY6" fmla="*/ 1987074 h 2310347"/>
              <a:gd name="connsiteX7" fmla="*/ 1421092 w 1422362"/>
              <a:gd name="connsiteY7" fmla="*/ 1126548 h 2310347"/>
              <a:gd name="connsiteX8" fmla="*/ 1369124 w 1422362"/>
              <a:gd name="connsiteY8" fmla="*/ 700752 h 2310347"/>
              <a:gd name="connsiteX9" fmla="*/ 1176719 w 1422362"/>
              <a:gd name="connsiteY9" fmla="*/ 669083 h 2310347"/>
              <a:gd name="connsiteX10" fmla="*/ 1168953 w 1422362"/>
              <a:gd name="connsiteY10" fmla="*/ 968062 h 2310347"/>
              <a:gd name="connsiteX11" fmla="*/ 1156855 w 1422362"/>
              <a:gd name="connsiteY11" fmla="*/ 657333 h 2310347"/>
              <a:gd name="connsiteX12" fmla="*/ 927050 w 1422362"/>
              <a:gd name="connsiteY12" fmla="*/ 614956 h 2310347"/>
              <a:gd name="connsiteX13" fmla="*/ 957315 w 1422362"/>
              <a:gd name="connsiteY13" fmla="*/ 944170 h 2310347"/>
              <a:gd name="connsiteX14" fmla="*/ 905990 w 1422362"/>
              <a:gd name="connsiteY14" fmla="*/ 613914 h 2310347"/>
              <a:gd name="connsiteX15" fmla="*/ 711016 w 1422362"/>
              <a:gd name="connsiteY15" fmla="*/ 569620 h 2310347"/>
              <a:gd name="connsiteX16" fmla="*/ 729319 w 1422362"/>
              <a:gd name="connsiteY16" fmla="*/ 957827 h 2310347"/>
              <a:gd name="connsiteX17" fmla="*/ 543268 w 1422362"/>
              <a:gd name="connsiteY17" fmla="*/ 8 h 2310347"/>
              <a:gd name="connsiteX18" fmla="*/ 473286 w 1422362"/>
              <a:gd name="connsiteY18" fmla="*/ 1312127 h 2310347"/>
              <a:gd name="connsiteX19" fmla="*/ 338442 w 1422362"/>
              <a:gd name="connsiteY19" fmla="*/ 1258222 h 2310347"/>
              <a:gd name="connsiteX20" fmla="*/ 719 w 1422362"/>
              <a:gd name="connsiteY20" fmla="*/ 957545 h 2310347"/>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8697 h 2381499"/>
              <a:gd name="connsiteX1" fmla="*/ 140932 w 1422362"/>
              <a:gd name="connsiteY1" fmla="*/ 1424471 h 2381499"/>
              <a:gd name="connsiteX2" fmla="*/ 309182 w 1422362"/>
              <a:gd name="connsiteY2" fmla="*/ 1782916 h 2381499"/>
              <a:gd name="connsiteX3" fmla="*/ 548773 w 1422362"/>
              <a:gd name="connsiteY3" fmla="*/ 2007490 h 2381499"/>
              <a:gd name="connsiteX4" fmla="*/ 582370 w 1422362"/>
              <a:gd name="connsiteY4" fmla="*/ 2368384 h 2381499"/>
              <a:gd name="connsiteX5" fmla="*/ 1253027 w 1422362"/>
              <a:gd name="connsiteY5" fmla="*/ 2381499 h 2381499"/>
              <a:gd name="connsiteX6" fmla="*/ 1262460 w 1422362"/>
              <a:gd name="connsiteY6" fmla="*/ 2058226 h 2381499"/>
              <a:gd name="connsiteX7" fmla="*/ 1421092 w 1422362"/>
              <a:gd name="connsiteY7" fmla="*/ 1197700 h 2381499"/>
              <a:gd name="connsiteX8" fmla="*/ 1369124 w 1422362"/>
              <a:gd name="connsiteY8" fmla="*/ 771904 h 2381499"/>
              <a:gd name="connsiteX9" fmla="*/ 1176719 w 1422362"/>
              <a:gd name="connsiteY9" fmla="*/ 740235 h 2381499"/>
              <a:gd name="connsiteX10" fmla="*/ 1168953 w 1422362"/>
              <a:gd name="connsiteY10" fmla="*/ 1039214 h 2381499"/>
              <a:gd name="connsiteX11" fmla="*/ 1156855 w 1422362"/>
              <a:gd name="connsiteY11" fmla="*/ 728485 h 2381499"/>
              <a:gd name="connsiteX12" fmla="*/ 927050 w 1422362"/>
              <a:gd name="connsiteY12" fmla="*/ 686108 h 2381499"/>
              <a:gd name="connsiteX13" fmla="*/ 957315 w 1422362"/>
              <a:gd name="connsiteY13" fmla="*/ 1015322 h 2381499"/>
              <a:gd name="connsiteX14" fmla="*/ 905990 w 1422362"/>
              <a:gd name="connsiteY14" fmla="*/ 685066 h 2381499"/>
              <a:gd name="connsiteX15" fmla="*/ 711016 w 1422362"/>
              <a:gd name="connsiteY15" fmla="*/ 640772 h 2381499"/>
              <a:gd name="connsiteX16" fmla="*/ 729319 w 1422362"/>
              <a:gd name="connsiteY16" fmla="*/ 1028979 h 2381499"/>
              <a:gd name="connsiteX17" fmla="*/ 543268 w 1422362"/>
              <a:gd name="connsiteY17" fmla="*/ 71160 h 2381499"/>
              <a:gd name="connsiteX18" fmla="*/ 471802 w 1422362"/>
              <a:gd name="connsiteY18" fmla="*/ 217109 h 2381499"/>
              <a:gd name="connsiteX19" fmla="*/ 473286 w 1422362"/>
              <a:gd name="connsiteY19" fmla="*/ 1383279 h 2381499"/>
              <a:gd name="connsiteX20" fmla="*/ 338442 w 1422362"/>
              <a:gd name="connsiteY20" fmla="*/ 1329374 h 2381499"/>
              <a:gd name="connsiteX21" fmla="*/ 719 w 1422362"/>
              <a:gd name="connsiteY21" fmla="*/ 1028697 h 2381499"/>
              <a:gd name="connsiteX0" fmla="*/ 719 w 1422362"/>
              <a:gd name="connsiteY0" fmla="*/ 1025260 h 2378062"/>
              <a:gd name="connsiteX1" fmla="*/ 140932 w 1422362"/>
              <a:gd name="connsiteY1" fmla="*/ 1421034 h 2378062"/>
              <a:gd name="connsiteX2" fmla="*/ 309182 w 1422362"/>
              <a:gd name="connsiteY2" fmla="*/ 1779479 h 2378062"/>
              <a:gd name="connsiteX3" fmla="*/ 548773 w 1422362"/>
              <a:gd name="connsiteY3" fmla="*/ 2004053 h 2378062"/>
              <a:gd name="connsiteX4" fmla="*/ 582370 w 1422362"/>
              <a:gd name="connsiteY4" fmla="*/ 2364947 h 2378062"/>
              <a:gd name="connsiteX5" fmla="*/ 1253027 w 1422362"/>
              <a:gd name="connsiteY5" fmla="*/ 2378062 h 2378062"/>
              <a:gd name="connsiteX6" fmla="*/ 1262460 w 1422362"/>
              <a:gd name="connsiteY6" fmla="*/ 2054789 h 2378062"/>
              <a:gd name="connsiteX7" fmla="*/ 1421092 w 1422362"/>
              <a:gd name="connsiteY7" fmla="*/ 1194263 h 2378062"/>
              <a:gd name="connsiteX8" fmla="*/ 1369124 w 1422362"/>
              <a:gd name="connsiteY8" fmla="*/ 768467 h 2378062"/>
              <a:gd name="connsiteX9" fmla="*/ 1176719 w 1422362"/>
              <a:gd name="connsiteY9" fmla="*/ 736798 h 2378062"/>
              <a:gd name="connsiteX10" fmla="*/ 1168953 w 1422362"/>
              <a:gd name="connsiteY10" fmla="*/ 1035777 h 2378062"/>
              <a:gd name="connsiteX11" fmla="*/ 1156855 w 1422362"/>
              <a:gd name="connsiteY11" fmla="*/ 725048 h 2378062"/>
              <a:gd name="connsiteX12" fmla="*/ 927050 w 1422362"/>
              <a:gd name="connsiteY12" fmla="*/ 682671 h 2378062"/>
              <a:gd name="connsiteX13" fmla="*/ 957315 w 1422362"/>
              <a:gd name="connsiteY13" fmla="*/ 1011885 h 2378062"/>
              <a:gd name="connsiteX14" fmla="*/ 905990 w 1422362"/>
              <a:gd name="connsiteY14" fmla="*/ 681629 h 2378062"/>
              <a:gd name="connsiteX15" fmla="*/ 711016 w 1422362"/>
              <a:gd name="connsiteY15" fmla="*/ 637335 h 2378062"/>
              <a:gd name="connsiteX16" fmla="*/ 729319 w 1422362"/>
              <a:gd name="connsiteY16" fmla="*/ 1025542 h 2378062"/>
              <a:gd name="connsiteX17" fmla="*/ 543268 w 1422362"/>
              <a:gd name="connsiteY17" fmla="*/ 67723 h 2378062"/>
              <a:gd name="connsiteX18" fmla="*/ 471802 w 1422362"/>
              <a:gd name="connsiteY18" fmla="*/ 213672 h 2378062"/>
              <a:gd name="connsiteX19" fmla="*/ 473286 w 1422362"/>
              <a:gd name="connsiteY19" fmla="*/ 1379842 h 2378062"/>
              <a:gd name="connsiteX20" fmla="*/ 338442 w 1422362"/>
              <a:gd name="connsiteY20" fmla="*/ 1325937 h 2378062"/>
              <a:gd name="connsiteX21" fmla="*/ 719 w 1422362"/>
              <a:gd name="connsiteY21" fmla="*/ 1025260 h 2378062"/>
              <a:gd name="connsiteX0" fmla="*/ 719 w 1422362"/>
              <a:gd name="connsiteY0" fmla="*/ 1011512 h 2364314"/>
              <a:gd name="connsiteX1" fmla="*/ 140932 w 1422362"/>
              <a:gd name="connsiteY1" fmla="*/ 1407286 h 2364314"/>
              <a:gd name="connsiteX2" fmla="*/ 309182 w 1422362"/>
              <a:gd name="connsiteY2" fmla="*/ 1765731 h 2364314"/>
              <a:gd name="connsiteX3" fmla="*/ 548773 w 1422362"/>
              <a:gd name="connsiteY3" fmla="*/ 1990305 h 2364314"/>
              <a:gd name="connsiteX4" fmla="*/ 582370 w 1422362"/>
              <a:gd name="connsiteY4" fmla="*/ 2351199 h 2364314"/>
              <a:gd name="connsiteX5" fmla="*/ 1253027 w 1422362"/>
              <a:gd name="connsiteY5" fmla="*/ 2364314 h 2364314"/>
              <a:gd name="connsiteX6" fmla="*/ 1262460 w 1422362"/>
              <a:gd name="connsiteY6" fmla="*/ 2041041 h 2364314"/>
              <a:gd name="connsiteX7" fmla="*/ 1421092 w 1422362"/>
              <a:gd name="connsiteY7" fmla="*/ 1180515 h 2364314"/>
              <a:gd name="connsiteX8" fmla="*/ 1369124 w 1422362"/>
              <a:gd name="connsiteY8" fmla="*/ 754719 h 2364314"/>
              <a:gd name="connsiteX9" fmla="*/ 1176719 w 1422362"/>
              <a:gd name="connsiteY9" fmla="*/ 723050 h 2364314"/>
              <a:gd name="connsiteX10" fmla="*/ 1168953 w 1422362"/>
              <a:gd name="connsiteY10" fmla="*/ 1022029 h 2364314"/>
              <a:gd name="connsiteX11" fmla="*/ 1156855 w 1422362"/>
              <a:gd name="connsiteY11" fmla="*/ 711300 h 2364314"/>
              <a:gd name="connsiteX12" fmla="*/ 927050 w 1422362"/>
              <a:gd name="connsiteY12" fmla="*/ 668923 h 2364314"/>
              <a:gd name="connsiteX13" fmla="*/ 957315 w 1422362"/>
              <a:gd name="connsiteY13" fmla="*/ 998137 h 2364314"/>
              <a:gd name="connsiteX14" fmla="*/ 905990 w 1422362"/>
              <a:gd name="connsiteY14" fmla="*/ 667881 h 2364314"/>
              <a:gd name="connsiteX15" fmla="*/ 711016 w 1422362"/>
              <a:gd name="connsiteY15" fmla="*/ 623587 h 2364314"/>
              <a:gd name="connsiteX16" fmla="*/ 729319 w 1422362"/>
              <a:gd name="connsiteY16" fmla="*/ 1011794 h 2364314"/>
              <a:gd name="connsiteX17" fmla="*/ 630106 w 1422362"/>
              <a:gd name="connsiteY17" fmla="*/ 73272 h 2364314"/>
              <a:gd name="connsiteX18" fmla="*/ 471802 w 1422362"/>
              <a:gd name="connsiteY18" fmla="*/ 199924 h 2364314"/>
              <a:gd name="connsiteX19" fmla="*/ 473286 w 1422362"/>
              <a:gd name="connsiteY19" fmla="*/ 1366094 h 2364314"/>
              <a:gd name="connsiteX20" fmla="*/ 338442 w 1422362"/>
              <a:gd name="connsiteY20" fmla="*/ 1312189 h 2364314"/>
              <a:gd name="connsiteX21" fmla="*/ 719 w 1422362"/>
              <a:gd name="connsiteY21" fmla="*/ 1011512 h 2364314"/>
              <a:gd name="connsiteX0" fmla="*/ 719 w 1422362"/>
              <a:gd name="connsiteY0" fmla="*/ 938672 h 2291474"/>
              <a:gd name="connsiteX1" fmla="*/ 140932 w 1422362"/>
              <a:gd name="connsiteY1" fmla="*/ 1334446 h 2291474"/>
              <a:gd name="connsiteX2" fmla="*/ 309182 w 1422362"/>
              <a:gd name="connsiteY2" fmla="*/ 1692891 h 2291474"/>
              <a:gd name="connsiteX3" fmla="*/ 548773 w 1422362"/>
              <a:gd name="connsiteY3" fmla="*/ 1917465 h 2291474"/>
              <a:gd name="connsiteX4" fmla="*/ 582370 w 1422362"/>
              <a:gd name="connsiteY4" fmla="*/ 2278359 h 2291474"/>
              <a:gd name="connsiteX5" fmla="*/ 1253027 w 1422362"/>
              <a:gd name="connsiteY5" fmla="*/ 2291474 h 2291474"/>
              <a:gd name="connsiteX6" fmla="*/ 1262460 w 1422362"/>
              <a:gd name="connsiteY6" fmla="*/ 1968201 h 2291474"/>
              <a:gd name="connsiteX7" fmla="*/ 1421092 w 1422362"/>
              <a:gd name="connsiteY7" fmla="*/ 1107675 h 2291474"/>
              <a:gd name="connsiteX8" fmla="*/ 1369124 w 1422362"/>
              <a:gd name="connsiteY8" fmla="*/ 681879 h 2291474"/>
              <a:gd name="connsiteX9" fmla="*/ 1176719 w 1422362"/>
              <a:gd name="connsiteY9" fmla="*/ 650210 h 2291474"/>
              <a:gd name="connsiteX10" fmla="*/ 1168953 w 1422362"/>
              <a:gd name="connsiteY10" fmla="*/ 949189 h 2291474"/>
              <a:gd name="connsiteX11" fmla="*/ 1156855 w 1422362"/>
              <a:gd name="connsiteY11" fmla="*/ 638460 h 2291474"/>
              <a:gd name="connsiteX12" fmla="*/ 927050 w 1422362"/>
              <a:gd name="connsiteY12" fmla="*/ 596083 h 2291474"/>
              <a:gd name="connsiteX13" fmla="*/ 957315 w 1422362"/>
              <a:gd name="connsiteY13" fmla="*/ 925297 h 2291474"/>
              <a:gd name="connsiteX14" fmla="*/ 905990 w 1422362"/>
              <a:gd name="connsiteY14" fmla="*/ 595041 h 2291474"/>
              <a:gd name="connsiteX15" fmla="*/ 711016 w 1422362"/>
              <a:gd name="connsiteY15" fmla="*/ 550747 h 2291474"/>
              <a:gd name="connsiteX16" fmla="*/ 729319 w 1422362"/>
              <a:gd name="connsiteY16" fmla="*/ 938954 h 2291474"/>
              <a:gd name="connsiteX17" fmla="*/ 673525 w 1422362"/>
              <a:gd name="connsiteY17" fmla="*/ 130688 h 2291474"/>
              <a:gd name="connsiteX18" fmla="*/ 471802 w 1422362"/>
              <a:gd name="connsiteY18" fmla="*/ 127084 h 2291474"/>
              <a:gd name="connsiteX19" fmla="*/ 473286 w 1422362"/>
              <a:gd name="connsiteY19" fmla="*/ 1293254 h 2291474"/>
              <a:gd name="connsiteX20" fmla="*/ 338442 w 1422362"/>
              <a:gd name="connsiteY20" fmla="*/ 1239349 h 2291474"/>
              <a:gd name="connsiteX21" fmla="*/ 719 w 1422362"/>
              <a:gd name="connsiteY21" fmla="*/ 938672 h 2291474"/>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29319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48524 h 2301326"/>
              <a:gd name="connsiteX1" fmla="*/ 140932 w 1422362"/>
              <a:gd name="connsiteY1" fmla="*/ 1344298 h 2301326"/>
              <a:gd name="connsiteX2" fmla="*/ 309182 w 1422362"/>
              <a:gd name="connsiteY2" fmla="*/ 1702743 h 2301326"/>
              <a:gd name="connsiteX3" fmla="*/ 548773 w 1422362"/>
              <a:gd name="connsiteY3" fmla="*/ 1927317 h 2301326"/>
              <a:gd name="connsiteX4" fmla="*/ 582370 w 1422362"/>
              <a:gd name="connsiteY4" fmla="*/ 2288211 h 2301326"/>
              <a:gd name="connsiteX5" fmla="*/ 1253027 w 1422362"/>
              <a:gd name="connsiteY5" fmla="*/ 2301326 h 2301326"/>
              <a:gd name="connsiteX6" fmla="*/ 1262460 w 1422362"/>
              <a:gd name="connsiteY6" fmla="*/ 1978053 h 2301326"/>
              <a:gd name="connsiteX7" fmla="*/ 1421092 w 1422362"/>
              <a:gd name="connsiteY7" fmla="*/ 1117527 h 2301326"/>
              <a:gd name="connsiteX8" fmla="*/ 1369124 w 1422362"/>
              <a:gd name="connsiteY8" fmla="*/ 691731 h 2301326"/>
              <a:gd name="connsiteX9" fmla="*/ 1176719 w 1422362"/>
              <a:gd name="connsiteY9" fmla="*/ 660062 h 2301326"/>
              <a:gd name="connsiteX10" fmla="*/ 1168953 w 1422362"/>
              <a:gd name="connsiteY10" fmla="*/ 959041 h 2301326"/>
              <a:gd name="connsiteX11" fmla="*/ 1156855 w 1422362"/>
              <a:gd name="connsiteY11" fmla="*/ 648312 h 2301326"/>
              <a:gd name="connsiteX12" fmla="*/ 927050 w 1422362"/>
              <a:gd name="connsiteY12" fmla="*/ 605935 h 2301326"/>
              <a:gd name="connsiteX13" fmla="*/ 957315 w 1422362"/>
              <a:gd name="connsiteY13" fmla="*/ 935149 h 2301326"/>
              <a:gd name="connsiteX14" fmla="*/ 905990 w 1422362"/>
              <a:gd name="connsiteY14" fmla="*/ 604893 h 2301326"/>
              <a:gd name="connsiteX15" fmla="*/ 711016 w 1422362"/>
              <a:gd name="connsiteY15" fmla="*/ 560599 h 2301326"/>
              <a:gd name="connsiteX16" fmla="*/ 714846 w 1422362"/>
              <a:gd name="connsiteY16" fmla="*/ 948806 h 2301326"/>
              <a:gd name="connsiteX17" fmla="*/ 673525 w 1422362"/>
              <a:gd name="connsiteY17" fmla="*/ 140540 h 2301326"/>
              <a:gd name="connsiteX18" fmla="*/ 471802 w 1422362"/>
              <a:gd name="connsiteY18" fmla="*/ 136936 h 2301326"/>
              <a:gd name="connsiteX19" fmla="*/ 473286 w 1422362"/>
              <a:gd name="connsiteY19" fmla="*/ 1303106 h 2301326"/>
              <a:gd name="connsiteX20" fmla="*/ 338442 w 1422362"/>
              <a:gd name="connsiteY20" fmla="*/ 1249201 h 2301326"/>
              <a:gd name="connsiteX21" fmla="*/ 719 w 1422362"/>
              <a:gd name="connsiteY21" fmla="*/ 948524 h 2301326"/>
              <a:gd name="connsiteX0" fmla="*/ 719 w 1422362"/>
              <a:gd name="connsiteY0" fmla="*/ 914198 h 2267000"/>
              <a:gd name="connsiteX1" fmla="*/ 140932 w 1422362"/>
              <a:gd name="connsiteY1" fmla="*/ 1309972 h 2267000"/>
              <a:gd name="connsiteX2" fmla="*/ 309182 w 1422362"/>
              <a:gd name="connsiteY2" fmla="*/ 1668417 h 2267000"/>
              <a:gd name="connsiteX3" fmla="*/ 548773 w 1422362"/>
              <a:gd name="connsiteY3" fmla="*/ 1892991 h 2267000"/>
              <a:gd name="connsiteX4" fmla="*/ 582370 w 1422362"/>
              <a:gd name="connsiteY4" fmla="*/ 2253885 h 2267000"/>
              <a:gd name="connsiteX5" fmla="*/ 1253027 w 1422362"/>
              <a:gd name="connsiteY5" fmla="*/ 2267000 h 2267000"/>
              <a:gd name="connsiteX6" fmla="*/ 1262460 w 1422362"/>
              <a:gd name="connsiteY6" fmla="*/ 1943727 h 2267000"/>
              <a:gd name="connsiteX7" fmla="*/ 1421092 w 1422362"/>
              <a:gd name="connsiteY7" fmla="*/ 1083201 h 2267000"/>
              <a:gd name="connsiteX8" fmla="*/ 1369124 w 1422362"/>
              <a:gd name="connsiteY8" fmla="*/ 657405 h 2267000"/>
              <a:gd name="connsiteX9" fmla="*/ 1176719 w 1422362"/>
              <a:gd name="connsiteY9" fmla="*/ 625736 h 2267000"/>
              <a:gd name="connsiteX10" fmla="*/ 1168953 w 1422362"/>
              <a:gd name="connsiteY10" fmla="*/ 924715 h 2267000"/>
              <a:gd name="connsiteX11" fmla="*/ 1156855 w 1422362"/>
              <a:gd name="connsiteY11" fmla="*/ 613986 h 2267000"/>
              <a:gd name="connsiteX12" fmla="*/ 927050 w 1422362"/>
              <a:gd name="connsiteY12" fmla="*/ 571609 h 2267000"/>
              <a:gd name="connsiteX13" fmla="*/ 957315 w 1422362"/>
              <a:gd name="connsiteY13" fmla="*/ 900823 h 2267000"/>
              <a:gd name="connsiteX14" fmla="*/ 905990 w 1422362"/>
              <a:gd name="connsiteY14" fmla="*/ 570567 h 2267000"/>
              <a:gd name="connsiteX15" fmla="*/ 711016 w 1422362"/>
              <a:gd name="connsiteY15" fmla="*/ 526273 h 2267000"/>
              <a:gd name="connsiteX16" fmla="*/ 714846 w 1422362"/>
              <a:gd name="connsiteY16" fmla="*/ 914480 h 2267000"/>
              <a:gd name="connsiteX17" fmla="*/ 673525 w 1422362"/>
              <a:gd name="connsiteY17" fmla="*/ 106214 h 2267000"/>
              <a:gd name="connsiteX18" fmla="*/ 486275 w 1422362"/>
              <a:gd name="connsiteY18" fmla="*/ 174974 h 2267000"/>
              <a:gd name="connsiteX19" fmla="*/ 473286 w 1422362"/>
              <a:gd name="connsiteY19" fmla="*/ 1268780 h 2267000"/>
              <a:gd name="connsiteX20" fmla="*/ 338442 w 1422362"/>
              <a:gd name="connsiteY20" fmla="*/ 1214875 h 2267000"/>
              <a:gd name="connsiteX21" fmla="*/ 719 w 1422362"/>
              <a:gd name="connsiteY21" fmla="*/ 914198 h 2267000"/>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897709 h 2250511"/>
              <a:gd name="connsiteX1" fmla="*/ 140932 w 1422362"/>
              <a:gd name="connsiteY1" fmla="*/ 1293483 h 2250511"/>
              <a:gd name="connsiteX2" fmla="*/ 309182 w 1422362"/>
              <a:gd name="connsiteY2" fmla="*/ 1651928 h 2250511"/>
              <a:gd name="connsiteX3" fmla="*/ 548773 w 1422362"/>
              <a:gd name="connsiteY3" fmla="*/ 1876502 h 2250511"/>
              <a:gd name="connsiteX4" fmla="*/ 582370 w 1422362"/>
              <a:gd name="connsiteY4" fmla="*/ 2237396 h 2250511"/>
              <a:gd name="connsiteX5" fmla="*/ 1253027 w 1422362"/>
              <a:gd name="connsiteY5" fmla="*/ 2250511 h 2250511"/>
              <a:gd name="connsiteX6" fmla="*/ 1262460 w 1422362"/>
              <a:gd name="connsiteY6" fmla="*/ 1927238 h 2250511"/>
              <a:gd name="connsiteX7" fmla="*/ 1421092 w 1422362"/>
              <a:gd name="connsiteY7" fmla="*/ 1066712 h 2250511"/>
              <a:gd name="connsiteX8" fmla="*/ 1369124 w 1422362"/>
              <a:gd name="connsiteY8" fmla="*/ 640916 h 2250511"/>
              <a:gd name="connsiteX9" fmla="*/ 1176719 w 1422362"/>
              <a:gd name="connsiteY9" fmla="*/ 609247 h 2250511"/>
              <a:gd name="connsiteX10" fmla="*/ 1168953 w 1422362"/>
              <a:gd name="connsiteY10" fmla="*/ 908226 h 2250511"/>
              <a:gd name="connsiteX11" fmla="*/ 1156855 w 1422362"/>
              <a:gd name="connsiteY11" fmla="*/ 597497 h 2250511"/>
              <a:gd name="connsiteX12" fmla="*/ 927050 w 1422362"/>
              <a:gd name="connsiteY12" fmla="*/ 555120 h 2250511"/>
              <a:gd name="connsiteX13" fmla="*/ 957315 w 1422362"/>
              <a:gd name="connsiteY13" fmla="*/ 884334 h 2250511"/>
              <a:gd name="connsiteX14" fmla="*/ 905990 w 1422362"/>
              <a:gd name="connsiteY14" fmla="*/ 554078 h 2250511"/>
              <a:gd name="connsiteX15" fmla="*/ 711016 w 1422362"/>
              <a:gd name="connsiteY15" fmla="*/ 509784 h 2250511"/>
              <a:gd name="connsiteX16" fmla="*/ 714846 w 1422362"/>
              <a:gd name="connsiteY16" fmla="*/ 897991 h 2250511"/>
              <a:gd name="connsiteX17" fmla="*/ 683174 w 1422362"/>
              <a:gd name="connsiteY17" fmla="*/ 118671 h 2250511"/>
              <a:gd name="connsiteX18" fmla="*/ 486275 w 1422362"/>
              <a:gd name="connsiteY18" fmla="*/ 158485 h 2250511"/>
              <a:gd name="connsiteX19" fmla="*/ 473286 w 1422362"/>
              <a:gd name="connsiteY19" fmla="*/ 1252291 h 2250511"/>
              <a:gd name="connsiteX20" fmla="*/ 338442 w 1422362"/>
              <a:gd name="connsiteY20" fmla="*/ 1198386 h 2250511"/>
              <a:gd name="connsiteX21" fmla="*/ 719 w 1422362"/>
              <a:gd name="connsiteY21" fmla="*/ 897709 h 2250511"/>
              <a:gd name="connsiteX0" fmla="*/ 719 w 1422362"/>
              <a:gd name="connsiteY0" fmla="*/ 904644 h 2257446"/>
              <a:gd name="connsiteX1" fmla="*/ 140932 w 1422362"/>
              <a:gd name="connsiteY1" fmla="*/ 1300418 h 2257446"/>
              <a:gd name="connsiteX2" fmla="*/ 309182 w 1422362"/>
              <a:gd name="connsiteY2" fmla="*/ 1658863 h 2257446"/>
              <a:gd name="connsiteX3" fmla="*/ 548773 w 1422362"/>
              <a:gd name="connsiteY3" fmla="*/ 1883437 h 2257446"/>
              <a:gd name="connsiteX4" fmla="*/ 582370 w 1422362"/>
              <a:gd name="connsiteY4" fmla="*/ 2244331 h 2257446"/>
              <a:gd name="connsiteX5" fmla="*/ 1253027 w 1422362"/>
              <a:gd name="connsiteY5" fmla="*/ 2257446 h 2257446"/>
              <a:gd name="connsiteX6" fmla="*/ 1262460 w 1422362"/>
              <a:gd name="connsiteY6" fmla="*/ 1934173 h 2257446"/>
              <a:gd name="connsiteX7" fmla="*/ 1421092 w 1422362"/>
              <a:gd name="connsiteY7" fmla="*/ 1073647 h 2257446"/>
              <a:gd name="connsiteX8" fmla="*/ 1369124 w 1422362"/>
              <a:gd name="connsiteY8" fmla="*/ 647851 h 2257446"/>
              <a:gd name="connsiteX9" fmla="*/ 1176719 w 1422362"/>
              <a:gd name="connsiteY9" fmla="*/ 616182 h 2257446"/>
              <a:gd name="connsiteX10" fmla="*/ 1168953 w 1422362"/>
              <a:gd name="connsiteY10" fmla="*/ 915161 h 2257446"/>
              <a:gd name="connsiteX11" fmla="*/ 1156855 w 1422362"/>
              <a:gd name="connsiteY11" fmla="*/ 604432 h 2257446"/>
              <a:gd name="connsiteX12" fmla="*/ 927050 w 1422362"/>
              <a:gd name="connsiteY12" fmla="*/ 562055 h 2257446"/>
              <a:gd name="connsiteX13" fmla="*/ 957315 w 1422362"/>
              <a:gd name="connsiteY13" fmla="*/ 891269 h 2257446"/>
              <a:gd name="connsiteX14" fmla="*/ 905990 w 1422362"/>
              <a:gd name="connsiteY14" fmla="*/ 561013 h 2257446"/>
              <a:gd name="connsiteX15" fmla="*/ 711016 w 1422362"/>
              <a:gd name="connsiteY15" fmla="*/ 516719 h 2257446"/>
              <a:gd name="connsiteX16" fmla="*/ 714846 w 1422362"/>
              <a:gd name="connsiteY16" fmla="*/ 904926 h 2257446"/>
              <a:gd name="connsiteX17" fmla="*/ 683174 w 1422362"/>
              <a:gd name="connsiteY17" fmla="*/ 125606 h 2257446"/>
              <a:gd name="connsiteX18" fmla="*/ 486275 w 1422362"/>
              <a:gd name="connsiteY18" fmla="*/ 165420 h 2257446"/>
              <a:gd name="connsiteX19" fmla="*/ 473286 w 1422362"/>
              <a:gd name="connsiteY19" fmla="*/ 1259226 h 2257446"/>
              <a:gd name="connsiteX20" fmla="*/ 338442 w 1422362"/>
              <a:gd name="connsiteY20" fmla="*/ 1205321 h 2257446"/>
              <a:gd name="connsiteX21" fmla="*/ 719 w 1422362"/>
              <a:gd name="connsiteY21" fmla="*/ 904644 h 2257446"/>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73286 w 1422362"/>
              <a:gd name="connsiteY19" fmla="*/ 1255537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38442 w 1422362"/>
              <a:gd name="connsiteY20" fmla="*/ 1201632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719 w 1422362"/>
              <a:gd name="connsiteY0" fmla="*/ 900955 h 2253757"/>
              <a:gd name="connsiteX1" fmla="*/ 140932 w 1422362"/>
              <a:gd name="connsiteY1" fmla="*/ 1296729 h 2253757"/>
              <a:gd name="connsiteX2" fmla="*/ 309182 w 1422362"/>
              <a:gd name="connsiteY2" fmla="*/ 1655174 h 2253757"/>
              <a:gd name="connsiteX3" fmla="*/ 548773 w 1422362"/>
              <a:gd name="connsiteY3" fmla="*/ 1879748 h 2253757"/>
              <a:gd name="connsiteX4" fmla="*/ 582370 w 1422362"/>
              <a:gd name="connsiteY4" fmla="*/ 2240642 h 2253757"/>
              <a:gd name="connsiteX5" fmla="*/ 1253027 w 1422362"/>
              <a:gd name="connsiteY5" fmla="*/ 2253757 h 2253757"/>
              <a:gd name="connsiteX6" fmla="*/ 1262460 w 1422362"/>
              <a:gd name="connsiteY6" fmla="*/ 1930484 h 2253757"/>
              <a:gd name="connsiteX7" fmla="*/ 1421092 w 1422362"/>
              <a:gd name="connsiteY7" fmla="*/ 1069958 h 2253757"/>
              <a:gd name="connsiteX8" fmla="*/ 1369124 w 1422362"/>
              <a:gd name="connsiteY8" fmla="*/ 644162 h 2253757"/>
              <a:gd name="connsiteX9" fmla="*/ 1176719 w 1422362"/>
              <a:gd name="connsiteY9" fmla="*/ 612493 h 2253757"/>
              <a:gd name="connsiteX10" fmla="*/ 1168953 w 1422362"/>
              <a:gd name="connsiteY10" fmla="*/ 911472 h 2253757"/>
              <a:gd name="connsiteX11" fmla="*/ 1156855 w 1422362"/>
              <a:gd name="connsiteY11" fmla="*/ 600743 h 2253757"/>
              <a:gd name="connsiteX12" fmla="*/ 927050 w 1422362"/>
              <a:gd name="connsiteY12" fmla="*/ 558366 h 2253757"/>
              <a:gd name="connsiteX13" fmla="*/ 957315 w 1422362"/>
              <a:gd name="connsiteY13" fmla="*/ 887580 h 2253757"/>
              <a:gd name="connsiteX14" fmla="*/ 905990 w 1422362"/>
              <a:gd name="connsiteY14" fmla="*/ 557324 h 2253757"/>
              <a:gd name="connsiteX15" fmla="*/ 711016 w 1422362"/>
              <a:gd name="connsiteY15" fmla="*/ 513030 h 2253757"/>
              <a:gd name="connsiteX16" fmla="*/ 714846 w 1422362"/>
              <a:gd name="connsiteY16" fmla="*/ 901237 h 2253757"/>
              <a:gd name="connsiteX17" fmla="*/ 683174 w 1422362"/>
              <a:gd name="connsiteY17" fmla="*/ 121917 h 2253757"/>
              <a:gd name="connsiteX18" fmla="*/ 486275 w 1422362"/>
              <a:gd name="connsiteY18" fmla="*/ 161731 h 2253757"/>
              <a:gd name="connsiteX19" fmla="*/ 463637 w 1422362"/>
              <a:gd name="connsiteY19" fmla="*/ 1183173 h 2253757"/>
              <a:gd name="connsiteX20" fmla="*/ 304672 w 1422362"/>
              <a:gd name="connsiteY20" fmla="*/ 1148565 h 2253757"/>
              <a:gd name="connsiteX21" fmla="*/ 719 w 1422362"/>
              <a:gd name="connsiteY21" fmla="*/ 900955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436 w 1494443"/>
              <a:gd name="connsiteY0" fmla="*/ 886482 h 2253757"/>
              <a:gd name="connsiteX1" fmla="*/ 213013 w 1494443"/>
              <a:gd name="connsiteY1" fmla="*/ 1296729 h 2253757"/>
              <a:gd name="connsiteX2" fmla="*/ 381263 w 1494443"/>
              <a:gd name="connsiteY2" fmla="*/ 1655174 h 2253757"/>
              <a:gd name="connsiteX3" fmla="*/ 620854 w 1494443"/>
              <a:gd name="connsiteY3" fmla="*/ 1879748 h 2253757"/>
              <a:gd name="connsiteX4" fmla="*/ 654451 w 1494443"/>
              <a:gd name="connsiteY4" fmla="*/ 2240642 h 2253757"/>
              <a:gd name="connsiteX5" fmla="*/ 1325108 w 1494443"/>
              <a:gd name="connsiteY5" fmla="*/ 2253757 h 2253757"/>
              <a:gd name="connsiteX6" fmla="*/ 1334541 w 1494443"/>
              <a:gd name="connsiteY6" fmla="*/ 1930484 h 2253757"/>
              <a:gd name="connsiteX7" fmla="*/ 1493173 w 1494443"/>
              <a:gd name="connsiteY7" fmla="*/ 1069958 h 2253757"/>
              <a:gd name="connsiteX8" fmla="*/ 1441205 w 1494443"/>
              <a:gd name="connsiteY8" fmla="*/ 644162 h 2253757"/>
              <a:gd name="connsiteX9" fmla="*/ 1248800 w 1494443"/>
              <a:gd name="connsiteY9" fmla="*/ 612493 h 2253757"/>
              <a:gd name="connsiteX10" fmla="*/ 1241034 w 1494443"/>
              <a:gd name="connsiteY10" fmla="*/ 911472 h 2253757"/>
              <a:gd name="connsiteX11" fmla="*/ 1228936 w 1494443"/>
              <a:gd name="connsiteY11" fmla="*/ 600743 h 2253757"/>
              <a:gd name="connsiteX12" fmla="*/ 999131 w 1494443"/>
              <a:gd name="connsiteY12" fmla="*/ 558366 h 2253757"/>
              <a:gd name="connsiteX13" fmla="*/ 1029396 w 1494443"/>
              <a:gd name="connsiteY13" fmla="*/ 887580 h 2253757"/>
              <a:gd name="connsiteX14" fmla="*/ 978071 w 1494443"/>
              <a:gd name="connsiteY14" fmla="*/ 557324 h 2253757"/>
              <a:gd name="connsiteX15" fmla="*/ 783097 w 1494443"/>
              <a:gd name="connsiteY15" fmla="*/ 513030 h 2253757"/>
              <a:gd name="connsiteX16" fmla="*/ 786927 w 1494443"/>
              <a:gd name="connsiteY16" fmla="*/ 901237 h 2253757"/>
              <a:gd name="connsiteX17" fmla="*/ 755255 w 1494443"/>
              <a:gd name="connsiteY17" fmla="*/ 121917 h 2253757"/>
              <a:gd name="connsiteX18" fmla="*/ 558356 w 1494443"/>
              <a:gd name="connsiteY18" fmla="*/ 161731 h 2253757"/>
              <a:gd name="connsiteX19" fmla="*/ 535718 w 1494443"/>
              <a:gd name="connsiteY19" fmla="*/ 1183173 h 2253757"/>
              <a:gd name="connsiteX20" fmla="*/ 376753 w 1494443"/>
              <a:gd name="connsiteY20" fmla="*/ 1148565 h 2253757"/>
              <a:gd name="connsiteX21" fmla="*/ 436 w 1494443"/>
              <a:gd name="connsiteY21" fmla="*/ 886482 h 2253757"/>
              <a:gd name="connsiteX0" fmla="*/ 0 w 1494007"/>
              <a:gd name="connsiteY0" fmla="*/ 886482 h 2253757"/>
              <a:gd name="connsiteX1" fmla="*/ 212577 w 1494007"/>
              <a:gd name="connsiteY1" fmla="*/ 1296729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380827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240642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253757"/>
              <a:gd name="connsiteX1" fmla="*/ 202929 w 1494007"/>
              <a:gd name="connsiteY1" fmla="*/ 1320850 h 2253757"/>
              <a:gd name="connsiteX2" fmla="*/ 438719 w 1494007"/>
              <a:gd name="connsiteY2" fmla="*/ 1655174 h 2253757"/>
              <a:gd name="connsiteX3" fmla="*/ 620418 w 1494007"/>
              <a:gd name="connsiteY3" fmla="*/ 1879748 h 2253757"/>
              <a:gd name="connsiteX4" fmla="*/ 654015 w 1494007"/>
              <a:gd name="connsiteY4" fmla="*/ 2115210 h 2253757"/>
              <a:gd name="connsiteX5" fmla="*/ 1324672 w 1494007"/>
              <a:gd name="connsiteY5" fmla="*/ 2253757 h 2253757"/>
              <a:gd name="connsiteX6" fmla="*/ 1334105 w 1494007"/>
              <a:gd name="connsiteY6" fmla="*/ 1930484 h 2253757"/>
              <a:gd name="connsiteX7" fmla="*/ 1492737 w 1494007"/>
              <a:gd name="connsiteY7" fmla="*/ 1069958 h 2253757"/>
              <a:gd name="connsiteX8" fmla="*/ 1440769 w 1494007"/>
              <a:gd name="connsiteY8" fmla="*/ 644162 h 2253757"/>
              <a:gd name="connsiteX9" fmla="*/ 1248364 w 1494007"/>
              <a:gd name="connsiteY9" fmla="*/ 612493 h 2253757"/>
              <a:gd name="connsiteX10" fmla="*/ 1240598 w 1494007"/>
              <a:gd name="connsiteY10" fmla="*/ 911472 h 2253757"/>
              <a:gd name="connsiteX11" fmla="*/ 1228500 w 1494007"/>
              <a:gd name="connsiteY11" fmla="*/ 600743 h 2253757"/>
              <a:gd name="connsiteX12" fmla="*/ 998695 w 1494007"/>
              <a:gd name="connsiteY12" fmla="*/ 558366 h 2253757"/>
              <a:gd name="connsiteX13" fmla="*/ 1028960 w 1494007"/>
              <a:gd name="connsiteY13" fmla="*/ 887580 h 2253757"/>
              <a:gd name="connsiteX14" fmla="*/ 977635 w 1494007"/>
              <a:gd name="connsiteY14" fmla="*/ 557324 h 2253757"/>
              <a:gd name="connsiteX15" fmla="*/ 782661 w 1494007"/>
              <a:gd name="connsiteY15" fmla="*/ 513030 h 2253757"/>
              <a:gd name="connsiteX16" fmla="*/ 786491 w 1494007"/>
              <a:gd name="connsiteY16" fmla="*/ 901237 h 2253757"/>
              <a:gd name="connsiteX17" fmla="*/ 754819 w 1494007"/>
              <a:gd name="connsiteY17" fmla="*/ 121917 h 2253757"/>
              <a:gd name="connsiteX18" fmla="*/ 557920 w 1494007"/>
              <a:gd name="connsiteY18" fmla="*/ 161731 h 2253757"/>
              <a:gd name="connsiteX19" fmla="*/ 535282 w 1494007"/>
              <a:gd name="connsiteY19" fmla="*/ 1183173 h 2253757"/>
              <a:gd name="connsiteX20" fmla="*/ 376317 w 1494007"/>
              <a:gd name="connsiteY20" fmla="*/ 1148565 h 2253757"/>
              <a:gd name="connsiteX21" fmla="*/ 0 w 1494007"/>
              <a:gd name="connsiteY21" fmla="*/ 886482 h 2253757"/>
              <a:gd name="connsiteX0" fmla="*/ 0 w 1494007"/>
              <a:gd name="connsiteY0" fmla="*/ 886482 h 2147622"/>
              <a:gd name="connsiteX1" fmla="*/ 202929 w 1494007"/>
              <a:gd name="connsiteY1" fmla="*/ 1320850 h 2147622"/>
              <a:gd name="connsiteX2" fmla="*/ 438719 w 1494007"/>
              <a:gd name="connsiteY2" fmla="*/ 1655174 h 2147622"/>
              <a:gd name="connsiteX3" fmla="*/ 620418 w 1494007"/>
              <a:gd name="connsiteY3" fmla="*/ 1879748 h 2147622"/>
              <a:gd name="connsiteX4" fmla="*/ 654015 w 1494007"/>
              <a:gd name="connsiteY4" fmla="*/ 2115210 h 2147622"/>
              <a:gd name="connsiteX5" fmla="*/ 1339145 w 1494007"/>
              <a:gd name="connsiteY5" fmla="*/ 2147622 h 2147622"/>
              <a:gd name="connsiteX6" fmla="*/ 1334105 w 1494007"/>
              <a:gd name="connsiteY6" fmla="*/ 1930484 h 2147622"/>
              <a:gd name="connsiteX7" fmla="*/ 1492737 w 1494007"/>
              <a:gd name="connsiteY7" fmla="*/ 1069958 h 2147622"/>
              <a:gd name="connsiteX8" fmla="*/ 1440769 w 1494007"/>
              <a:gd name="connsiteY8" fmla="*/ 644162 h 2147622"/>
              <a:gd name="connsiteX9" fmla="*/ 1248364 w 1494007"/>
              <a:gd name="connsiteY9" fmla="*/ 612493 h 2147622"/>
              <a:gd name="connsiteX10" fmla="*/ 1240598 w 1494007"/>
              <a:gd name="connsiteY10" fmla="*/ 911472 h 2147622"/>
              <a:gd name="connsiteX11" fmla="*/ 1228500 w 1494007"/>
              <a:gd name="connsiteY11" fmla="*/ 600743 h 2147622"/>
              <a:gd name="connsiteX12" fmla="*/ 998695 w 1494007"/>
              <a:gd name="connsiteY12" fmla="*/ 558366 h 2147622"/>
              <a:gd name="connsiteX13" fmla="*/ 1028960 w 1494007"/>
              <a:gd name="connsiteY13" fmla="*/ 887580 h 2147622"/>
              <a:gd name="connsiteX14" fmla="*/ 977635 w 1494007"/>
              <a:gd name="connsiteY14" fmla="*/ 557324 h 2147622"/>
              <a:gd name="connsiteX15" fmla="*/ 782661 w 1494007"/>
              <a:gd name="connsiteY15" fmla="*/ 513030 h 2147622"/>
              <a:gd name="connsiteX16" fmla="*/ 786491 w 1494007"/>
              <a:gd name="connsiteY16" fmla="*/ 901237 h 2147622"/>
              <a:gd name="connsiteX17" fmla="*/ 754819 w 1494007"/>
              <a:gd name="connsiteY17" fmla="*/ 121917 h 2147622"/>
              <a:gd name="connsiteX18" fmla="*/ 557920 w 1494007"/>
              <a:gd name="connsiteY18" fmla="*/ 161731 h 2147622"/>
              <a:gd name="connsiteX19" fmla="*/ 535282 w 1494007"/>
              <a:gd name="connsiteY19" fmla="*/ 1183173 h 2147622"/>
              <a:gd name="connsiteX20" fmla="*/ 376317 w 1494007"/>
              <a:gd name="connsiteY20" fmla="*/ 1148565 h 2147622"/>
              <a:gd name="connsiteX21" fmla="*/ 0 w 1494007"/>
              <a:gd name="connsiteY21" fmla="*/ 886482 h 2147622"/>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5282 w 1494007"/>
              <a:gd name="connsiteY19" fmla="*/ 1183173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01512 w 1494007"/>
              <a:gd name="connsiteY19" fmla="*/ 1192821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76317 w 1494007"/>
              <a:gd name="connsiteY20" fmla="*/ 1148565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494007"/>
              <a:gd name="connsiteY0" fmla="*/ 886482 h 2123500"/>
              <a:gd name="connsiteX1" fmla="*/ 202929 w 1494007"/>
              <a:gd name="connsiteY1" fmla="*/ 1320850 h 2123500"/>
              <a:gd name="connsiteX2" fmla="*/ 438719 w 1494007"/>
              <a:gd name="connsiteY2" fmla="*/ 1655174 h 2123500"/>
              <a:gd name="connsiteX3" fmla="*/ 620418 w 1494007"/>
              <a:gd name="connsiteY3" fmla="*/ 1879748 h 2123500"/>
              <a:gd name="connsiteX4" fmla="*/ 654015 w 1494007"/>
              <a:gd name="connsiteY4" fmla="*/ 2115210 h 2123500"/>
              <a:gd name="connsiteX5" fmla="*/ 1334321 w 1494007"/>
              <a:gd name="connsiteY5" fmla="*/ 2123500 h 2123500"/>
              <a:gd name="connsiteX6" fmla="*/ 1334105 w 1494007"/>
              <a:gd name="connsiteY6" fmla="*/ 1930484 h 2123500"/>
              <a:gd name="connsiteX7" fmla="*/ 1492737 w 1494007"/>
              <a:gd name="connsiteY7" fmla="*/ 1069958 h 2123500"/>
              <a:gd name="connsiteX8" fmla="*/ 1440769 w 1494007"/>
              <a:gd name="connsiteY8" fmla="*/ 644162 h 2123500"/>
              <a:gd name="connsiteX9" fmla="*/ 1248364 w 1494007"/>
              <a:gd name="connsiteY9" fmla="*/ 612493 h 2123500"/>
              <a:gd name="connsiteX10" fmla="*/ 1240598 w 1494007"/>
              <a:gd name="connsiteY10" fmla="*/ 911472 h 2123500"/>
              <a:gd name="connsiteX11" fmla="*/ 1228500 w 1494007"/>
              <a:gd name="connsiteY11" fmla="*/ 600743 h 2123500"/>
              <a:gd name="connsiteX12" fmla="*/ 998695 w 1494007"/>
              <a:gd name="connsiteY12" fmla="*/ 558366 h 2123500"/>
              <a:gd name="connsiteX13" fmla="*/ 1028960 w 1494007"/>
              <a:gd name="connsiteY13" fmla="*/ 887580 h 2123500"/>
              <a:gd name="connsiteX14" fmla="*/ 977635 w 1494007"/>
              <a:gd name="connsiteY14" fmla="*/ 557324 h 2123500"/>
              <a:gd name="connsiteX15" fmla="*/ 782661 w 1494007"/>
              <a:gd name="connsiteY15" fmla="*/ 513030 h 2123500"/>
              <a:gd name="connsiteX16" fmla="*/ 786491 w 1494007"/>
              <a:gd name="connsiteY16" fmla="*/ 901237 h 2123500"/>
              <a:gd name="connsiteX17" fmla="*/ 754819 w 1494007"/>
              <a:gd name="connsiteY17" fmla="*/ 121917 h 2123500"/>
              <a:gd name="connsiteX18" fmla="*/ 557920 w 1494007"/>
              <a:gd name="connsiteY18" fmla="*/ 161731 h 2123500"/>
              <a:gd name="connsiteX19" fmla="*/ 530458 w 1494007"/>
              <a:gd name="connsiteY19" fmla="*/ 1197645 h 2123500"/>
              <a:gd name="connsiteX20" fmla="*/ 395614 w 1494007"/>
              <a:gd name="connsiteY20" fmla="*/ 1153389 h 2123500"/>
              <a:gd name="connsiteX21" fmla="*/ 0 w 1494007"/>
              <a:gd name="connsiteY21" fmla="*/ 886482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23500"/>
              <a:gd name="connsiteX1" fmla="*/ 227051 w 1518129"/>
              <a:gd name="connsiteY1" fmla="*/ 1320850 h 2123500"/>
              <a:gd name="connsiteX2" fmla="*/ 462841 w 1518129"/>
              <a:gd name="connsiteY2" fmla="*/ 1655174 h 2123500"/>
              <a:gd name="connsiteX3" fmla="*/ 644540 w 1518129"/>
              <a:gd name="connsiteY3" fmla="*/ 1879748 h 2123500"/>
              <a:gd name="connsiteX4" fmla="*/ 678137 w 1518129"/>
              <a:gd name="connsiteY4" fmla="*/ 2115210 h 2123500"/>
              <a:gd name="connsiteX5" fmla="*/ 1358443 w 1518129"/>
              <a:gd name="connsiteY5" fmla="*/ 2123500 h 2123500"/>
              <a:gd name="connsiteX6" fmla="*/ 1358227 w 1518129"/>
              <a:gd name="connsiteY6" fmla="*/ 1930484 h 2123500"/>
              <a:gd name="connsiteX7" fmla="*/ 1516859 w 1518129"/>
              <a:gd name="connsiteY7" fmla="*/ 1069958 h 2123500"/>
              <a:gd name="connsiteX8" fmla="*/ 1464891 w 1518129"/>
              <a:gd name="connsiteY8" fmla="*/ 644162 h 2123500"/>
              <a:gd name="connsiteX9" fmla="*/ 1272486 w 1518129"/>
              <a:gd name="connsiteY9" fmla="*/ 612493 h 2123500"/>
              <a:gd name="connsiteX10" fmla="*/ 1264720 w 1518129"/>
              <a:gd name="connsiteY10" fmla="*/ 911472 h 2123500"/>
              <a:gd name="connsiteX11" fmla="*/ 1252622 w 1518129"/>
              <a:gd name="connsiteY11" fmla="*/ 600743 h 2123500"/>
              <a:gd name="connsiteX12" fmla="*/ 1022817 w 1518129"/>
              <a:gd name="connsiteY12" fmla="*/ 558366 h 2123500"/>
              <a:gd name="connsiteX13" fmla="*/ 1053082 w 1518129"/>
              <a:gd name="connsiteY13" fmla="*/ 887580 h 2123500"/>
              <a:gd name="connsiteX14" fmla="*/ 1001757 w 1518129"/>
              <a:gd name="connsiteY14" fmla="*/ 557324 h 2123500"/>
              <a:gd name="connsiteX15" fmla="*/ 806783 w 1518129"/>
              <a:gd name="connsiteY15" fmla="*/ 513030 h 2123500"/>
              <a:gd name="connsiteX16" fmla="*/ 810613 w 1518129"/>
              <a:gd name="connsiteY16" fmla="*/ 901237 h 2123500"/>
              <a:gd name="connsiteX17" fmla="*/ 778941 w 1518129"/>
              <a:gd name="connsiteY17" fmla="*/ 121917 h 2123500"/>
              <a:gd name="connsiteX18" fmla="*/ 582042 w 1518129"/>
              <a:gd name="connsiteY18" fmla="*/ 161731 h 2123500"/>
              <a:gd name="connsiteX19" fmla="*/ 554580 w 1518129"/>
              <a:gd name="connsiteY19" fmla="*/ 1197645 h 2123500"/>
              <a:gd name="connsiteX20" fmla="*/ 419736 w 1518129"/>
              <a:gd name="connsiteY20" fmla="*/ 1153389 h 2123500"/>
              <a:gd name="connsiteX21" fmla="*/ 0 w 1518129"/>
              <a:gd name="connsiteY21" fmla="*/ 891306 h 2123500"/>
              <a:gd name="connsiteX0" fmla="*/ 0 w 1518129"/>
              <a:gd name="connsiteY0" fmla="*/ 891306 h 2133149"/>
              <a:gd name="connsiteX1" fmla="*/ 227051 w 1518129"/>
              <a:gd name="connsiteY1" fmla="*/ 1320850 h 2133149"/>
              <a:gd name="connsiteX2" fmla="*/ 462841 w 1518129"/>
              <a:gd name="connsiteY2" fmla="*/ 1655174 h 2133149"/>
              <a:gd name="connsiteX3" fmla="*/ 644540 w 1518129"/>
              <a:gd name="connsiteY3" fmla="*/ 1879748 h 2133149"/>
              <a:gd name="connsiteX4" fmla="*/ 678137 w 1518129"/>
              <a:gd name="connsiteY4" fmla="*/ 2115210 h 2133149"/>
              <a:gd name="connsiteX5" fmla="*/ 1348794 w 1518129"/>
              <a:gd name="connsiteY5" fmla="*/ 2133149 h 2133149"/>
              <a:gd name="connsiteX6" fmla="*/ 1358227 w 1518129"/>
              <a:gd name="connsiteY6" fmla="*/ 1930484 h 2133149"/>
              <a:gd name="connsiteX7" fmla="*/ 1516859 w 1518129"/>
              <a:gd name="connsiteY7" fmla="*/ 1069958 h 2133149"/>
              <a:gd name="connsiteX8" fmla="*/ 1464891 w 1518129"/>
              <a:gd name="connsiteY8" fmla="*/ 644162 h 2133149"/>
              <a:gd name="connsiteX9" fmla="*/ 1272486 w 1518129"/>
              <a:gd name="connsiteY9" fmla="*/ 612493 h 2133149"/>
              <a:gd name="connsiteX10" fmla="*/ 1264720 w 1518129"/>
              <a:gd name="connsiteY10" fmla="*/ 911472 h 2133149"/>
              <a:gd name="connsiteX11" fmla="*/ 1252622 w 1518129"/>
              <a:gd name="connsiteY11" fmla="*/ 600743 h 2133149"/>
              <a:gd name="connsiteX12" fmla="*/ 1022817 w 1518129"/>
              <a:gd name="connsiteY12" fmla="*/ 558366 h 2133149"/>
              <a:gd name="connsiteX13" fmla="*/ 1053082 w 1518129"/>
              <a:gd name="connsiteY13" fmla="*/ 887580 h 2133149"/>
              <a:gd name="connsiteX14" fmla="*/ 1001757 w 1518129"/>
              <a:gd name="connsiteY14" fmla="*/ 557324 h 2133149"/>
              <a:gd name="connsiteX15" fmla="*/ 806783 w 1518129"/>
              <a:gd name="connsiteY15" fmla="*/ 513030 h 2133149"/>
              <a:gd name="connsiteX16" fmla="*/ 810613 w 1518129"/>
              <a:gd name="connsiteY16" fmla="*/ 901237 h 2133149"/>
              <a:gd name="connsiteX17" fmla="*/ 778941 w 1518129"/>
              <a:gd name="connsiteY17" fmla="*/ 121917 h 2133149"/>
              <a:gd name="connsiteX18" fmla="*/ 582042 w 1518129"/>
              <a:gd name="connsiteY18" fmla="*/ 161731 h 2133149"/>
              <a:gd name="connsiteX19" fmla="*/ 554580 w 1518129"/>
              <a:gd name="connsiteY19" fmla="*/ 1197645 h 2133149"/>
              <a:gd name="connsiteX20" fmla="*/ 419736 w 1518129"/>
              <a:gd name="connsiteY20" fmla="*/ 1153389 h 2133149"/>
              <a:gd name="connsiteX21" fmla="*/ 0 w 1518129"/>
              <a:gd name="connsiteY21" fmla="*/ 891306 h 2133149"/>
              <a:gd name="connsiteX0" fmla="*/ 0 w 1518129"/>
              <a:gd name="connsiteY0" fmla="*/ 891306 h 2115210"/>
              <a:gd name="connsiteX1" fmla="*/ 227051 w 1518129"/>
              <a:gd name="connsiteY1" fmla="*/ 1320850 h 2115210"/>
              <a:gd name="connsiteX2" fmla="*/ 462841 w 1518129"/>
              <a:gd name="connsiteY2" fmla="*/ 1655174 h 2115210"/>
              <a:gd name="connsiteX3" fmla="*/ 644540 w 1518129"/>
              <a:gd name="connsiteY3" fmla="*/ 1879748 h 2115210"/>
              <a:gd name="connsiteX4" fmla="*/ 678137 w 1518129"/>
              <a:gd name="connsiteY4" fmla="*/ 2115210 h 2115210"/>
              <a:gd name="connsiteX5" fmla="*/ 1339145 w 1518129"/>
              <a:gd name="connsiteY5" fmla="*/ 2113852 h 2115210"/>
              <a:gd name="connsiteX6" fmla="*/ 1358227 w 1518129"/>
              <a:gd name="connsiteY6" fmla="*/ 1930484 h 2115210"/>
              <a:gd name="connsiteX7" fmla="*/ 1516859 w 1518129"/>
              <a:gd name="connsiteY7" fmla="*/ 1069958 h 2115210"/>
              <a:gd name="connsiteX8" fmla="*/ 1464891 w 1518129"/>
              <a:gd name="connsiteY8" fmla="*/ 644162 h 2115210"/>
              <a:gd name="connsiteX9" fmla="*/ 1272486 w 1518129"/>
              <a:gd name="connsiteY9" fmla="*/ 612493 h 2115210"/>
              <a:gd name="connsiteX10" fmla="*/ 1264720 w 1518129"/>
              <a:gd name="connsiteY10" fmla="*/ 911472 h 2115210"/>
              <a:gd name="connsiteX11" fmla="*/ 1252622 w 1518129"/>
              <a:gd name="connsiteY11" fmla="*/ 600743 h 2115210"/>
              <a:gd name="connsiteX12" fmla="*/ 1022817 w 1518129"/>
              <a:gd name="connsiteY12" fmla="*/ 558366 h 2115210"/>
              <a:gd name="connsiteX13" fmla="*/ 1053082 w 1518129"/>
              <a:gd name="connsiteY13" fmla="*/ 887580 h 2115210"/>
              <a:gd name="connsiteX14" fmla="*/ 1001757 w 1518129"/>
              <a:gd name="connsiteY14" fmla="*/ 557324 h 2115210"/>
              <a:gd name="connsiteX15" fmla="*/ 806783 w 1518129"/>
              <a:gd name="connsiteY15" fmla="*/ 513030 h 2115210"/>
              <a:gd name="connsiteX16" fmla="*/ 810613 w 1518129"/>
              <a:gd name="connsiteY16" fmla="*/ 901237 h 2115210"/>
              <a:gd name="connsiteX17" fmla="*/ 778941 w 1518129"/>
              <a:gd name="connsiteY17" fmla="*/ 121917 h 2115210"/>
              <a:gd name="connsiteX18" fmla="*/ 582042 w 1518129"/>
              <a:gd name="connsiteY18" fmla="*/ 161731 h 2115210"/>
              <a:gd name="connsiteX19" fmla="*/ 554580 w 1518129"/>
              <a:gd name="connsiteY19" fmla="*/ 1197645 h 2115210"/>
              <a:gd name="connsiteX20" fmla="*/ 419736 w 1518129"/>
              <a:gd name="connsiteY20" fmla="*/ 1153389 h 2115210"/>
              <a:gd name="connsiteX21" fmla="*/ 0 w 1518129"/>
              <a:gd name="connsiteY21" fmla="*/ 891306 h 211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8129" h="2115210">
                <a:moveTo>
                  <a:pt x="0" y="891306"/>
                </a:moveTo>
                <a:cubicBezTo>
                  <a:pt x="124742" y="1042097"/>
                  <a:pt x="180313" y="1188925"/>
                  <a:pt x="227051" y="1320850"/>
                </a:cubicBezTo>
                <a:cubicBezTo>
                  <a:pt x="283134" y="1440332"/>
                  <a:pt x="360533" y="1506746"/>
                  <a:pt x="462841" y="1655174"/>
                </a:cubicBezTo>
                <a:cubicBezTo>
                  <a:pt x="565096" y="1757587"/>
                  <a:pt x="604529" y="1837560"/>
                  <a:pt x="644540" y="1879748"/>
                </a:cubicBezTo>
                <a:cubicBezTo>
                  <a:pt x="721823" y="1966655"/>
                  <a:pt x="679875" y="2008729"/>
                  <a:pt x="678137" y="2115210"/>
                </a:cubicBezTo>
                <a:lnTo>
                  <a:pt x="1339145" y="2113852"/>
                </a:lnTo>
                <a:cubicBezTo>
                  <a:pt x="1324322" y="2047548"/>
                  <a:pt x="1303318" y="2034201"/>
                  <a:pt x="1358227" y="1930484"/>
                </a:cubicBezTo>
                <a:cubicBezTo>
                  <a:pt x="1521981" y="1634855"/>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7DABA"/>
          </a:solidFill>
          <a:ln w="371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a:solidFill>
                <a:schemeClr val="tx1"/>
              </a:solidFill>
            </a:endParaRPr>
          </a:p>
        </p:txBody>
      </p:sp>
      <p:sp>
        <p:nvSpPr>
          <p:cNvPr id="12" name="Rectangle 11">
            <a:extLst>
              <a:ext uri="{FF2B5EF4-FFF2-40B4-BE49-F238E27FC236}">
                <a16:creationId xmlns:a16="http://schemas.microsoft.com/office/drawing/2014/main" id="{627CDAB9-743C-4C9C-B2A2-2EE074C1E9CB}"/>
              </a:ext>
            </a:extLst>
          </p:cNvPr>
          <p:cNvSpPr/>
          <p:nvPr/>
        </p:nvSpPr>
        <p:spPr>
          <a:xfrm>
            <a:off x="3685515" y="5177155"/>
            <a:ext cx="474336" cy="7807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3" name="Rectangle 12">
            <a:extLst>
              <a:ext uri="{FF2B5EF4-FFF2-40B4-BE49-F238E27FC236}">
                <a16:creationId xmlns:a16="http://schemas.microsoft.com/office/drawing/2014/main" id="{1D92329F-0440-4FFA-9D3C-8210B6EDDD87}"/>
              </a:ext>
            </a:extLst>
          </p:cNvPr>
          <p:cNvSpPr/>
          <p:nvPr/>
        </p:nvSpPr>
        <p:spPr>
          <a:xfrm>
            <a:off x="2" y="5099543"/>
            <a:ext cx="3696131" cy="9581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8" name="TextBox 27">
            <a:extLst>
              <a:ext uri="{FF2B5EF4-FFF2-40B4-BE49-F238E27FC236}">
                <a16:creationId xmlns:a16="http://schemas.microsoft.com/office/drawing/2014/main" id="{94691CCA-98D5-41B4-AF30-E83C3E58FEE7}"/>
              </a:ext>
            </a:extLst>
          </p:cNvPr>
          <p:cNvSpPr txBox="1"/>
          <p:nvPr/>
        </p:nvSpPr>
        <p:spPr>
          <a:xfrm>
            <a:off x="-69534" y="5440838"/>
            <a:ext cx="3696131" cy="307777"/>
          </a:xfrm>
          <a:prstGeom prst="rect">
            <a:avLst/>
          </a:prstGeom>
          <a:noFill/>
        </p:spPr>
        <p:txBody>
          <a:bodyPr wrap="square" rtlCol="0">
            <a:spAutoFit/>
          </a:bodyPr>
          <a:lstStyle/>
          <a:p>
            <a:pPr algn="ctr"/>
            <a:r>
              <a:rPr lang="en-US" sz="1400" dirty="0"/>
              <a:t>JIT and E-</a:t>
            </a:r>
            <a:r>
              <a:rPr lang="en-US" sz="1400" dirty="0" err="1"/>
              <a:t>Nagare</a:t>
            </a:r>
            <a:r>
              <a:rPr lang="en-US" sz="1400" dirty="0"/>
              <a:t> inventory management </a:t>
            </a:r>
            <a:endParaRPr lang="ko-KR" altLang="en-US" sz="2000" b="1" dirty="0">
              <a:latin typeface="Arial" pitchFamily="34" charset="0"/>
              <a:cs typeface="Arial" pitchFamily="34" charset="0"/>
            </a:endParaRPr>
          </a:p>
        </p:txBody>
      </p:sp>
      <p:grpSp>
        <p:nvGrpSpPr>
          <p:cNvPr id="30" name="Group 29">
            <a:extLst>
              <a:ext uri="{FF2B5EF4-FFF2-40B4-BE49-F238E27FC236}">
                <a16:creationId xmlns:a16="http://schemas.microsoft.com/office/drawing/2014/main" id="{71C80B98-5735-43A2-9B12-29AE18FF8C6F}"/>
              </a:ext>
            </a:extLst>
          </p:cNvPr>
          <p:cNvGrpSpPr/>
          <p:nvPr/>
        </p:nvGrpSpPr>
        <p:grpSpPr>
          <a:xfrm flipH="1">
            <a:off x="7248293" y="745464"/>
            <a:ext cx="4177179" cy="3731261"/>
            <a:chOff x="548639" y="1440647"/>
            <a:chExt cx="5339868" cy="4769832"/>
          </a:xfrm>
        </p:grpSpPr>
        <p:grpSp>
          <p:nvGrpSpPr>
            <p:cNvPr id="31" name="Group 30">
              <a:extLst>
                <a:ext uri="{FF2B5EF4-FFF2-40B4-BE49-F238E27FC236}">
                  <a16:creationId xmlns:a16="http://schemas.microsoft.com/office/drawing/2014/main" id="{AD100A53-8E36-46B9-BCAD-F16A8FD2D24E}"/>
                </a:ext>
              </a:extLst>
            </p:cNvPr>
            <p:cNvGrpSpPr/>
            <p:nvPr/>
          </p:nvGrpSpPr>
          <p:grpSpPr>
            <a:xfrm>
              <a:off x="2191646" y="3335363"/>
              <a:ext cx="3331665" cy="2476004"/>
              <a:chOff x="10095620" y="2895698"/>
              <a:chExt cx="3288404" cy="2443852"/>
            </a:xfrm>
          </p:grpSpPr>
          <p:sp>
            <p:nvSpPr>
              <p:cNvPr id="59" name="Trapezoid 58">
                <a:extLst>
                  <a:ext uri="{FF2B5EF4-FFF2-40B4-BE49-F238E27FC236}">
                    <a16:creationId xmlns:a16="http://schemas.microsoft.com/office/drawing/2014/main" id="{4E1EE0F2-ED50-412F-AF72-BE22C384E3FB}"/>
                  </a:ext>
                </a:extLst>
              </p:cNvPr>
              <p:cNvSpPr/>
              <p:nvPr/>
            </p:nvSpPr>
            <p:spPr>
              <a:xfrm rot="6820098">
                <a:off x="12103248" y="2553135"/>
                <a:ext cx="433277" cy="1473747"/>
              </a:xfrm>
              <a:prstGeom prst="trapezoid">
                <a:avLst>
                  <a:gd name="adj" fmla="val 11476"/>
                </a:avLst>
              </a:prstGeom>
              <a:solidFill>
                <a:schemeClr val="accent4"/>
              </a:solidFill>
              <a:ln w="9525" cap="flat">
                <a:noFill/>
                <a:prstDash val="solid"/>
                <a:miter/>
              </a:ln>
            </p:spPr>
            <p:txBody>
              <a:bodyPr rtlCol="0" anchor="ctr"/>
              <a:lstStyle/>
              <a:p>
                <a:endParaRPr lang="en-US">
                  <a:solidFill>
                    <a:schemeClr val="tx1"/>
                  </a:solidFill>
                </a:endParaRPr>
              </a:p>
            </p:txBody>
          </p:sp>
          <p:grpSp>
            <p:nvGrpSpPr>
              <p:cNvPr id="60" name="Group 59">
                <a:extLst>
                  <a:ext uri="{FF2B5EF4-FFF2-40B4-BE49-F238E27FC236}">
                    <a16:creationId xmlns:a16="http://schemas.microsoft.com/office/drawing/2014/main" id="{E59A4DFC-49BE-4E13-B4F5-C1EF130941F0}"/>
                  </a:ext>
                </a:extLst>
              </p:cNvPr>
              <p:cNvGrpSpPr/>
              <p:nvPr/>
            </p:nvGrpSpPr>
            <p:grpSpPr>
              <a:xfrm>
                <a:off x="10541425" y="2895698"/>
                <a:ext cx="1434926" cy="560919"/>
                <a:chOff x="10541428" y="2895698"/>
                <a:chExt cx="1434926" cy="560920"/>
              </a:xfrm>
            </p:grpSpPr>
            <p:sp>
              <p:nvSpPr>
                <p:cNvPr id="72" name="Rectangle: Rounded Corners 71">
                  <a:extLst>
                    <a:ext uri="{FF2B5EF4-FFF2-40B4-BE49-F238E27FC236}">
                      <a16:creationId xmlns:a16="http://schemas.microsoft.com/office/drawing/2014/main" id="{B2BA12FF-6EC1-4F7F-8E93-A9A15B446BC0}"/>
                    </a:ext>
                  </a:extLst>
                </p:cNvPr>
                <p:cNvSpPr/>
                <p:nvPr/>
              </p:nvSpPr>
              <p:spPr>
                <a:xfrm rot="19800000">
                  <a:off x="10541428" y="2992155"/>
                  <a:ext cx="1434926" cy="464463"/>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solidFill>
                      <a:schemeClr val="tx1"/>
                    </a:solidFill>
                  </a:endParaRPr>
                </a:p>
              </p:txBody>
            </p:sp>
            <p:sp>
              <p:nvSpPr>
                <p:cNvPr id="73" name="Freeform: Shape 72">
                  <a:extLst>
                    <a:ext uri="{FF2B5EF4-FFF2-40B4-BE49-F238E27FC236}">
                      <a16:creationId xmlns:a16="http://schemas.microsoft.com/office/drawing/2014/main" id="{0D9BEFB0-4B4E-4BCB-9E4D-1E0F7E968803}"/>
                    </a:ext>
                  </a:extLst>
                </p:cNvPr>
                <p:cNvSpPr/>
                <p:nvPr/>
              </p:nvSpPr>
              <p:spPr>
                <a:xfrm>
                  <a:off x="11562170" y="289569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1" name="Group 60">
                <a:extLst>
                  <a:ext uri="{FF2B5EF4-FFF2-40B4-BE49-F238E27FC236}">
                    <a16:creationId xmlns:a16="http://schemas.microsoft.com/office/drawing/2014/main" id="{FEF35129-3B75-48B6-84A9-8B802724889C}"/>
                  </a:ext>
                </a:extLst>
              </p:cNvPr>
              <p:cNvGrpSpPr/>
              <p:nvPr/>
            </p:nvGrpSpPr>
            <p:grpSpPr>
              <a:xfrm>
                <a:off x="10226069" y="3384119"/>
                <a:ext cx="1153557" cy="1269797"/>
                <a:chOff x="10226072" y="3384119"/>
                <a:chExt cx="1153558" cy="1269798"/>
              </a:xfrm>
            </p:grpSpPr>
            <p:sp>
              <p:nvSpPr>
                <p:cNvPr id="70" name="Freeform: Shape 69">
                  <a:extLst>
                    <a:ext uri="{FF2B5EF4-FFF2-40B4-BE49-F238E27FC236}">
                      <a16:creationId xmlns:a16="http://schemas.microsoft.com/office/drawing/2014/main" id="{6168BBAC-8A95-4A4B-A403-3D56B65E74CD}"/>
                    </a:ext>
                  </a:extLst>
                </p:cNvPr>
                <p:cNvSpPr/>
                <p:nvPr/>
              </p:nvSpPr>
              <p:spPr>
                <a:xfrm rot="19176301">
                  <a:off x="10226072" y="3384119"/>
                  <a:ext cx="1153558" cy="1269798"/>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71" name="Freeform: Shape 70">
                  <a:extLst>
                    <a:ext uri="{FF2B5EF4-FFF2-40B4-BE49-F238E27FC236}">
                      <a16:creationId xmlns:a16="http://schemas.microsoft.com/office/drawing/2014/main" id="{74F9E558-1566-46DF-B495-44627C289C0B}"/>
                    </a:ext>
                  </a:extLst>
                </p:cNvPr>
                <p:cNvSpPr/>
                <p:nvPr/>
              </p:nvSpPr>
              <p:spPr>
                <a:xfrm>
                  <a:off x="10701546" y="3417653"/>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62" name="Group 61">
                <a:extLst>
                  <a:ext uri="{FF2B5EF4-FFF2-40B4-BE49-F238E27FC236}">
                    <a16:creationId xmlns:a16="http://schemas.microsoft.com/office/drawing/2014/main" id="{E45588CE-5440-4453-AA39-5C2319735EC4}"/>
                  </a:ext>
                </a:extLst>
              </p:cNvPr>
              <p:cNvGrpSpPr/>
              <p:nvPr/>
            </p:nvGrpSpPr>
            <p:grpSpPr>
              <a:xfrm rot="5400000">
                <a:off x="12509122" y="3435921"/>
                <a:ext cx="989342" cy="760462"/>
                <a:chOff x="10999279" y="2698471"/>
                <a:chExt cx="989342" cy="760462"/>
              </a:xfrm>
            </p:grpSpPr>
            <p:sp>
              <p:nvSpPr>
                <p:cNvPr id="67" name="Freeform: Shape 66">
                  <a:extLst>
                    <a:ext uri="{FF2B5EF4-FFF2-40B4-BE49-F238E27FC236}">
                      <a16:creationId xmlns:a16="http://schemas.microsoft.com/office/drawing/2014/main" id="{667DB3EB-D7DE-48A5-8B0F-97A1BCC48ACC}"/>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EC6C041-E635-4910-9C09-30093A6DAE2D}"/>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A742AB5-65DD-4475-BF7D-AB40343CFF56}"/>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6D901D80-B2C8-4204-B929-8F6753422111}"/>
                  </a:ext>
                </a:extLst>
              </p:cNvPr>
              <p:cNvGrpSpPr/>
              <p:nvPr/>
            </p:nvGrpSpPr>
            <p:grpSpPr>
              <a:xfrm>
                <a:off x="10095620" y="4304882"/>
                <a:ext cx="1425867" cy="1034668"/>
                <a:chOff x="10095620" y="4304882"/>
                <a:chExt cx="1425867" cy="1034668"/>
              </a:xfrm>
            </p:grpSpPr>
            <p:sp>
              <p:nvSpPr>
                <p:cNvPr id="64" name="Freeform: Shape 63">
                  <a:extLst>
                    <a:ext uri="{FF2B5EF4-FFF2-40B4-BE49-F238E27FC236}">
                      <a16:creationId xmlns:a16="http://schemas.microsoft.com/office/drawing/2014/main" id="{DF830648-566F-46F1-B1B8-0B41B2E52133}"/>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046A5B40-EBF0-44B2-82AD-03F9A29EF3F5}"/>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2C341B5-8B5F-487D-A5E0-3872B4222896}"/>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32" name="Group 31">
              <a:extLst>
                <a:ext uri="{FF2B5EF4-FFF2-40B4-BE49-F238E27FC236}">
                  <a16:creationId xmlns:a16="http://schemas.microsoft.com/office/drawing/2014/main" id="{11D1C8A9-F65E-4651-AFE7-60CC466F008C}"/>
                </a:ext>
              </a:extLst>
            </p:cNvPr>
            <p:cNvGrpSpPr/>
            <p:nvPr/>
          </p:nvGrpSpPr>
          <p:grpSpPr>
            <a:xfrm>
              <a:off x="804591" y="1440647"/>
              <a:ext cx="5083916" cy="4080149"/>
              <a:chOff x="804591" y="1440647"/>
              <a:chExt cx="5083916" cy="4080149"/>
            </a:xfrm>
          </p:grpSpPr>
          <p:sp>
            <p:nvSpPr>
              <p:cNvPr id="45" name="Trapezoid 44">
                <a:extLst>
                  <a:ext uri="{FF2B5EF4-FFF2-40B4-BE49-F238E27FC236}">
                    <a16:creationId xmlns:a16="http://schemas.microsoft.com/office/drawing/2014/main" id="{64984B81-68A4-49C7-B043-1F2884A87708}"/>
                  </a:ext>
                </a:extLst>
              </p:cNvPr>
              <p:cNvSpPr/>
              <p:nvPr/>
            </p:nvSpPr>
            <p:spPr>
              <a:xfrm rot="4627459">
                <a:off x="3833111" y="1196423"/>
                <a:ext cx="433023" cy="1969264"/>
              </a:xfrm>
              <a:prstGeom prst="trapezoid">
                <a:avLst>
                  <a:gd name="adj" fmla="val 11476"/>
                </a:avLst>
              </a:prstGeom>
              <a:solidFill>
                <a:schemeClr val="accent4"/>
              </a:solidFill>
              <a:ln w="9525" cap="flat">
                <a:noFill/>
                <a:prstDash val="solid"/>
                <a:miter/>
              </a:ln>
            </p:spPr>
            <p:txBody>
              <a:bodyPr rtlCol="0" anchor="ctr"/>
              <a:lstStyle/>
              <a:p>
                <a:endParaRPr lang="en-US">
                  <a:solidFill>
                    <a:schemeClr val="tx1"/>
                  </a:solidFill>
                </a:endParaRPr>
              </a:p>
            </p:txBody>
          </p:sp>
          <p:grpSp>
            <p:nvGrpSpPr>
              <p:cNvPr id="46" name="Group 45">
                <a:extLst>
                  <a:ext uri="{FF2B5EF4-FFF2-40B4-BE49-F238E27FC236}">
                    <a16:creationId xmlns:a16="http://schemas.microsoft.com/office/drawing/2014/main" id="{E875FA5E-0C36-4352-9303-80EAEFA65A8B}"/>
                  </a:ext>
                </a:extLst>
              </p:cNvPr>
              <p:cNvGrpSpPr/>
              <p:nvPr/>
            </p:nvGrpSpPr>
            <p:grpSpPr>
              <a:xfrm>
                <a:off x="1259555" y="2311109"/>
                <a:ext cx="2227642" cy="753292"/>
                <a:chOff x="1259555" y="2311109"/>
                <a:chExt cx="2227642" cy="753292"/>
              </a:xfrm>
            </p:grpSpPr>
            <p:sp>
              <p:nvSpPr>
                <p:cNvPr id="57" name="Rectangle: Rounded Corners 56">
                  <a:extLst>
                    <a:ext uri="{FF2B5EF4-FFF2-40B4-BE49-F238E27FC236}">
                      <a16:creationId xmlns:a16="http://schemas.microsoft.com/office/drawing/2014/main" id="{B6263481-654D-480E-952A-92B8463F0B42}"/>
                    </a:ext>
                  </a:extLst>
                </p:cNvPr>
                <p:cNvSpPr/>
                <p:nvPr/>
              </p:nvSpPr>
              <p:spPr>
                <a:xfrm rot="19800000">
                  <a:off x="1259555" y="2600210"/>
                  <a:ext cx="2227642" cy="464191"/>
                </a:xfrm>
                <a:prstGeom prst="roundRect">
                  <a:avLst>
                    <a:gd name="adj" fmla="val 50000"/>
                  </a:avLst>
                </a:prstGeom>
                <a:solidFill>
                  <a:schemeClr val="accent4">
                    <a:lumMod val="75000"/>
                  </a:schemeClr>
                </a:solidFill>
                <a:ln w="9525" cap="flat">
                  <a:noFill/>
                  <a:prstDash val="solid"/>
                  <a:miter/>
                </a:ln>
              </p:spPr>
              <p:txBody>
                <a:bodyPr rtlCol="0" anchor="ctr"/>
                <a:lstStyle/>
                <a:p>
                  <a:endParaRPr lang="en-US">
                    <a:solidFill>
                      <a:schemeClr val="tx1"/>
                    </a:solidFill>
                  </a:endParaRPr>
                </a:p>
              </p:txBody>
            </p:sp>
            <p:sp>
              <p:nvSpPr>
                <p:cNvPr id="58" name="Freeform: Shape 57">
                  <a:extLst>
                    <a:ext uri="{FF2B5EF4-FFF2-40B4-BE49-F238E27FC236}">
                      <a16:creationId xmlns:a16="http://schemas.microsoft.com/office/drawing/2014/main" id="{CB7408EC-4CE4-4711-ABEB-3E8EA5AF3386}"/>
                    </a:ext>
                  </a:extLst>
                </p:cNvPr>
                <p:cNvSpPr/>
                <p:nvPr/>
              </p:nvSpPr>
              <p:spPr>
                <a:xfrm>
                  <a:off x="3051607" y="2311109"/>
                  <a:ext cx="182696" cy="182696"/>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sp>
            <p:nvSpPr>
              <p:cNvPr id="47" name="Freeform: Shape 46">
                <a:extLst>
                  <a:ext uri="{FF2B5EF4-FFF2-40B4-BE49-F238E27FC236}">
                    <a16:creationId xmlns:a16="http://schemas.microsoft.com/office/drawing/2014/main" id="{58172134-4D33-45F7-8D04-ED621ABDCF51}"/>
                  </a:ext>
                </a:extLst>
              </p:cNvPr>
              <p:cNvSpPr/>
              <p:nvPr/>
            </p:nvSpPr>
            <p:spPr>
              <a:xfrm rot="19176301">
                <a:off x="941516" y="3252646"/>
                <a:ext cx="1152880" cy="1269052"/>
              </a:xfrm>
              <a:custGeom>
                <a:avLst/>
                <a:gdLst>
                  <a:gd name="connsiteX0" fmla="*/ 1069399 w 1153558"/>
                  <a:gd name="connsiteY0" fmla="*/ 54157 h 1269798"/>
                  <a:gd name="connsiteX1" fmla="*/ 1098647 w 1153558"/>
                  <a:gd name="connsiteY1" fmla="*/ 383203 h 1269798"/>
                  <a:gd name="connsiteX2" fmla="*/ 358294 w 1153558"/>
                  <a:gd name="connsiteY2" fmla="*/ 1269798 h 1269798"/>
                  <a:gd name="connsiteX3" fmla="*/ 0 w 1153558"/>
                  <a:gd name="connsiteY3" fmla="*/ 970001 h 1269798"/>
                  <a:gd name="connsiteX4" fmla="*/ 740353 w 1153558"/>
                  <a:gd name="connsiteY4" fmla="*/ 83405 h 1269798"/>
                  <a:gd name="connsiteX5" fmla="*/ 1069399 w 1153558"/>
                  <a:gd name="connsiteY5" fmla="*/ 54157 h 1269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3558" h="1269798">
                    <a:moveTo>
                      <a:pt x="1069399" y="54157"/>
                    </a:moveTo>
                    <a:cubicBezTo>
                      <a:pt x="1168112" y="136417"/>
                      <a:pt x="1182737" y="284489"/>
                      <a:pt x="1098647" y="383203"/>
                    </a:cubicBezTo>
                    <a:lnTo>
                      <a:pt x="358294" y="1269798"/>
                    </a:lnTo>
                    <a:lnTo>
                      <a:pt x="0" y="970001"/>
                    </a:lnTo>
                    <a:lnTo>
                      <a:pt x="740353" y="83405"/>
                    </a:lnTo>
                    <a:cubicBezTo>
                      <a:pt x="824442" y="-15309"/>
                      <a:pt x="970685" y="-28106"/>
                      <a:pt x="1069399" y="54157"/>
                    </a:cubicBezTo>
                    <a:close/>
                  </a:path>
                </a:pathLst>
              </a:custGeom>
              <a:solidFill>
                <a:schemeClr val="accent4">
                  <a:lumMod val="50000"/>
                </a:schemeClr>
              </a:solidFill>
              <a:ln w="9525" cap="flat">
                <a:noFill/>
                <a:prstDash val="solid"/>
                <a:miter/>
              </a:ln>
            </p:spPr>
            <p:txBody>
              <a:bodyPr wrap="square" rtlCol="0" anchor="ctr">
                <a:noAutofit/>
              </a:bodyPr>
              <a:lstStyle/>
              <a:p>
                <a:endParaRPr lang="en-US" dirty="0"/>
              </a:p>
            </p:txBody>
          </p:sp>
          <p:sp>
            <p:nvSpPr>
              <p:cNvPr id="48" name="Freeform: Shape 47">
                <a:extLst>
                  <a:ext uri="{FF2B5EF4-FFF2-40B4-BE49-F238E27FC236}">
                    <a16:creationId xmlns:a16="http://schemas.microsoft.com/office/drawing/2014/main" id="{83A49968-96E3-47DC-A1A8-30B1AD38AA92}"/>
                  </a:ext>
                </a:extLst>
              </p:cNvPr>
              <p:cNvSpPr/>
              <p:nvPr/>
            </p:nvSpPr>
            <p:spPr>
              <a:xfrm>
                <a:off x="1420499" y="3262311"/>
                <a:ext cx="182696" cy="182696"/>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nvGrpSpPr>
              <p:cNvPr id="49" name="Group 48">
                <a:extLst>
                  <a:ext uri="{FF2B5EF4-FFF2-40B4-BE49-F238E27FC236}">
                    <a16:creationId xmlns:a16="http://schemas.microsoft.com/office/drawing/2014/main" id="{726CFE63-F7A0-4821-B154-A473BE25BCC9}"/>
                  </a:ext>
                </a:extLst>
              </p:cNvPr>
              <p:cNvGrpSpPr/>
              <p:nvPr/>
            </p:nvGrpSpPr>
            <p:grpSpPr>
              <a:xfrm>
                <a:off x="4899746" y="1440647"/>
                <a:ext cx="988761" cy="760015"/>
                <a:chOff x="10999279" y="2698471"/>
                <a:chExt cx="989342" cy="760462"/>
              </a:xfrm>
            </p:grpSpPr>
            <p:sp>
              <p:nvSpPr>
                <p:cNvPr id="54" name="Freeform: Shape 53">
                  <a:extLst>
                    <a:ext uri="{FF2B5EF4-FFF2-40B4-BE49-F238E27FC236}">
                      <a16:creationId xmlns:a16="http://schemas.microsoft.com/office/drawing/2014/main" id="{58370EB2-F7ED-478A-8932-B5DE5FB6EA74}"/>
                    </a:ext>
                  </a:extLst>
                </p:cNvPr>
                <p:cNvSpPr/>
                <p:nvPr/>
              </p:nvSpPr>
              <p:spPr>
                <a:xfrm>
                  <a:off x="11237298" y="2698471"/>
                  <a:ext cx="712934" cy="329046"/>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accent4"/>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60A612C1-5EFB-4569-8DA8-77EE9547884D}"/>
                    </a:ext>
                  </a:extLst>
                </p:cNvPr>
                <p:cNvSpPr/>
                <p:nvPr/>
              </p:nvSpPr>
              <p:spPr>
                <a:xfrm>
                  <a:off x="11293968" y="3075046"/>
                  <a:ext cx="694653" cy="383887"/>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accent4"/>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A4F16B6-34E8-4106-A159-17AA012703F0}"/>
                    </a:ext>
                  </a:extLst>
                </p:cNvPr>
                <p:cNvSpPr/>
                <p:nvPr/>
              </p:nvSpPr>
              <p:spPr>
                <a:xfrm>
                  <a:off x="10999279" y="2942227"/>
                  <a:ext cx="457009" cy="457009"/>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lumMod val="75000"/>
                  </a:schemeClr>
                </a:solidFill>
                <a:ln w="9525" cap="flat">
                  <a:noFill/>
                  <a:prstDash val="solid"/>
                  <a:miter/>
                </a:ln>
              </p:spPr>
              <p:txBody>
                <a:bodyPr rtlCol="0" anchor="ctr"/>
                <a:lstStyle/>
                <a:p>
                  <a:endParaRPr lang="en-US"/>
                </a:p>
              </p:txBody>
            </p:sp>
          </p:grpSp>
          <p:grpSp>
            <p:nvGrpSpPr>
              <p:cNvPr id="50" name="Group 49">
                <a:extLst>
                  <a:ext uri="{FF2B5EF4-FFF2-40B4-BE49-F238E27FC236}">
                    <a16:creationId xmlns:a16="http://schemas.microsoft.com/office/drawing/2014/main" id="{21428305-E96B-4C87-AE5C-AA4B86EAD8F2}"/>
                  </a:ext>
                </a:extLst>
              </p:cNvPr>
              <p:cNvGrpSpPr/>
              <p:nvPr/>
            </p:nvGrpSpPr>
            <p:grpSpPr>
              <a:xfrm>
                <a:off x="804591" y="4486736"/>
                <a:ext cx="1425029" cy="1034060"/>
                <a:chOff x="10095620" y="4304882"/>
                <a:chExt cx="1425867" cy="1034668"/>
              </a:xfrm>
            </p:grpSpPr>
            <p:sp>
              <p:nvSpPr>
                <p:cNvPr id="51" name="Freeform: Shape 50">
                  <a:extLst>
                    <a:ext uri="{FF2B5EF4-FFF2-40B4-BE49-F238E27FC236}">
                      <a16:creationId xmlns:a16="http://schemas.microsoft.com/office/drawing/2014/main" id="{BF4F36E7-DC5E-456D-983A-16706F8A7FE8}"/>
                    </a:ext>
                  </a:extLst>
                </p:cNvPr>
                <p:cNvSpPr/>
                <p:nvPr/>
              </p:nvSpPr>
              <p:spPr>
                <a:xfrm>
                  <a:off x="10226256" y="4304882"/>
                  <a:ext cx="1133382" cy="914017"/>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4">
                    <a:lumMod val="75000"/>
                  </a:schemeClr>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409EABE-668D-4D97-B3D9-79F831230CA6}"/>
                    </a:ext>
                  </a:extLst>
                </p:cNvPr>
                <p:cNvSpPr/>
                <p:nvPr/>
              </p:nvSpPr>
              <p:spPr>
                <a:xfrm>
                  <a:off x="10095620" y="5083625"/>
                  <a:ext cx="1425867" cy="255925"/>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accent4"/>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77F6059-F0AC-40E7-8763-E5CC1AD4059E}"/>
                    </a:ext>
                  </a:extLst>
                </p:cNvPr>
                <p:cNvSpPr/>
                <p:nvPr/>
              </p:nvSpPr>
              <p:spPr>
                <a:xfrm>
                  <a:off x="10701546" y="4411068"/>
                  <a:ext cx="182803" cy="182803"/>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accent4"/>
                </a:solidFill>
                <a:ln w="9525" cap="flat">
                  <a:noFill/>
                  <a:prstDash val="solid"/>
                  <a:miter/>
                </a:ln>
              </p:spPr>
              <p:txBody>
                <a:bodyPr rtlCol="0" anchor="ctr"/>
                <a:lstStyle/>
                <a:p>
                  <a:endParaRPr lang="en-US"/>
                </a:p>
              </p:txBody>
            </p:sp>
          </p:grpSp>
        </p:grpSp>
        <p:grpSp>
          <p:nvGrpSpPr>
            <p:cNvPr id="33" name="Group 32">
              <a:extLst>
                <a:ext uri="{FF2B5EF4-FFF2-40B4-BE49-F238E27FC236}">
                  <a16:creationId xmlns:a16="http://schemas.microsoft.com/office/drawing/2014/main" id="{3696C4DA-DAAB-4676-8FD1-5DFB8A25E7DD}"/>
                </a:ext>
              </a:extLst>
            </p:cNvPr>
            <p:cNvGrpSpPr/>
            <p:nvPr/>
          </p:nvGrpSpPr>
          <p:grpSpPr>
            <a:xfrm>
              <a:off x="548639" y="5497964"/>
              <a:ext cx="4549136" cy="712515"/>
              <a:chOff x="2716823" y="4480802"/>
              <a:chExt cx="5838093" cy="914400"/>
            </a:xfrm>
          </p:grpSpPr>
          <p:grpSp>
            <p:nvGrpSpPr>
              <p:cNvPr id="34" name="Group 33">
                <a:extLst>
                  <a:ext uri="{FF2B5EF4-FFF2-40B4-BE49-F238E27FC236}">
                    <a16:creationId xmlns:a16="http://schemas.microsoft.com/office/drawing/2014/main" id="{16DB3432-5584-47ED-80DC-D66E03EE8C66}"/>
                  </a:ext>
                </a:extLst>
              </p:cNvPr>
              <p:cNvGrpSpPr/>
              <p:nvPr/>
            </p:nvGrpSpPr>
            <p:grpSpPr>
              <a:xfrm>
                <a:off x="2716823" y="4480802"/>
                <a:ext cx="5838093" cy="914400"/>
                <a:chOff x="175847" y="4480799"/>
                <a:chExt cx="8801100" cy="914400"/>
              </a:xfrm>
            </p:grpSpPr>
            <p:sp>
              <p:nvSpPr>
                <p:cNvPr id="43" name="Rectangle: Rounded Corners 42">
                  <a:extLst>
                    <a:ext uri="{FF2B5EF4-FFF2-40B4-BE49-F238E27FC236}">
                      <a16:creationId xmlns:a16="http://schemas.microsoft.com/office/drawing/2014/main" id="{C5BBA747-A2AC-47FE-896B-D85F62C371E6}"/>
                    </a:ext>
                  </a:extLst>
                </p:cNvPr>
                <p:cNvSpPr/>
                <p:nvPr/>
              </p:nvSpPr>
              <p:spPr>
                <a:xfrm>
                  <a:off x="175847" y="4480799"/>
                  <a:ext cx="8801100" cy="9144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78FCA8B2-BD71-48CA-9C64-46248B843044}"/>
                    </a:ext>
                  </a:extLst>
                </p:cNvPr>
                <p:cNvSpPr/>
                <p:nvPr/>
              </p:nvSpPr>
              <p:spPr>
                <a:xfrm>
                  <a:off x="352032" y="4595617"/>
                  <a:ext cx="8448730" cy="68476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846EDADA-5C12-4806-8D4E-B7E0AD78799D}"/>
                  </a:ext>
                </a:extLst>
              </p:cNvPr>
              <p:cNvGrpSpPr/>
              <p:nvPr/>
            </p:nvGrpSpPr>
            <p:grpSpPr>
              <a:xfrm>
                <a:off x="2954961" y="4660680"/>
                <a:ext cx="5376675" cy="563948"/>
                <a:chOff x="3193903" y="4660680"/>
                <a:chExt cx="5376674" cy="563948"/>
              </a:xfrm>
            </p:grpSpPr>
            <p:sp>
              <p:nvSpPr>
                <p:cNvPr id="36" name="Circle: Hollow 35">
                  <a:extLst>
                    <a:ext uri="{FF2B5EF4-FFF2-40B4-BE49-F238E27FC236}">
                      <a16:creationId xmlns:a16="http://schemas.microsoft.com/office/drawing/2014/main" id="{695AB754-5771-4BE7-8F64-E6BCF35EADDA}"/>
                    </a:ext>
                  </a:extLst>
                </p:cNvPr>
                <p:cNvSpPr/>
                <p:nvPr/>
              </p:nvSpPr>
              <p:spPr>
                <a:xfrm>
                  <a:off x="3193903"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ircle: Hollow 36">
                  <a:extLst>
                    <a:ext uri="{FF2B5EF4-FFF2-40B4-BE49-F238E27FC236}">
                      <a16:creationId xmlns:a16="http://schemas.microsoft.com/office/drawing/2014/main" id="{282D4A2A-C2DD-472D-B540-B283CD86C9AE}"/>
                    </a:ext>
                  </a:extLst>
                </p:cNvPr>
                <p:cNvSpPr/>
                <p:nvPr/>
              </p:nvSpPr>
              <p:spPr>
                <a:xfrm>
                  <a:off x="3996024"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ircle: Hollow 37">
                  <a:extLst>
                    <a:ext uri="{FF2B5EF4-FFF2-40B4-BE49-F238E27FC236}">
                      <a16:creationId xmlns:a16="http://schemas.microsoft.com/office/drawing/2014/main" id="{20005C3A-F58D-4586-BA5C-E33A84544BF5}"/>
                    </a:ext>
                  </a:extLst>
                </p:cNvPr>
                <p:cNvSpPr/>
                <p:nvPr/>
              </p:nvSpPr>
              <p:spPr>
                <a:xfrm>
                  <a:off x="4798145"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ircle: Hollow 38">
                  <a:extLst>
                    <a:ext uri="{FF2B5EF4-FFF2-40B4-BE49-F238E27FC236}">
                      <a16:creationId xmlns:a16="http://schemas.microsoft.com/office/drawing/2014/main" id="{1EEDBC2E-1FA2-4655-914E-972227EDBF65}"/>
                    </a:ext>
                  </a:extLst>
                </p:cNvPr>
                <p:cNvSpPr/>
                <p:nvPr/>
              </p:nvSpPr>
              <p:spPr>
                <a:xfrm>
                  <a:off x="5600266"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ircle: Hollow 39">
                  <a:extLst>
                    <a:ext uri="{FF2B5EF4-FFF2-40B4-BE49-F238E27FC236}">
                      <a16:creationId xmlns:a16="http://schemas.microsoft.com/office/drawing/2014/main" id="{5F71073B-5F75-4B88-98A9-C2EDDD6CA5F2}"/>
                    </a:ext>
                  </a:extLst>
                </p:cNvPr>
                <p:cNvSpPr/>
                <p:nvPr/>
              </p:nvSpPr>
              <p:spPr>
                <a:xfrm>
                  <a:off x="6402387"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ircle: Hollow 40">
                  <a:extLst>
                    <a:ext uri="{FF2B5EF4-FFF2-40B4-BE49-F238E27FC236}">
                      <a16:creationId xmlns:a16="http://schemas.microsoft.com/office/drawing/2014/main" id="{875A27D3-0AD7-4A4F-9134-E0B787BAD409}"/>
                    </a:ext>
                  </a:extLst>
                </p:cNvPr>
                <p:cNvSpPr/>
                <p:nvPr/>
              </p:nvSpPr>
              <p:spPr>
                <a:xfrm>
                  <a:off x="7204508"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ircle: Hollow 41">
                  <a:extLst>
                    <a:ext uri="{FF2B5EF4-FFF2-40B4-BE49-F238E27FC236}">
                      <a16:creationId xmlns:a16="http://schemas.microsoft.com/office/drawing/2014/main" id="{928EA26D-0DAD-45AE-8617-249F1E6B6ACC}"/>
                    </a:ext>
                  </a:extLst>
                </p:cNvPr>
                <p:cNvSpPr/>
                <p:nvPr/>
              </p:nvSpPr>
              <p:spPr>
                <a:xfrm>
                  <a:off x="8006629" y="4660680"/>
                  <a:ext cx="563948" cy="563948"/>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Tree>
    <p:extLst>
      <p:ext uri="{BB962C8B-B14F-4D97-AF65-F5344CB8AC3E}">
        <p14:creationId xmlns:p14="http://schemas.microsoft.com/office/powerpoint/2010/main" val="624695530"/>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6">
      <a:dk1>
        <a:sysClr val="windowText" lastClr="000000"/>
      </a:dk1>
      <a:lt1>
        <a:sysClr val="window" lastClr="FFFFFF"/>
      </a:lt1>
      <a:dk2>
        <a:srgbClr val="44546A"/>
      </a:dk2>
      <a:lt2>
        <a:srgbClr val="E7E6E6"/>
      </a:lt2>
      <a:accent1>
        <a:srgbClr val="84CCC6"/>
      </a:accent1>
      <a:accent2>
        <a:srgbClr val="F8D45E"/>
      </a:accent2>
      <a:accent3>
        <a:srgbClr val="F27161"/>
      </a:accent3>
      <a:accent4>
        <a:srgbClr val="7CC8EC"/>
      </a:accent4>
      <a:accent5>
        <a:srgbClr val="525168"/>
      </a:accent5>
      <a:accent6>
        <a:srgbClr val="1A6BA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8499</TotalTime>
  <Words>1460</Words>
  <Application>Microsoft Office PowerPoint</Application>
  <PresentationFormat>Widescreen</PresentationFormat>
  <Paragraphs>106</Paragraphs>
  <Slides>14</Slides>
  <Notes>9</Notes>
  <HiddenSlides>0</HiddenSlides>
  <MMClips>2</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14</vt:i4>
      </vt:variant>
    </vt:vector>
  </HeadingPairs>
  <TitlesOfParts>
    <vt:vector size="31" baseType="lpstr">
      <vt:lpstr>-apple-system</vt:lpstr>
      <vt:lpstr>arial</vt:lpstr>
      <vt:lpstr>arial</vt:lpstr>
      <vt:lpstr>Calibri</vt:lpstr>
      <vt:lpstr>Courier New</vt:lpstr>
      <vt:lpstr>ff1</vt:lpstr>
      <vt:lpstr>ff3</vt:lpstr>
      <vt:lpstr>Gotham Narr</vt:lpstr>
      <vt:lpstr>Montserrat</vt:lpstr>
      <vt:lpstr>Open Sans</vt:lpstr>
      <vt:lpstr>Oracle Sans</vt:lpstr>
      <vt:lpstr>Source Serif Pro</vt:lpstr>
      <vt:lpstr>SourceSansPro</vt:lpstr>
      <vt:lpstr>Tahoma</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Benefits of Just-in-Time Manufacturing: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Abhishek anand</cp:lastModifiedBy>
  <cp:revision>99</cp:revision>
  <dcterms:created xsi:type="dcterms:W3CDTF">2020-01-20T05:08:25Z</dcterms:created>
  <dcterms:modified xsi:type="dcterms:W3CDTF">2022-04-11T18:14:24Z</dcterms:modified>
</cp:coreProperties>
</file>