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F2BC-40E4-D2BD-CC0A-3C3C3EB81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2EBF1C-0E7B-A51D-D4EF-8EDEB0969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B25460-5C1A-371E-6D23-6B7814A2305C}"/>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5" name="Footer Placeholder 4">
            <a:extLst>
              <a:ext uri="{FF2B5EF4-FFF2-40B4-BE49-F238E27FC236}">
                <a16:creationId xmlns:a16="http://schemas.microsoft.com/office/drawing/2014/main" id="{0CE016E7-4A5A-12EE-9F48-002B15CD0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C63A5-79AC-CBFE-B3F1-50F75D57DFB5}"/>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389455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94BA-877D-90B8-48C3-18CFC36149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6FFB3-7D25-AC5D-EBFB-3568D5205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260FBC-6181-2595-CF6E-55927B06D76E}"/>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5" name="Footer Placeholder 4">
            <a:extLst>
              <a:ext uri="{FF2B5EF4-FFF2-40B4-BE49-F238E27FC236}">
                <a16:creationId xmlns:a16="http://schemas.microsoft.com/office/drawing/2014/main" id="{0C008521-4EC3-04D2-4A52-D44A45009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828BE7-1CDD-8B84-AD35-B0ED8640EC7F}"/>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283048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59A50-DB3A-6634-829E-D32B929265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865169-BFB3-D5BD-9929-6D4F02BDA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8CE004-3B14-63D3-ABED-E7268E8AEEE2}"/>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5" name="Footer Placeholder 4">
            <a:extLst>
              <a:ext uri="{FF2B5EF4-FFF2-40B4-BE49-F238E27FC236}">
                <a16:creationId xmlns:a16="http://schemas.microsoft.com/office/drawing/2014/main" id="{0A1AC164-F165-F9FE-E029-675F2555A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191564-EF93-A2A0-2837-4F76CCEA016C}"/>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134759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64EA-F2E5-4C87-04EC-1AFC9F2213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89FF8B-114C-635F-727B-8653644C1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7C7F3-F515-7C94-BBB9-EC7266773E93}"/>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5" name="Footer Placeholder 4">
            <a:extLst>
              <a:ext uri="{FF2B5EF4-FFF2-40B4-BE49-F238E27FC236}">
                <a16:creationId xmlns:a16="http://schemas.microsoft.com/office/drawing/2014/main" id="{B1CD677C-3F27-BD7C-F1FC-5873092DBC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41F53-1B7D-A092-EBD5-EB7EA20C2174}"/>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51769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9E15-75AC-6F3F-E9F5-5874EA38C0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5E4BF7-0B42-560B-5321-73D1C265B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2C0CBF-903F-2300-F919-C22F5CDFE3FE}"/>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5" name="Footer Placeholder 4">
            <a:extLst>
              <a:ext uri="{FF2B5EF4-FFF2-40B4-BE49-F238E27FC236}">
                <a16:creationId xmlns:a16="http://schemas.microsoft.com/office/drawing/2014/main" id="{D9DE9C2A-078F-D3DD-BBB0-565F7F807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BFADE-B59A-89C7-42B8-A780814AE34A}"/>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2158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9348-CB0C-0970-E842-8870A35B60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523998-92C5-4CBB-494A-65133F7B65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569AA1-B9C1-7AFF-A029-CA65C9C95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9DF0DC-7C50-CB9B-79AC-5726236B31C7}"/>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6" name="Footer Placeholder 5">
            <a:extLst>
              <a:ext uri="{FF2B5EF4-FFF2-40B4-BE49-F238E27FC236}">
                <a16:creationId xmlns:a16="http://schemas.microsoft.com/office/drawing/2014/main" id="{4D0911C3-539D-C580-CA08-A0B796B6C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CAD941-FFDE-F7A3-E3E4-0EE0BB7EC7DE}"/>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204403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D340-455F-E725-3A0C-CEB527C990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0CB137-E230-51E9-018B-90412EC10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3E1193-B74E-DFF3-0B5C-69DB06190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57AD1D-7D99-5759-4B43-3418221F9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FA81AA-1F57-5070-6375-B41A254BB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325839-BB6E-DD88-0AFF-B8FFF17B12C0}"/>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8" name="Footer Placeholder 7">
            <a:extLst>
              <a:ext uri="{FF2B5EF4-FFF2-40B4-BE49-F238E27FC236}">
                <a16:creationId xmlns:a16="http://schemas.microsoft.com/office/drawing/2014/main" id="{0A8022B8-2409-DDE7-4717-BCB26DBCF6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61C663-6863-06B3-6184-5F96126B8D5A}"/>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38509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5040-0A6B-A615-8D1A-3A352B9665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A21634-B212-0FD0-1542-DF9FE83DD8DE}"/>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4" name="Footer Placeholder 3">
            <a:extLst>
              <a:ext uri="{FF2B5EF4-FFF2-40B4-BE49-F238E27FC236}">
                <a16:creationId xmlns:a16="http://schemas.microsoft.com/office/drawing/2014/main" id="{0AAECBEC-605C-1C63-354A-880862B5E1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2B2967-F406-177C-6C34-C4D723D08F0B}"/>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9757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26901-15CC-61C1-4B49-1C1F1455AF68}"/>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3" name="Footer Placeholder 2">
            <a:extLst>
              <a:ext uri="{FF2B5EF4-FFF2-40B4-BE49-F238E27FC236}">
                <a16:creationId xmlns:a16="http://schemas.microsoft.com/office/drawing/2014/main" id="{DA660912-DBC1-092D-71B6-86C7224E5C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955341-8DBD-339B-2AF4-0D311111E72E}"/>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394352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26AD-8F9F-0168-1C1C-B522450B4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171984-7C6E-300C-647E-18893F159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E5B04D-3565-F773-5172-19B432B08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AE65D-A21A-4719-A50A-9E3EFB457872}"/>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6" name="Footer Placeholder 5">
            <a:extLst>
              <a:ext uri="{FF2B5EF4-FFF2-40B4-BE49-F238E27FC236}">
                <a16:creationId xmlns:a16="http://schemas.microsoft.com/office/drawing/2014/main" id="{B8A99F3E-0351-9531-64AC-50D7A49B97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85B37C-0B16-CE79-3910-22DFD1A495D7}"/>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320897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2767-15B9-888C-81D8-813386A2E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E00ADE-81FC-DF73-B941-148EC3FC4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33E85C-C376-38CF-B0A9-F69E19D28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12EAC-FAB1-8C57-EE73-B9481153B111}"/>
              </a:ext>
            </a:extLst>
          </p:cNvPr>
          <p:cNvSpPr>
            <a:spLocks noGrp="1"/>
          </p:cNvSpPr>
          <p:nvPr>
            <p:ph type="dt" sz="half" idx="10"/>
          </p:nvPr>
        </p:nvSpPr>
        <p:spPr/>
        <p:txBody>
          <a:bodyPr/>
          <a:lstStyle/>
          <a:p>
            <a:fld id="{C32FBF11-7691-4B82-9004-6B5819D4F6B3}" type="datetimeFigureOut">
              <a:rPr lang="en-IN" smtClean="0"/>
              <a:t>26-10-2023</a:t>
            </a:fld>
            <a:endParaRPr lang="en-IN"/>
          </a:p>
        </p:txBody>
      </p:sp>
      <p:sp>
        <p:nvSpPr>
          <p:cNvPr id="6" name="Footer Placeholder 5">
            <a:extLst>
              <a:ext uri="{FF2B5EF4-FFF2-40B4-BE49-F238E27FC236}">
                <a16:creationId xmlns:a16="http://schemas.microsoft.com/office/drawing/2014/main" id="{7CADA1EE-E852-5136-2F74-D5AE6B0D60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FF23B2-CBC3-E838-F02E-DF4036D68BA2}"/>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280720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13CA95-4EB3-98CC-FF8E-24A0610DB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0F559-496F-C45B-9D3A-03B73396E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81DA1-8750-66E8-7F81-CFE70F676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FBF11-7691-4B82-9004-6B5819D4F6B3}" type="datetimeFigureOut">
              <a:rPr lang="en-IN" smtClean="0"/>
              <a:t>26-10-2023</a:t>
            </a:fld>
            <a:endParaRPr lang="en-IN"/>
          </a:p>
        </p:txBody>
      </p:sp>
      <p:sp>
        <p:nvSpPr>
          <p:cNvPr id="5" name="Footer Placeholder 4">
            <a:extLst>
              <a:ext uri="{FF2B5EF4-FFF2-40B4-BE49-F238E27FC236}">
                <a16:creationId xmlns:a16="http://schemas.microsoft.com/office/drawing/2014/main" id="{636FFE37-915C-5CEF-9B1C-3EEA1E491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C207B1-BFAF-B160-8404-2D9CBB95C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D6F29-E83E-4C4F-9A95-BDAD32BA0901}" type="slidenum">
              <a:rPr lang="en-IN" smtClean="0"/>
              <a:t>‹#›</a:t>
            </a:fld>
            <a:endParaRPr lang="en-IN"/>
          </a:p>
        </p:txBody>
      </p:sp>
    </p:spTree>
    <p:extLst>
      <p:ext uri="{BB962C8B-B14F-4D97-AF65-F5344CB8AC3E}">
        <p14:creationId xmlns:p14="http://schemas.microsoft.com/office/powerpoint/2010/main" val="1591694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F88A-605B-771C-21A2-299B05DDCFDE}"/>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Hand Gesture </a:t>
            </a:r>
            <a:r>
              <a:rPr lang="en-IN" dirty="0">
                <a:solidFill>
                  <a:srgbClr val="202124"/>
                </a:solidFill>
                <a:latin typeface="Times New Roman" panose="02020603050405020304" pitchFamily="18" charset="0"/>
                <a:cs typeface="Times New Roman" panose="02020603050405020304" pitchFamily="18" charset="0"/>
              </a:rPr>
              <a:t>R</a:t>
            </a:r>
            <a:r>
              <a:rPr lang="en-IN" b="0" i="0" dirty="0">
                <a:solidFill>
                  <a:srgbClr val="202124"/>
                </a:solidFill>
                <a:effectLst/>
                <a:latin typeface="Times New Roman" panose="02020603050405020304" pitchFamily="18" charset="0"/>
                <a:cs typeface="Times New Roman" panose="02020603050405020304" pitchFamily="18" charset="0"/>
              </a:rPr>
              <a:t>ecognition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1F64131-78D8-926D-7842-02B4DAF09D82}"/>
              </a:ext>
            </a:extLst>
          </p:cNvPr>
          <p:cNvSpPr>
            <a:spLocks noGrp="1"/>
          </p:cNvSpPr>
          <p:nvPr>
            <p:ph type="subTitle"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By: Abhishek Patil (B_70)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Rushikesh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Sonawane</a:t>
            </a:r>
            <a:r>
              <a:rPr lang="en-US" dirty="0">
                <a:latin typeface="Times New Roman" panose="02020603050405020304" pitchFamily="18" charset="0"/>
                <a:cs typeface="Times New Roman" panose="02020603050405020304" pitchFamily="18" charset="0"/>
              </a:rPr>
              <a:t> (B_113)</a:t>
            </a:r>
          </a:p>
          <a:p>
            <a:r>
              <a:rPr lang="en-US" dirty="0">
                <a:latin typeface="Times New Roman" panose="02020603050405020304" pitchFamily="18" charset="0"/>
                <a:cs typeface="Times New Roman" panose="02020603050405020304" pitchFamily="18" charset="0"/>
              </a:rPr>
              <a:t>Guided by: Mrs. </a:t>
            </a:r>
            <a:r>
              <a:rPr lang="en-US" dirty="0" err="1">
                <a:latin typeface="Times New Roman" panose="02020603050405020304" pitchFamily="18" charset="0"/>
                <a:cs typeface="Times New Roman" panose="02020603050405020304" pitchFamily="18" charset="0"/>
              </a:rPr>
              <a:t>Shalaka</a:t>
            </a:r>
            <a:r>
              <a:rPr lang="en-US" dirty="0">
                <a:latin typeface="Times New Roman" panose="02020603050405020304" pitchFamily="18" charset="0"/>
                <a:cs typeface="Times New Roman" panose="02020603050405020304" pitchFamily="18" charset="0"/>
              </a:rPr>
              <a:t> Kulkarni</a:t>
            </a:r>
          </a:p>
          <a:p>
            <a:r>
              <a:rPr lang="en-US" dirty="0">
                <a:latin typeface="Times New Roman" panose="02020603050405020304" pitchFamily="18" charset="0"/>
                <a:cs typeface="Times New Roman" panose="02020603050405020304" pitchFamily="18" charset="0"/>
              </a:rPr>
              <a:t>	      Mrs. Vanita Patil</a:t>
            </a:r>
          </a:p>
          <a:p>
            <a:endParaRPr lang="en-IN" dirty="0"/>
          </a:p>
        </p:txBody>
      </p:sp>
    </p:spTree>
    <p:extLst>
      <p:ext uri="{BB962C8B-B14F-4D97-AF65-F5344CB8AC3E}">
        <p14:creationId xmlns:p14="http://schemas.microsoft.com/office/powerpoint/2010/main" val="136793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55A2-FD89-2038-799D-928E9ED5DE08}"/>
              </a:ext>
            </a:extLst>
          </p:cNvPr>
          <p:cNvSpPr>
            <a:spLocks noGrp="1"/>
          </p:cNvSpPr>
          <p:nvPr>
            <p:ph type="title"/>
          </p:nvPr>
        </p:nvSpPr>
        <p:spPr/>
        <p:txBody>
          <a:bodyPr>
            <a:normAutofit/>
          </a:bodyPr>
          <a:lstStyle/>
          <a:p>
            <a:r>
              <a:rPr lang="en-IN" sz="3600" b="1" dirty="0" err="1">
                <a:latin typeface="Times New Roman" panose="02020603050405020304" pitchFamily="18" charset="0"/>
                <a:cs typeface="Times New Roman" panose="02020603050405020304" pitchFamily="18" charset="0"/>
              </a:rPr>
              <a:t>Usecase</a:t>
            </a:r>
            <a:r>
              <a:rPr lang="en-IN" sz="3600" b="1" dirty="0">
                <a:latin typeface="Times New Roman" panose="02020603050405020304" pitchFamily="18" charset="0"/>
                <a:cs typeface="Times New Roman" panose="02020603050405020304" pitchFamily="18" charset="0"/>
              </a:rPr>
              <a:t> </a:t>
            </a:r>
            <a:r>
              <a:rPr lang="en-IN" sz="3600" b="1" dirty="0" err="1">
                <a:latin typeface="Times New Roman" panose="02020603050405020304" pitchFamily="18" charset="0"/>
                <a:cs typeface="Times New Roman" panose="02020603050405020304" pitchFamily="18" charset="0"/>
              </a:rPr>
              <a:t>Daigram</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947DFD4-8939-E4FB-C821-EA527569FB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846" y="1825625"/>
            <a:ext cx="6430308" cy="4968875"/>
          </a:xfrm>
        </p:spPr>
      </p:pic>
    </p:spTree>
    <p:extLst>
      <p:ext uri="{BB962C8B-B14F-4D97-AF65-F5344CB8AC3E}">
        <p14:creationId xmlns:p14="http://schemas.microsoft.com/office/powerpoint/2010/main" val="170749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55A2-FD89-2038-799D-928E9ED5DE0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Activity </a:t>
            </a:r>
            <a:r>
              <a:rPr lang="en-IN" sz="3600" b="1" dirty="0" err="1">
                <a:latin typeface="Times New Roman" panose="02020603050405020304" pitchFamily="18" charset="0"/>
                <a:cs typeface="Times New Roman" panose="02020603050405020304" pitchFamily="18" charset="0"/>
              </a:rPr>
              <a:t>Daigram</a:t>
            </a:r>
            <a:endParaRPr lang="en-IN" sz="36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63412AA-A1B2-0755-AEAF-C270D7B0FC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329" y="1825624"/>
            <a:ext cx="9287436" cy="5946775"/>
          </a:xfrm>
        </p:spPr>
      </p:pic>
    </p:spTree>
    <p:extLst>
      <p:ext uri="{BB962C8B-B14F-4D97-AF65-F5344CB8AC3E}">
        <p14:creationId xmlns:p14="http://schemas.microsoft.com/office/powerpoint/2010/main" val="358261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55A2-FD89-2038-799D-928E9ED5DE0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 Flow </a:t>
            </a:r>
            <a:r>
              <a:rPr lang="en-IN" sz="3600" b="1" dirty="0" err="1">
                <a:latin typeface="Times New Roman" panose="02020603050405020304" pitchFamily="18" charset="0"/>
                <a:cs typeface="Times New Roman" panose="02020603050405020304" pitchFamily="18" charset="0"/>
              </a:rPr>
              <a:t>Daigram</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32D2D0C-6928-0B7D-F85F-F9DA5B8E1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376" y="1825624"/>
            <a:ext cx="10941424" cy="5543363"/>
          </a:xfrm>
        </p:spPr>
      </p:pic>
    </p:spTree>
    <p:extLst>
      <p:ext uri="{BB962C8B-B14F-4D97-AF65-F5344CB8AC3E}">
        <p14:creationId xmlns:p14="http://schemas.microsoft.com/office/powerpoint/2010/main" val="7338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55A2-FD89-2038-799D-928E9ED5DE0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Sequence </a:t>
            </a:r>
            <a:r>
              <a:rPr lang="en-IN" sz="3600" b="1" dirty="0" err="1">
                <a:latin typeface="Times New Roman" panose="02020603050405020304" pitchFamily="18" charset="0"/>
                <a:cs typeface="Times New Roman" panose="02020603050405020304" pitchFamily="18" charset="0"/>
              </a:rPr>
              <a:t>Daigram</a:t>
            </a:r>
            <a:endParaRPr lang="en-IN" sz="36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5CEED73-4D25-73C4-7216-25F581AFD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1551024" cy="5884022"/>
          </a:xfrm>
        </p:spPr>
      </p:pic>
    </p:spTree>
    <p:extLst>
      <p:ext uri="{BB962C8B-B14F-4D97-AF65-F5344CB8AC3E}">
        <p14:creationId xmlns:p14="http://schemas.microsoft.com/office/powerpoint/2010/main" val="87135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7238-9AAF-4EC5-C71A-D4286A7A295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664E2ED-DA90-3B2E-A1DC-8EEE51167179}"/>
              </a:ext>
            </a:extLst>
          </p:cNvPr>
          <p:cNvSpPr>
            <a:spLocks noGrp="1"/>
          </p:cNvSpPr>
          <p:nvPr>
            <p:ph idx="1"/>
          </p:nvPr>
        </p:nvSpPr>
        <p:spPr/>
        <p:txBody>
          <a:bodyPr>
            <a:normAutofit/>
          </a:bodyPr>
          <a:lstStyle/>
          <a:p>
            <a:r>
              <a:rPr lang="en-US" sz="2400" dirty="0"/>
              <a:t>Hand gesture recognition using deep learning is a cutting-edge technology that   has gained significant prominence in recent years. This innovative field combines computer vision, machine learning, and neural networks to enable computers and machines to understand and interpret human hand gestures.</a:t>
            </a:r>
          </a:p>
          <a:p>
            <a:r>
              <a:rPr lang="en-US" sz="2400" dirty="0"/>
              <a:t> The ability to recognize and interpret hand gestures has a wide range of practical applications, from sign language translation to touchless user interfaces in various industries.</a:t>
            </a:r>
          </a:p>
          <a:p>
            <a:r>
              <a:rPr lang="en-US" sz="2400" b="0" i="0" dirty="0">
                <a:effectLst/>
              </a:rPr>
              <a:t>The primary objective of this project is to develop a robust and versatile hand gesture recognition system capable of accurately recognizing and understanding hand movements and gestures, thereby allowing users to interact with computers, machines, and other devices in a natural and efficient manner.</a:t>
            </a:r>
            <a:endParaRPr lang="en-IN" sz="2400" dirty="0"/>
          </a:p>
        </p:txBody>
      </p:sp>
    </p:spTree>
    <p:extLst>
      <p:ext uri="{BB962C8B-B14F-4D97-AF65-F5344CB8AC3E}">
        <p14:creationId xmlns:p14="http://schemas.microsoft.com/office/powerpoint/2010/main" val="38744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E1C8-9693-E042-454B-153DBFC6781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00C1E9AA-2F22-97EE-E227-89C7F7707D6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Existing systems for hand gesture detection encompass a diverse range of technologies, including depth sensors .</a:t>
            </a:r>
          </a:p>
          <a:p>
            <a:r>
              <a:rPr lang="en-US" sz="2400" dirty="0">
                <a:latin typeface="Times New Roman" panose="02020603050405020304" pitchFamily="18" charset="0"/>
                <a:cs typeface="Times New Roman" panose="02020603050405020304" pitchFamily="18" charset="0"/>
              </a:rPr>
              <a:t>Microsoft Kinect and specialized devices such as Leap Motion, often integrating computer vision and deep learning techniques for tracking and recognizing gestures in 3D space.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7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8990-43D2-344A-6911-8BA30CF64C7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Proposed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DEB60C-09A1-CA31-98CE-ED837D941501}"/>
              </a:ext>
            </a:extLst>
          </p:cNvPr>
          <p:cNvSpPr>
            <a:spLocks noGrp="1"/>
          </p:cNvSpPr>
          <p:nvPr>
            <p:ph idx="1"/>
          </p:nvPr>
        </p:nvSpPr>
        <p:spPr/>
        <p:txBody>
          <a:bodyPr>
            <a:normAutofit/>
          </a:bodyPr>
          <a:lstStyle/>
          <a:p>
            <a:pPr algn="l"/>
            <a:r>
              <a:rPr lang="en-US" sz="2400" i="0" dirty="0">
                <a:effectLst/>
              </a:rPr>
              <a:t>Our proposed system aims to create a comprehensive hand gesture detection solution that is versatile and adaptable. It will be capable of recognizing a wide range of hand gestures and ensuring accuracy in real-time. </a:t>
            </a:r>
          </a:p>
          <a:p>
            <a:pPr algn="l"/>
            <a:r>
              <a:rPr lang="en-US" sz="2400" i="0" dirty="0">
                <a:effectLst/>
              </a:rPr>
              <a:t>This system will enhance the user experience across various applications, offering an intuitive and contactless means of interaction. </a:t>
            </a:r>
          </a:p>
          <a:p>
            <a:pPr algn="l"/>
            <a:r>
              <a:rPr lang="en-US" sz="2400" i="0" dirty="0">
                <a:effectLst/>
              </a:rPr>
              <a:t>The project will involve the use of state-of-the-art technologies and libraries, including </a:t>
            </a:r>
            <a:r>
              <a:rPr lang="en-US" sz="2400" i="0" dirty="0" err="1">
                <a:effectLst/>
              </a:rPr>
              <a:t>Keras</a:t>
            </a:r>
            <a:r>
              <a:rPr lang="en-US" sz="2400" i="0" dirty="0">
                <a:effectLst/>
              </a:rPr>
              <a:t>, TensorFlow, OpenCV, </a:t>
            </a:r>
            <a:r>
              <a:rPr lang="en-US" sz="2400" i="0" dirty="0" err="1">
                <a:effectLst/>
              </a:rPr>
              <a:t>MediaPipe</a:t>
            </a:r>
            <a:r>
              <a:rPr lang="en-US" sz="2400" i="0" dirty="0">
                <a:effectLst/>
              </a:rPr>
              <a:t>, and NumPy, all implemented using the Python programming language.</a:t>
            </a:r>
            <a:endParaRPr lang="en-IN" dirty="0"/>
          </a:p>
        </p:txBody>
      </p:sp>
    </p:spTree>
    <p:extLst>
      <p:ext uri="{BB962C8B-B14F-4D97-AF65-F5344CB8AC3E}">
        <p14:creationId xmlns:p14="http://schemas.microsoft.com/office/powerpoint/2010/main" val="26516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A4F0-4EBB-94FE-F9F6-9481C812B5A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Need of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FB8182-D138-50AF-B81F-24BFD4FDBDB6}"/>
              </a:ext>
            </a:extLst>
          </p:cNvPr>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Traditional input methods like keyboards and touchscreens are often constrained or impractical in certain situations, such as virtual reality environments or when users have physical disabilities. </a:t>
            </a:r>
          </a:p>
          <a:p>
            <a:r>
              <a:rPr lang="en-US" sz="2400" i="0" dirty="0">
                <a:effectLst/>
                <a:latin typeface="Times New Roman" panose="02020603050405020304" pitchFamily="18" charset="0"/>
                <a:cs typeface="Times New Roman" panose="02020603050405020304" pitchFamily="18" charset="0"/>
              </a:rPr>
              <a:t>Hand gesture recognition offers a touchless and versatile approach, enabling users to communicate with machines in a more human-like manner. </a:t>
            </a:r>
          </a:p>
          <a:p>
            <a:r>
              <a:rPr lang="en-US" sz="2400" i="0" dirty="0">
                <a:effectLst/>
                <a:latin typeface="Times New Roman" panose="02020603050405020304" pitchFamily="18" charset="0"/>
                <a:cs typeface="Times New Roman" panose="02020603050405020304" pitchFamily="18" charset="0"/>
              </a:rPr>
              <a:t>It holds particular significance in healthcare, where touchless interfaces can reduce the risk of contamination, and in gaming and entertainment, where it enhances immersion and user experience.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52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C847-2D0A-8EE7-ED49-1EC76F79D72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4BD8FFC4-C575-EA75-8D30-0C114FD8CC5E}"/>
              </a:ext>
            </a:extLst>
          </p:cNvPr>
          <p:cNvSpPr>
            <a:spLocks noGrp="1"/>
          </p:cNvSpPr>
          <p:nvPr>
            <p:ph idx="1"/>
          </p:nvPr>
        </p:nvSpPr>
        <p:spPr/>
        <p:txBody>
          <a:bodyPr/>
          <a:lstStyle/>
          <a:p>
            <a:r>
              <a:rPr lang="en-US" sz="2400" dirty="0"/>
              <a:t> Data Acquisition – </a:t>
            </a:r>
          </a:p>
          <a:p>
            <a:pPr lvl="1"/>
            <a:r>
              <a:rPr lang="en-US" sz="2000" dirty="0"/>
              <a:t>This module involves capturing image or video data using cameras or depth sensors. It's the initial step in gathering input for gesture recognition.</a:t>
            </a:r>
            <a:endParaRPr lang="en-US" dirty="0"/>
          </a:p>
          <a:p>
            <a:pPr marL="457200" lvl="1" indent="0">
              <a:buNone/>
            </a:pPr>
            <a:endParaRPr lang="en-US" sz="2000" dirty="0"/>
          </a:p>
          <a:p>
            <a:r>
              <a:rPr lang="en-US" sz="2400" dirty="0"/>
              <a:t>Training and Model Selection  -</a:t>
            </a:r>
          </a:p>
          <a:p>
            <a:pPr lvl="1"/>
            <a:r>
              <a:rPr lang="en-US" sz="2000" dirty="0"/>
              <a:t> This module involves training the selected machine learning or deep learning model using a dataset of annotated gestures. The model is fine-tuned for optimal performance.</a:t>
            </a:r>
          </a:p>
          <a:p>
            <a:pPr marL="457200" lvl="1" indent="0">
              <a:buNone/>
            </a:pPr>
            <a:endParaRPr lang="en-US" sz="2000" dirty="0"/>
          </a:p>
          <a:p>
            <a:r>
              <a:rPr lang="en-US" sz="2400" dirty="0"/>
              <a:t>Feature Extraction – </a:t>
            </a:r>
          </a:p>
          <a:p>
            <a:pPr lvl="1"/>
            <a:r>
              <a:rPr lang="en-US" sz="2000" dirty="0"/>
              <a:t>This module extracts relevant features from the hand images, such as key points, contours, and motion vectors. Feature extraction is crucial for training machine learning models.</a:t>
            </a:r>
          </a:p>
        </p:txBody>
      </p:sp>
    </p:spTree>
    <p:extLst>
      <p:ext uri="{BB962C8B-B14F-4D97-AF65-F5344CB8AC3E}">
        <p14:creationId xmlns:p14="http://schemas.microsoft.com/office/powerpoint/2010/main" val="84271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431AC-8C9D-C0DB-7726-7EEB7065201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Modules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22918A-AA0F-FEB8-7CE3-CC646BEBFA93}"/>
              </a:ext>
            </a:extLst>
          </p:cNvPr>
          <p:cNvSpPr>
            <a:spLocks noGrp="1"/>
          </p:cNvSpPr>
          <p:nvPr>
            <p:ph idx="1"/>
          </p:nvPr>
        </p:nvSpPr>
        <p:spPr/>
        <p:txBody>
          <a:bodyPr>
            <a:normAutofit/>
          </a:bodyPr>
          <a:lstStyle/>
          <a:p>
            <a:pPr algn="l"/>
            <a:r>
              <a:rPr lang="en-US" sz="2400" b="0" i="0" dirty="0">
                <a:solidFill>
                  <a:srgbClr val="333333"/>
                </a:solidFill>
                <a:effectLst/>
                <a:cs typeface="Times New Roman" panose="02020603050405020304" pitchFamily="18" charset="0"/>
              </a:rPr>
              <a:t>Gesture Tracking  - </a:t>
            </a:r>
          </a:p>
          <a:p>
            <a:pPr lvl="1"/>
            <a:r>
              <a:rPr lang="en-US" sz="2000" b="0" i="0" dirty="0">
                <a:solidFill>
                  <a:srgbClr val="333333"/>
                </a:solidFill>
                <a:effectLst/>
                <a:cs typeface="Times New Roman" panose="02020603050405020304" pitchFamily="18" charset="0"/>
              </a:rPr>
              <a:t>Gesture tracking is used to follow the movement and orientation of the hand. This is essential for tracking dynamic gestures or continuous movements.</a:t>
            </a:r>
          </a:p>
        </p:txBody>
      </p:sp>
    </p:spTree>
    <p:extLst>
      <p:ext uri="{BB962C8B-B14F-4D97-AF65-F5344CB8AC3E}">
        <p14:creationId xmlns:p14="http://schemas.microsoft.com/office/powerpoint/2010/main" val="3146910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51E9-466D-8722-7214-8C6C2C1F48A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Technology Used</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3934C1-ABC7-AF90-9795-C128B1EBC8AC}"/>
              </a:ext>
            </a:extLst>
          </p:cNvPr>
          <p:cNvSpPr>
            <a:spLocks noGrp="1"/>
          </p:cNvSpPr>
          <p:nvPr>
            <p:ph idx="1"/>
          </p:nvPr>
        </p:nvSpPr>
        <p:spPr/>
        <p:txBody>
          <a:bodyPr>
            <a:normAutofit/>
          </a:bodyPr>
          <a:lstStyle/>
          <a:p>
            <a:r>
              <a:rPr lang="en-US" sz="2400" dirty="0" err="1"/>
              <a:t>Keras</a:t>
            </a:r>
            <a:r>
              <a:rPr lang="en-US" sz="2400" dirty="0"/>
              <a:t> and TensorFlow for deep learning model development.</a:t>
            </a:r>
          </a:p>
          <a:p>
            <a:r>
              <a:rPr lang="en-US" sz="2400" dirty="0"/>
              <a:t>OpenCV for computer vision tasks.</a:t>
            </a:r>
          </a:p>
          <a:p>
            <a:r>
              <a:rPr lang="en-US" sz="2400" dirty="0" err="1"/>
              <a:t>MediaPipe</a:t>
            </a:r>
            <a:r>
              <a:rPr lang="en-US" sz="2400" dirty="0"/>
              <a:t> for hand tracking and related functionalities.</a:t>
            </a:r>
          </a:p>
          <a:p>
            <a:r>
              <a:rPr lang="en-US" sz="2400" dirty="0"/>
              <a:t>NumPy for numerical data processing.</a:t>
            </a:r>
            <a:endParaRPr lang="en-IN" sz="2400" dirty="0"/>
          </a:p>
        </p:txBody>
      </p:sp>
    </p:spTree>
    <p:extLst>
      <p:ext uri="{BB962C8B-B14F-4D97-AF65-F5344CB8AC3E}">
        <p14:creationId xmlns:p14="http://schemas.microsoft.com/office/powerpoint/2010/main" val="190156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55A2-FD89-2038-799D-928E9ED5DE0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Operating Environment-Hardware and Software</a:t>
            </a:r>
          </a:p>
        </p:txBody>
      </p:sp>
      <p:sp>
        <p:nvSpPr>
          <p:cNvPr id="3" name="Content Placeholder 2">
            <a:extLst>
              <a:ext uri="{FF2B5EF4-FFF2-40B4-BE49-F238E27FC236}">
                <a16:creationId xmlns:a16="http://schemas.microsoft.com/office/drawing/2014/main" id="{6BF78CF8-F892-6397-E912-720A8E106B66}"/>
              </a:ext>
            </a:extLst>
          </p:cNvPr>
          <p:cNvSpPr>
            <a:spLocks noGrp="1"/>
          </p:cNvSpPr>
          <p:nvPr>
            <p:ph idx="1"/>
          </p:nvPr>
        </p:nvSpPr>
        <p:spPr>
          <a:xfrm>
            <a:off x="838200" y="1825625"/>
            <a:ext cx="10515600" cy="4969622"/>
          </a:xfrm>
        </p:spPr>
        <p:txBody>
          <a:bodyPr>
            <a:normAutofit fontScale="85000" lnSpcReduction="20000"/>
          </a:bodyPr>
          <a:lstStyle/>
          <a:p>
            <a:r>
              <a:rPr lang="en-IN" dirty="0">
                <a:cs typeface="Times New Roman" panose="02020603050405020304" pitchFamily="18" charset="0"/>
              </a:rPr>
              <a:t>Hardware Specification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a:cs typeface="Times New Roman" panose="02020603050405020304" pitchFamily="18" charset="0"/>
              </a:rPr>
              <a:t>Desktop/Laptop </a:t>
            </a:r>
          </a:p>
          <a:p>
            <a:pPr marL="0" indent="0">
              <a:buNone/>
            </a:pPr>
            <a:r>
              <a:rPr lang="en-IN" sz="2400" dirty="0">
                <a:cs typeface="Times New Roman" panose="02020603050405020304" pitchFamily="18" charset="0"/>
              </a:rPr>
              <a:t>➢ Hard Disk 512GB or more </a:t>
            </a:r>
          </a:p>
          <a:p>
            <a:pPr marL="0" indent="0">
              <a:buNone/>
            </a:pPr>
            <a:r>
              <a:rPr lang="en-IN" sz="2400" dirty="0">
                <a:cs typeface="Times New Roman" panose="02020603050405020304" pitchFamily="18" charset="0"/>
              </a:rPr>
              <a:t>➢ RAM 4GB or more </a:t>
            </a:r>
          </a:p>
          <a:p>
            <a:pPr marL="0" indent="0">
              <a:buNone/>
            </a:pPr>
            <a:r>
              <a:rPr lang="en-IN" sz="2400" dirty="0">
                <a:cs typeface="Times New Roman" panose="02020603050405020304" pitchFamily="18" charset="0"/>
              </a:rPr>
              <a:t>➢ Processor intel core i3 11gen</a:t>
            </a:r>
          </a:p>
          <a:p>
            <a:pPr>
              <a:buFont typeface="Wingdings" panose="05000000000000000000" pitchFamily="2" charset="2"/>
              <a:buChar char="Ø"/>
            </a:pPr>
            <a:r>
              <a:rPr lang="en-IN" sz="2400" dirty="0"/>
              <a:t>Web cam (For real-time hand Detection)</a:t>
            </a:r>
          </a:p>
          <a:p>
            <a:pPr marL="0" indent="0">
              <a:buNone/>
            </a:pPr>
            <a:endParaRPr lang="en-IN" sz="2000" dirty="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Software Specification</a:t>
            </a:r>
          </a:p>
          <a:p>
            <a:pPr>
              <a:buFont typeface="Wingdings" panose="05000000000000000000" pitchFamily="2" charset="2"/>
              <a:buChar char="Ø"/>
            </a:pPr>
            <a:r>
              <a:rPr lang="en-IN" sz="2400" dirty="0">
                <a:cs typeface="Times New Roman" panose="02020603050405020304" pitchFamily="18" charset="0"/>
              </a:rPr>
              <a:t>Windows 10 or above  </a:t>
            </a:r>
          </a:p>
          <a:p>
            <a:pPr>
              <a:buFont typeface="Wingdings" panose="05000000000000000000" pitchFamily="2" charset="2"/>
              <a:buChar char="Ø"/>
            </a:pPr>
            <a:r>
              <a:rPr lang="en-IN" sz="2400" dirty="0">
                <a:cs typeface="Times New Roman" panose="02020603050405020304" pitchFamily="18" charset="0"/>
              </a:rPr>
              <a:t>Python</a:t>
            </a:r>
          </a:p>
          <a:p>
            <a:pPr>
              <a:buFont typeface="Wingdings" panose="05000000000000000000" pitchFamily="2" charset="2"/>
              <a:buChar char="Ø"/>
            </a:pPr>
            <a:r>
              <a:rPr lang="en-IN" sz="2400" dirty="0">
                <a:cs typeface="Times New Roman" panose="02020603050405020304" pitchFamily="18" charset="0"/>
              </a:rPr>
              <a:t>Open </a:t>
            </a:r>
            <a:r>
              <a:rPr lang="en-IN" sz="2400" dirty="0" err="1">
                <a:cs typeface="Times New Roman" panose="02020603050405020304" pitchFamily="18" charset="0"/>
              </a:rPr>
              <a:t>Cv</a:t>
            </a:r>
            <a:endParaRPr lang="en-IN" sz="2400" dirty="0">
              <a:cs typeface="Times New Roman" panose="02020603050405020304" pitchFamily="18" charset="0"/>
            </a:endParaRPr>
          </a:p>
          <a:p>
            <a:pPr>
              <a:buFont typeface="Wingdings" panose="05000000000000000000" pitchFamily="2" charset="2"/>
              <a:buChar char="Ø"/>
            </a:pPr>
            <a:r>
              <a:rPr lang="en-IN" sz="2400" dirty="0" err="1">
                <a:cs typeface="Times New Roman" panose="02020603050405020304" pitchFamily="18" charset="0"/>
              </a:rPr>
              <a:t>Numpy</a:t>
            </a:r>
            <a:endParaRPr lang="en-IN" sz="2400" dirty="0">
              <a:cs typeface="Times New Roman" panose="02020603050405020304" pitchFamily="18" charset="0"/>
            </a:endParaRPr>
          </a:p>
          <a:p>
            <a:pPr>
              <a:buFont typeface="Wingdings" panose="05000000000000000000" pitchFamily="2" charset="2"/>
              <a:buChar char="Ø"/>
            </a:pPr>
            <a:r>
              <a:rPr lang="en-IN" sz="2400" dirty="0">
                <a:cs typeface="Times New Roman" panose="02020603050405020304" pitchFamily="18" charset="0"/>
              </a:rPr>
              <a:t>TensorFlow</a:t>
            </a:r>
          </a:p>
          <a:p>
            <a:pPr>
              <a:buFont typeface="Wingdings" panose="05000000000000000000" pitchFamily="2" charset="2"/>
              <a:buChar char="Ø"/>
            </a:pPr>
            <a:r>
              <a:rPr lang="en-IN" sz="2400" dirty="0" err="1">
                <a:cs typeface="Times New Roman" panose="02020603050405020304" pitchFamily="18" charset="0"/>
              </a:rPr>
              <a:t>MediaPipe</a:t>
            </a:r>
            <a:endParaRPr lang="en-IN" sz="2400" dirty="0">
              <a:cs typeface="Times New Roman" panose="02020603050405020304" pitchFamily="18" charset="0"/>
            </a:endParaRPr>
          </a:p>
        </p:txBody>
      </p:sp>
    </p:spTree>
    <p:extLst>
      <p:ext uri="{BB962C8B-B14F-4D97-AF65-F5344CB8AC3E}">
        <p14:creationId xmlns:p14="http://schemas.microsoft.com/office/powerpoint/2010/main" val="422837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590</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Hand Gesture Recognition</vt:lpstr>
      <vt:lpstr>Introduction</vt:lpstr>
      <vt:lpstr>Existing System</vt:lpstr>
      <vt:lpstr>Proposed System</vt:lpstr>
      <vt:lpstr>Need of System</vt:lpstr>
      <vt:lpstr>Modules</vt:lpstr>
      <vt:lpstr>Modules</vt:lpstr>
      <vt:lpstr>Technology Used</vt:lpstr>
      <vt:lpstr>Operating Environment-Hardware and Software</vt:lpstr>
      <vt:lpstr>Usecase Daigram</vt:lpstr>
      <vt:lpstr>Activity Daigram</vt:lpstr>
      <vt:lpstr>Data Flow Daigram</vt:lpstr>
      <vt:lpstr>Sequence Daigram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HealthCare</dc:title>
  <dc:creator>B_70 Abhishek Patil</dc:creator>
  <cp:lastModifiedBy>B_70 Abhishek Patil</cp:lastModifiedBy>
  <cp:revision>14</cp:revision>
  <dcterms:created xsi:type="dcterms:W3CDTF">2023-09-17T19:34:08Z</dcterms:created>
  <dcterms:modified xsi:type="dcterms:W3CDTF">2023-10-26T17:36:27Z</dcterms:modified>
</cp:coreProperties>
</file>