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_70 Abhishek Patil" userId="b0a8680ac5b44010" providerId="LiveId" clId="{7117B145-42FE-4525-9317-1DC426B0D491}"/>
    <pc:docChg chg="modSld">
      <pc:chgData name="B_70 Abhishek Patil" userId="b0a8680ac5b44010" providerId="LiveId" clId="{7117B145-42FE-4525-9317-1DC426B0D491}" dt="2024-02-02T20:10:09.121" v="3" actId="20577"/>
      <pc:docMkLst>
        <pc:docMk/>
      </pc:docMkLst>
      <pc:sldChg chg="modSp mod">
        <pc:chgData name="B_70 Abhishek Patil" userId="b0a8680ac5b44010" providerId="LiveId" clId="{7117B145-42FE-4525-9317-1DC426B0D491}" dt="2024-02-02T20:10:09.121" v="3" actId="20577"/>
        <pc:sldMkLst>
          <pc:docMk/>
          <pc:sldMk cId="1367936986" sldId="256"/>
        </pc:sldMkLst>
        <pc:spChg chg="mod">
          <ac:chgData name="B_70 Abhishek Patil" userId="b0a8680ac5b44010" providerId="LiveId" clId="{7117B145-42FE-4525-9317-1DC426B0D491}" dt="2024-02-02T20:10:09.121" v="3" actId="20577"/>
          <ac:spMkLst>
            <pc:docMk/>
            <pc:sldMk cId="1367936986" sldId="256"/>
            <ac:spMk id="3" creationId="{C1F64131-78D8-926D-7842-02B4DAF09D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F2BC-40E4-D2BD-CC0A-3C3C3EB815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2EBF1C-0E7B-A51D-D4EF-8EDEB09690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B25460-5C1A-371E-6D23-6B7814A2305C}"/>
              </a:ext>
            </a:extLst>
          </p:cNvPr>
          <p:cNvSpPr>
            <a:spLocks noGrp="1"/>
          </p:cNvSpPr>
          <p:nvPr>
            <p:ph type="dt" sz="half" idx="10"/>
          </p:nvPr>
        </p:nvSpPr>
        <p:spPr/>
        <p:txBody>
          <a:bodyPr/>
          <a:lstStyle/>
          <a:p>
            <a:fld id="{C32FBF11-7691-4B82-9004-6B5819D4F6B3}" type="datetimeFigureOut">
              <a:rPr lang="en-IN" smtClean="0"/>
              <a:t>23-03-2024</a:t>
            </a:fld>
            <a:endParaRPr lang="en-IN"/>
          </a:p>
        </p:txBody>
      </p:sp>
      <p:sp>
        <p:nvSpPr>
          <p:cNvPr id="5" name="Footer Placeholder 4">
            <a:extLst>
              <a:ext uri="{FF2B5EF4-FFF2-40B4-BE49-F238E27FC236}">
                <a16:creationId xmlns:a16="http://schemas.microsoft.com/office/drawing/2014/main" id="{0CE016E7-4A5A-12EE-9F48-002B15CD0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0C63A5-79AC-CBFE-B3F1-50F75D57DFB5}"/>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389455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94BA-877D-90B8-48C3-18CFC36149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76FFB3-7D25-AC5D-EBFB-3568D52057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260FBC-6181-2595-CF6E-55927B06D76E}"/>
              </a:ext>
            </a:extLst>
          </p:cNvPr>
          <p:cNvSpPr>
            <a:spLocks noGrp="1"/>
          </p:cNvSpPr>
          <p:nvPr>
            <p:ph type="dt" sz="half" idx="10"/>
          </p:nvPr>
        </p:nvSpPr>
        <p:spPr/>
        <p:txBody>
          <a:bodyPr/>
          <a:lstStyle/>
          <a:p>
            <a:fld id="{C32FBF11-7691-4B82-9004-6B5819D4F6B3}" type="datetimeFigureOut">
              <a:rPr lang="en-IN" smtClean="0"/>
              <a:t>23-03-2024</a:t>
            </a:fld>
            <a:endParaRPr lang="en-IN"/>
          </a:p>
        </p:txBody>
      </p:sp>
      <p:sp>
        <p:nvSpPr>
          <p:cNvPr id="5" name="Footer Placeholder 4">
            <a:extLst>
              <a:ext uri="{FF2B5EF4-FFF2-40B4-BE49-F238E27FC236}">
                <a16:creationId xmlns:a16="http://schemas.microsoft.com/office/drawing/2014/main" id="{0C008521-4EC3-04D2-4A52-D44A45009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828BE7-1CDD-8B84-AD35-B0ED8640EC7F}"/>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283048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B59A50-DB3A-6634-829E-D32B929265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865169-BFB3-D5BD-9929-6D4F02BDA2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8CE004-3B14-63D3-ABED-E7268E8AEEE2}"/>
              </a:ext>
            </a:extLst>
          </p:cNvPr>
          <p:cNvSpPr>
            <a:spLocks noGrp="1"/>
          </p:cNvSpPr>
          <p:nvPr>
            <p:ph type="dt" sz="half" idx="10"/>
          </p:nvPr>
        </p:nvSpPr>
        <p:spPr/>
        <p:txBody>
          <a:bodyPr/>
          <a:lstStyle/>
          <a:p>
            <a:fld id="{C32FBF11-7691-4B82-9004-6B5819D4F6B3}" type="datetimeFigureOut">
              <a:rPr lang="en-IN" smtClean="0"/>
              <a:t>23-03-2024</a:t>
            </a:fld>
            <a:endParaRPr lang="en-IN"/>
          </a:p>
        </p:txBody>
      </p:sp>
      <p:sp>
        <p:nvSpPr>
          <p:cNvPr id="5" name="Footer Placeholder 4">
            <a:extLst>
              <a:ext uri="{FF2B5EF4-FFF2-40B4-BE49-F238E27FC236}">
                <a16:creationId xmlns:a16="http://schemas.microsoft.com/office/drawing/2014/main" id="{0A1AC164-F165-F9FE-E029-675F2555A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191564-EF93-A2A0-2837-4F76CCEA016C}"/>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1347592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64EA-F2E5-4C87-04EC-1AFC9F2213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89FF8B-114C-635F-727B-8653644C1B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87C7F3-F515-7C94-BBB9-EC7266773E93}"/>
              </a:ext>
            </a:extLst>
          </p:cNvPr>
          <p:cNvSpPr>
            <a:spLocks noGrp="1"/>
          </p:cNvSpPr>
          <p:nvPr>
            <p:ph type="dt" sz="half" idx="10"/>
          </p:nvPr>
        </p:nvSpPr>
        <p:spPr/>
        <p:txBody>
          <a:bodyPr/>
          <a:lstStyle/>
          <a:p>
            <a:fld id="{C32FBF11-7691-4B82-9004-6B5819D4F6B3}" type="datetimeFigureOut">
              <a:rPr lang="en-IN" smtClean="0"/>
              <a:t>23-03-2024</a:t>
            </a:fld>
            <a:endParaRPr lang="en-IN"/>
          </a:p>
        </p:txBody>
      </p:sp>
      <p:sp>
        <p:nvSpPr>
          <p:cNvPr id="5" name="Footer Placeholder 4">
            <a:extLst>
              <a:ext uri="{FF2B5EF4-FFF2-40B4-BE49-F238E27FC236}">
                <a16:creationId xmlns:a16="http://schemas.microsoft.com/office/drawing/2014/main" id="{B1CD677C-3F27-BD7C-F1FC-5873092DBC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C41F53-1B7D-A092-EBD5-EB7EA20C2174}"/>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517695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9E15-75AC-6F3F-E9F5-5874EA38C0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5E4BF7-0B42-560B-5321-73D1C265B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2C0CBF-903F-2300-F919-C22F5CDFE3FE}"/>
              </a:ext>
            </a:extLst>
          </p:cNvPr>
          <p:cNvSpPr>
            <a:spLocks noGrp="1"/>
          </p:cNvSpPr>
          <p:nvPr>
            <p:ph type="dt" sz="half" idx="10"/>
          </p:nvPr>
        </p:nvSpPr>
        <p:spPr/>
        <p:txBody>
          <a:bodyPr/>
          <a:lstStyle/>
          <a:p>
            <a:fld id="{C32FBF11-7691-4B82-9004-6B5819D4F6B3}" type="datetimeFigureOut">
              <a:rPr lang="en-IN" smtClean="0"/>
              <a:t>23-03-2024</a:t>
            </a:fld>
            <a:endParaRPr lang="en-IN"/>
          </a:p>
        </p:txBody>
      </p:sp>
      <p:sp>
        <p:nvSpPr>
          <p:cNvPr id="5" name="Footer Placeholder 4">
            <a:extLst>
              <a:ext uri="{FF2B5EF4-FFF2-40B4-BE49-F238E27FC236}">
                <a16:creationId xmlns:a16="http://schemas.microsoft.com/office/drawing/2014/main" id="{D9DE9C2A-078F-D3DD-BBB0-565F7F807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BFADE-B59A-89C7-42B8-A780814AE34A}"/>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2158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9348-CB0C-0970-E842-8870A35B60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523998-92C5-4CBB-494A-65133F7B65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569AA1-B9C1-7AFF-A029-CA65C9C959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9DF0DC-7C50-CB9B-79AC-5726236B31C7}"/>
              </a:ext>
            </a:extLst>
          </p:cNvPr>
          <p:cNvSpPr>
            <a:spLocks noGrp="1"/>
          </p:cNvSpPr>
          <p:nvPr>
            <p:ph type="dt" sz="half" idx="10"/>
          </p:nvPr>
        </p:nvSpPr>
        <p:spPr/>
        <p:txBody>
          <a:bodyPr/>
          <a:lstStyle/>
          <a:p>
            <a:fld id="{C32FBF11-7691-4B82-9004-6B5819D4F6B3}" type="datetimeFigureOut">
              <a:rPr lang="en-IN" smtClean="0"/>
              <a:t>23-03-2024</a:t>
            </a:fld>
            <a:endParaRPr lang="en-IN"/>
          </a:p>
        </p:txBody>
      </p:sp>
      <p:sp>
        <p:nvSpPr>
          <p:cNvPr id="6" name="Footer Placeholder 5">
            <a:extLst>
              <a:ext uri="{FF2B5EF4-FFF2-40B4-BE49-F238E27FC236}">
                <a16:creationId xmlns:a16="http://schemas.microsoft.com/office/drawing/2014/main" id="{4D0911C3-539D-C580-CA08-A0B796B6C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CAD941-FFDE-F7A3-E3E4-0EE0BB7EC7DE}"/>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204403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D340-455F-E725-3A0C-CEB527C990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0CB137-E230-51E9-018B-90412EC10F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3E1193-B74E-DFF3-0B5C-69DB061908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57AD1D-7D99-5759-4B43-3418221F95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FA81AA-1F57-5070-6375-B41A254BB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325839-BB6E-DD88-0AFF-B8FFF17B12C0}"/>
              </a:ext>
            </a:extLst>
          </p:cNvPr>
          <p:cNvSpPr>
            <a:spLocks noGrp="1"/>
          </p:cNvSpPr>
          <p:nvPr>
            <p:ph type="dt" sz="half" idx="10"/>
          </p:nvPr>
        </p:nvSpPr>
        <p:spPr/>
        <p:txBody>
          <a:bodyPr/>
          <a:lstStyle/>
          <a:p>
            <a:fld id="{C32FBF11-7691-4B82-9004-6B5819D4F6B3}" type="datetimeFigureOut">
              <a:rPr lang="en-IN" smtClean="0"/>
              <a:t>23-03-2024</a:t>
            </a:fld>
            <a:endParaRPr lang="en-IN"/>
          </a:p>
        </p:txBody>
      </p:sp>
      <p:sp>
        <p:nvSpPr>
          <p:cNvPr id="8" name="Footer Placeholder 7">
            <a:extLst>
              <a:ext uri="{FF2B5EF4-FFF2-40B4-BE49-F238E27FC236}">
                <a16:creationId xmlns:a16="http://schemas.microsoft.com/office/drawing/2014/main" id="{0A8022B8-2409-DDE7-4717-BCB26DBCF6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61C663-6863-06B3-6184-5F96126B8D5A}"/>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385093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5040-0A6B-A615-8D1A-3A352B9665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A21634-B212-0FD0-1542-DF9FE83DD8DE}"/>
              </a:ext>
            </a:extLst>
          </p:cNvPr>
          <p:cNvSpPr>
            <a:spLocks noGrp="1"/>
          </p:cNvSpPr>
          <p:nvPr>
            <p:ph type="dt" sz="half" idx="10"/>
          </p:nvPr>
        </p:nvSpPr>
        <p:spPr/>
        <p:txBody>
          <a:bodyPr/>
          <a:lstStyle/>
          <a:p>
            <a:fld id="{C32FBF11-7691-4B82-9004-6B5819D4F6B3}" type="datetimeFigureOut">
              <a:rPr lang="en-IN" smtClean="0"/>
              <a:t>23-03-2024</a:t>
            </a:fld>
            <a:endParaRPr lang="en-IN"/>
          </a:p>
        </p:txBody>
      </p:sp>
      <p:sp>
        <p:nvSpPr>
          <p:cNvPr id="4" name="Footer Placeholder 3">
            <a:extLst>
              <a:ext uri="{FF2B5EF4-FFF2-40B4-BE49-F238E27FC236}">
                <a16:creationId xmlns:a16="http://schemas.microsoft.com/office/drawing/2014/main" id="{0AAECBEC-605C-1C63-354A-880862B5E1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2B2967-F406-177C-6C34-C4D723D08F0B}"/>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97576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826901-15CC-61C1-4B49-1C1F1455AF68}"/>
              </a:ext>
            </a:extLst>
          </p:cNvPr>
          <p:cNvSpPr>
            <a:spLocks noGrp="1"/>
          </p:cNvSpPr>
          <p:nvPr>
            <p:ph type="dt" sz="half" idx="10"/>
          </p:nvPr>
        </p:nvSpPr>
        <p:spPr/>
        <p:txBody>
          <a:bodyPr/>
          <a:lstStyle/>
          <a:p>
            <a:fld id="{C32FBF11-7691-4B82-9004-6B5819D4F6B3}" type="datetimeFigureOut">
              <a:rPr lang="en-IN" smtClean="0"/>
              <a:t>23-03-2024</a:t>
            </a:fld>
            <a:endParaRPr lang="en-IN"/>
          </a:p>
        </p:txBody>
      </p:sp>
      <p:sp>
        <p:nvSpPr>
          <p:cNvPr id="3" name="Footer Placeholder 2">
            <a:extLst>
              <a:ext uri="{FF2B5EF4-FFF2-40B4-BE49-F238E27FC236}">
                <a16:creationId xmlns:a16="http://schemas.microsoft.com/office/drawing/2014/main" id="{DA660912-DBC1-092D-71B6-86C7224E5C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955341-8DBD-339B-2AF4-0D311111E72E}"/>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394352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26AD-8F9F-0168-1C1C-B522450B4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171984-7C6E-300C-647E-18893F159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E5B04D-3565-F773-5172-19B432B08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AAE65D-A21A-4719-A50A-9E3EFB457872}"/>
              </a:ext>
            </a:extLst>
          </p:cNvPr>
          <p:cNvSpPr>
            <a:spLocks noGrp="1"/>
          </p:cNvSpPr>
          <p:nvPr>
            <p:ph type="dt" sz="half" idx="10"/>
          </p:nvPr>
        </p:nvSpPr>
        <p:spPr/>
        <p:txBody>
          <a:bodyPr/>
          <a:lstStyle/>
          <a:p>
            <a:fld id="{C32FBF11-7691-4B82-9004-6B5819D4F6B3}" type="datetimeFigureOut">
              <a:rPr lang="en-IN" smtClean="0"/>
              <a:t>23-03-2024</a:t>
            </a:fld>
            <a:endParaRPr lang="en-IN"/>
          </a:p>
        </p:txBody>
      </p:sp>
      <p:sp>
        <p:nvSpPr>
          <p:cNvPr id="6" name="Footer Placeholder 5">
            <a:extLst>
              <a:ext uri="{FF2B5EF4-FFF2-40B4-BE49-F238E27FC236}">
                <a16:creationId xmlns:a16="http://schemas.microsoft.com/office/drawing/2014/main" id="{B8A99F3E-0351-9531-64AC-50D7A49B97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85B37C-0B16-CE79-3910-22DFD1A495D7}"/>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320897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2767-15B9-888C-81D8-813386A2E5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E00ADE-81FC-DF73-B941-148EC3FC4C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33E85C-C376-38CF-B0A9-F69E19D28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12EAC-FAB1-8C57-EE73-B9481153B111}"/>
              </a:ext>
            </a:extLst>
          </p:cNvPr>
          <p:cNvSpPr>
            <a:spLocks noGrp="1"/>
          </p:cNvSpPr>
          <p:nvPr>
            <p:ph type="dt" sz="half" idx="10"/>
          </p:nvPr>
        </p:nvSpPr>
        <p:spPr/>
        <p:txBody>
          <a:bodyPr/>
          <a:lstStyle/>
          <a:p>
            <a:fld id="{C32FBF11-7691-4B82-9004-6B5819D4F6B3}" type="datetimeFigureOut">
              <a:rPr lang="en-IN" smtClean="0"/>
              <a:t>23-03-2024</a:t>
            </a:fld>
            <a:endParaRPr lang="en-IN"/>
          </a:p>
        </p:txBody>
      </p:sp>
      <p:sp>
        <p:nvSpPr>
          <p:cNvPr id="6" name="Footer Placeholder 5">
            <a:extLst>
              <a:ext uri="{FF2B5EF4-FFF2-40B4-BE49-F238E27FC236}">
                <a16:creationId xmlns:a16="http://schemas.microsoft.com/office/drawing/2014/main" id="{7CADA1EE-E852-5136-2F74-D5AE6B0D60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FF23B2-CBC3-E838-F02E-DF4036D68BA2}"/>
              </a:ext>
            </a:extLst>
          </p:cNvPr>
          <p:cNvSpPr>
            <a:spLocks noGrp="1"/>
          </p:cNvSpPr>
          <p:nvPr>
            <p:ph type="sldNum" sz="quarter" idx="12"/>
          </p:nvPr>
        </p:nvSpPr>
        <p:spPr/>
        <p:txBody>
          <a:bodyPr/>
          <a:lstStyle/>
          <a:p>
            <a:fld id="{782D6F29-E83E-4C4F-9A95-BDAD32BA0901}" type="slidenum">
              <a:rPr lang="en-IN" smtClean="0"/>
              <a:t>‹#›</a:t>
            </a:fld>
            <a:endParaRPr lang="en-IN"/>
          </a:p>
        </p:txBody>
      </p:sp>
    </p:spTree>
    <p:extLst>
      <p:ext uri="{BB962C8B-B14F-4D97-AF65-F5344CB8AC3E}">
        <p14:creationId xmlns:p14="http://schemas.microsoft.com/office/powerpoint/2010/main" val="280720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13CA95-4EB3-98CC-FF8E-24A0610DB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C0F559-496F-C45B-9D3A-03B73396E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781DA1-8750-66E8-7F81-CFE70F6762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FBF11-7691-4B82-9004-6B5819D4F6B3}" type="datetimeFigureOut">
              <a:rPr lang="en-IN" smtClean="0"/>
              <a:t>23-03-2024</a:t>
            </a:fld>
            <a:endParaRPr lang="en-IN"/>
          </a:p>
        </p:txBody>
      </p:sp>
      <p:sp>
        <p:nvSpPr>
          <p:cNvPr id="5" name="Footer Placeholder 4">
            <a:extLst>
              <a:ext uri="{FF2B5EF4-FFF2-40B4-BE49-F238E27FC236}">
                <a16:creationId xmlns:a16="http://schemas.microsoft.com/office/drawing/2014/main" id="{636FFE37-915C-5CEF-9B1C-3EEA1E491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C207B1-BFAF-B160-8404-2D9CBB95C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D6F29-E83E-4C4F-9A95-BDAD32BA0901}" type="slidenum">
              <a:rPr lang="en-IN" smtClean="0"/>
              <a:t>‹#›</a:t>
            </a:fld>
            <a:endParaRPr lang="en-IN"/>
          </a:p>
        </p:txBody>
      </p:sp>
    </p:spTree>
    <p:extLst>
      <p:ext uri="{BB962C8B-B14F-4D97-AF65-F5344CB8AC3E}">
        <p14:creationId xmlns:p14="http://schemas.microsoft.com/office/powerpoint/2010/main" val="1591694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F88A-605B-771C-21A2-299B05DDCFDE}"/>
              </a:ext>
            </a:extLst>
          </p:cNvPr>
          <p:cNvSpPr>
            <a:spLocks noGrp="1"/>
          </p:cNvSpPr>
          <p:nvPr>
            <p:ph type="ctrTitle"/>
          </p:nvPr>
        </p:nvSpPr>
        <p:spPr/>
        <p:txBody>
          <a:bodyPr/>
          <a:lstStyle/>
          <a:p>
            <a:r>
              <a:rPr lang="en-IN" b="0" i="0" dirty="0" err="1">
                <a:effectLst/>
                <a:latin typeface="Sitka Small Semibold" pitchFamily="2" charset="0"/>
                <a:cs typeface="Times New Roman" panose="02020603050405020304" pitchFamily="18" charset="0"/>
              </a:rPr>
              <a:t>SmartProctoring</a:t>
            </a:r>
            <a:endParaRPr lang="en-IN" dirty="0">
              <a:latin typeface="Sitka Small Semibold"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1F64131-78D8-926D-7842-02B4DAF09D82}"/>
              </a:ext>
            </a:extLst>
          </p:cNvPr>
          <p:cNvSpPr>
            <a:spLocks noGrp="1"/>
          </p:cNvSpPr>
          <p:nvPr>
            <p:ph type="subTitle"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By: Abhishek Patil (B_67)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Rushikesh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Sonawane</a:t>
            </a:r>
            <a:r>
              <a:rPr lang="en-US" dirty="0">
                <a:latin typeface="Times New Roman" panose="02020603050405020304" pitchFamily="18" charset="0"/>
                <a:cs typeface="Times New Roman" panose="02020603050405020304" pitchFamily="18" charset="0"/>
              </a:rPr>
              <a:t> (B_108)</a:t>
            </a:r>
          </a:p>
          <a:p>
            <a:r>
              <a:rPr lang="en-US" dirty="0">
                <a:latin typeface="Times New Roman" panose="02020603050405020304" pitchFamily="18" charset="0"/>
                <a:cs typeface="Times New Roman" panose="02020603050405020304" pitchFamily="18" charset="0"/>
              </a:rPr>
              <a:t>Guided by: Mrs. Vanita Patil</a:t>
            </a:r>
          </a:p>
          <a:p>
            <a:r>
              <a:rPr lang="en-US" dirty="0">
                <a:latin typeface="Times New Roman" panose="02020603050405020304" pitchFamily="18" charset="0"/>
                <a:cs typeface="Times New Roman" panose="02020603050405020304" pitchFamily="18" charset="0"/>
              </a:rPr>
              <a:t>	      Mrs. Sapna Sharma</a:t>
            </a:r>
          </a:p>
          <a:p>
            <a:endParaRPr lang="en-IN" dirty="0"/>
          </a:p>
        </p:txBody>
      </p:sp>
    </p:spTree>
    <p:extLst>
      <p:ext uri="{BB962C8B-B14F-4D97-AF65-F5344CB8AC3E}">
        <p14:creationId xmlns:p14="http://schemas.microsoft.com/office/powerpoint/2010/main" val="1367936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7238-9AAF-4EC5-C71A-D4286A7A2959}"/>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664E2ED-DA90-3B2E-A1DC-8EEE51167179}"/>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In the rapidly evolving landscape of education, the transition to online learning has become more prevalent, especially in the wake of global events that have reshaped traditional teaching methodologies. </a:t>
            </a:r>
          </a:p>
          <a:p>
            <a:r>
              <a:rPr lang="en-US" sz="2400" b="0" i="0" dirty="0">
                <a:effectLst/>
                <a:latin typeface="Times New Roman" panose="02020603050405020304" pitchFamily="18" charset="0"/>
                <a:cs typeface="Times New Roman" panose="02020603050405020304" pitchFamily="18" charset="0"/>
              </a:rPr>
              <a:t>However, with the convenience of online examinations comes the challenge of ensuring academic integrity and preventing malpractices during assessments. </a:t>
            </a:r>
          </a:p>
          <a:p>
            <a:r>
              <a:rPr lang="en-US" sz="2400" b="0" i="0" dirty="0">
                <a:effectLst/>
                <a:latin typeface="Times New Roman" panose="02020603050405020304" pitchFamily="18" charset="0"/>
                <a:cs typeface="Times New Roman" panose="02020603050405020304" pitchFamily="18" charset="0"/>
              </a:rPr>
              <a:t>To address these concerns, the proposed project introduces an innovative solution - the Examination Proctoring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4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E1C8-9693-E042-454B-153DBFC67818}"/>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00C1E9AA-2F22-97EE-E227-89C7F7707D6C}"/>
              </a:ext>
            </a:extLst>
          </p:cNvPr>
          <p:cNvSpPr>
            <a:spLocks noGrp="1"/>
          </p:cNvSpPr>
          <p:nvPr>
            <p:ph idx="1"/>
          </p:nvPr>
        </p:nvSpPr>
        <p:spPr/>
        <p:txBody>
          <a:bodyPr>
            <a:normAutofit/>
          </a:bodyPr>
          <a:lstStyle/>
          <a:p>
            <a:pPr algn="l"/>
            <a:r>
              <a:rPr lang="en-US" sz="2400" b="1" i="0" dirty="0">
                <a:effectLst/>
                <a:latin typeface="Times New Roman" panose="02020603050405020304" pitchFamily="18" charset="0"/>
                <a:cs typeface="Times New Roman" panose="02020603050405020304" pitchFamily="18" charset="0"/>
              </a:rPr>
              <a:t>Facial Recognition:</a:t>
            </a:r>
            <a:endParaRPr lang="en-US" sz="2400" b="0" i="0" dirty="0">
              <a:effectLst/>
              <a:latin typeface="Times New Roman" panose="02020603050405020304" pitchFamily="18" charset="0"/>
              <a:cs typeface="Times New Roman" panose="02020603050405020304" pitchFamily="18" charset="0"/>
            </a:endParaRPr>
          </a:p>
          <a:p>
            <a:pPr lvl="1"/>
            <a:r>
              <a:rPr lang="en-US" sz="2000" b="0" i="0" dirty="0">
                <a:effectLst/>
                <a:latin typeface="Times New Roman" panose="02020603050405020304" pitchFamily="18" charset="0"/>
                <a:cs typeface="Times New Roman" panose="02020603050405020304" pitchFamily="18" charset="0"/>
              </a:rPr>
              <a:t>The system uses facial recognition technology to verify the identity of the test-taker.</a:t>
            </a:r>
          </a:p>
          <a:p>
            <a:pPr lvl="1"/>
            <a:r>
              <a:rPr lang="en-US" sz="2000" b="0" i="0" dirty="0">
                <a:effectLst/>
                <a:latin typeface="Times New Roman" panose="02020603050405020304" pitchFamily="18" charset="0"/>
                <a:cs typeface="Times New Roman" panose="02020603050405020304" pitchFamily="18" charset="0"/>
              </a:rPr>
              <a:t>It captures facial features and compares them against a pre-registered image to prevent impersonation.</a:t>
            </a:r>
          </a:p>
          <a:p>
            <a:pPr marL="457200" lvl="1" indent="0">
              <a:buNone/>
            </a:pPr>
            <a:endParaRPr lang="en-US" sz="2000" dirty="0">
              <a:latin typeface="Times New Roman" panose="02020603050405020304" pitchFamily="18" charset="0"/>
              <a:cs typeface="Times New Roman" panose="02020603050405020304" pitchFamily="18" charset="0"/>
            </a:endParaRPr>
          </a:p>
          <a:p>
            <a:pPr algn="l"/>
            <a:r>
              <a:rPr lang="en-US" sz="2400" b="1" i="0" dirty="0">
                <a:effectLst/>
                <a:latin typeface="Times New Roman" panose="02020603050405020304" pitchFamily="18" charset="0"/>
                <a:cs typeface="Times New Roman" panose="02020603050405020304" pitchFamily="18" charset="0"/>
              </a:rPr>
              <a:t>Identity Verification:</a:t>
            </a:r>
            <a:endParaRPr lang="en-US" sz="2400" b="0" i="0" dirty="0">
              <a:effectLst/>
              <a:latin typeface="Times New Roman" panose="02020603050405020304" pitchFamily="18" charset="0"/>
              <a:cs typeface="Times New Roman" panose="02020603050405020304" pitchFamily="18" charset="0"/>
            </a:endParaRPr>
          </a:p>
          <a:p>
            <a:pPr lvl="1"/>
            <a:r>
              <a:rPr lang="en-US" sz="2000" b="0" i="0" dirty="0">
                <a:effectLst/>
                <a:latin typeface="Times New Roman" panose="02020603050405020304" pitchFamily="18" charset="0"/>
                <a:cs typeface="Times New Roman" panose="02020603050405020304" pitchFamily="18" charset="0"/>
              </a:rPr>
              <a:t>Multi-factor authentication may be implemented, involving additional verification steps such as ID card scanning or biometric authentication.</a:t>
            </a:r>
          </a:p>
          <a:p>
            <a:pPr marL="457200" lvl="1" indent="0">
              <a:buNone/>
            </a:pPr>
            <a:endParaRPr lang="en-US" sz="2000" b="0" i="0" dirty="0">
              <a:effectLst/>
              <a:latin typeface="Times New Roman" panose="02020603050405020304" pitchFamily="18" charset="0"/>
              <a:cs typeface="Times New Roman" panose="02020603050405020304" pitchFamily="18" charset="0"/>
            </a:endParaRPr>
          </a:p>
          <a:p>
            <a:pPr algn="l"/>
            <a:r>
              <a:rPr lang="en-US" sz="2400" b="1" i="0" dirty="0">
                <a:effectLst/>
                <a:latin typeface="Times New Roman" panose="02020603050405020304" pitchFamily="18" charset="0"/>
                <a:cs typeface="Times New Roman" panose="02020603050405020304" pitchFamily="18" charset="0"/>
              </a:rPr>
              <a:t>Live Proctoring:</a:t>
            </a:r>
            <a:endParaRPr lang="en-US" sz="2400" b="0" i="0" dirty="0">
              <a:effectLst/>
              <a:latin typeface="Times New Roman" panose="02020603050405020304" pitchFamily="18" charset="0"/>
              <a:cs typeface="Times New Roman" panose="02020603050405020304" pitchFamily="18" charset="0"/>
            </a:endParaRPr>
          </a:p>
          <a:p>
            <a:pPr lvl="1"/>
            <a:r>
              <a:rPr lang="en-US" sz="2000" b="0" i="0" dirty="0">
                <a:effectLst/>
                <a:latin typeface="Times New Roman" panose="02020603050405020304" pitchFamily="18" charset="0"/>
                <a:cs typeface="Times New Roman" panose="02020603050405020304" pitchFamily="18" charset="0"/>
              </a:rPr>
              <a:t>In some cases, a human proctor may be involved in real-time monitoring of the exam, intervening if suspicious activities are detected.</a:t>
            </a:r>
          </a:p>
          <a:p>
            <a:pPr marL="457200" lvl="1" indent="0">
              <a:buNone/>
            </a:pPr>
            <a:endParaRPr lang="en-US" sz="2000" b="0" i="0" dirty="0">
              <a:effectLst/>
              <a:latin typeface="Times New Roman" panose="02020603050405020304" pitchFamily="18" charset="0"/>
              <a:cs typeface="Times New Roman" panose="02020603050405020304" pitchFamily="18" charset="0"/>
            </a:endParaRPr>
          </a:p>
          <a:p>
            <a:pPr marL="457200" lvl="1" indent="0">
              <a:buNone/>
            </a:pP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97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8990-43D2-344A-6911-8BA30CF64C7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Proposed System</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DEB60C-09A1-CA31-98CE-ED837D941501}"/>
              </a:ext>
            </a:extLst>
          </p:cNvPr>
          <p:cNvSpPr>
            <a:spLocks noGrp="1"/>
          </p:cNvSpPr>
          <p:nvPr>
            <p:ph idx="1"/>
          </p:nvPr>
        </p:nvSpPr>
        <p:spPr/>
        <p:txBody>
          <a:bodyPr>
            <a:normAutofit/>
          </a:bodyPr>
          <a:lstStyle/>
          <a:p>
            <a:pPr algn="l"/>
            <a:r>
              <a:rPr lang="en-US" sz="2400" b="0" i="0" dirty="0">
                <a:effectLst/>
                <a:latin typeface="Times New Roman" panose="02020603050405020304" pitchFamily="18" charset="0"/>
                <a:cs typeface="Times New Roman" panose="02020603050405020304" pitchFamily="18" charset="0"/>
              </a:rPr>
              <a:t>This proposed system aims to enhance the integrity of online assessments by implementing robust proctoring mechanisms powered by AI algorithms. The system will employ facial recognition technology to authenticate the identity of the examinees, ensuring a secure and trustworthy examination environment.</a:t>
            </a:r>
          </a:p>
          <a:p>
            <a:pPr algn="l"/>
            <a:r>
              <a:rPr lang="en-US" sz="2400" b="0" i="0" dirty="0">
                <a:effectLst/>
                <a:latin typeface="Times New Roman" panose="02020603050405020304" pitchFamily="18" charset="0"/>
                <a:cs typeface="Times New Roman" panose="02020603050405020304" pitchFamily="18" charset="0"/>
              </a:rPr>
              <a:t>Smart Online Examination Proctoring System aims to provide a foolproof solution for conducting fair and secure online examinations, instilling confidence in the evaluation process for both educators and examinees alike.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6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A4F0-4EBB-94FE-F9F6-9481C812B5A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Need of System</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FB8182-D138-50AF-B81F-24BFD4FDBDB6}"/>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The primary need for such a system arises from the growing popularity of online education and remote learning, where traditional in-person exams are often impractical. </a:t>
            </a:r>
          </a:p>
          <a:p>
            <a:r>
              <a:rPr lang="en-US" sz="2400" b="0" i="0" dirty="0">
                <a:effectLst/>
                <a:latin typeface="Times New Roman" panose="02020603050405020304" pitchFamily="18" charset="0"/>
                <a:cs typeface="Times New Roman" panose="02020603050405020304" pitchFamily="18" charset="0"/>
              </a:rPr>
              <a:t>The system employs advanced technologies such as facial recognition, eye tracking, and behavioral analysis to detect any signs of cheating or irregularities during the examination process. </a:t>
            </a:r>
          </a:p>
          <a:p>
            <a:r>
              <a:rPr lang="en-US" sz="2400" b="0" i="0" dirty="0">
                <a:effectLst/>
                <a:latin typeface="Times New Roman" panose="02020603050405020304" pitchFamily="18" charset="0"/>
                <a:cs typeface="Times New Roman" panose="02020603050405020304" pitchFamily="18" charset="0"/>
              </a:rPr>
              <a:t>It provides a robust and automated approach to identity verification, ensuring that the right student is taking the exam. Additionally, the system actively monitors for unauthorized activities, such as the use of external devices or collaboration with others, safeguarding the integrity of the assessment process.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52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C847-2D0A-8EE7-ED49-1EC76F79D725}"/>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4BD8FFC4-C575-EA75-8D30-0C114FD8CC5E}"/>
              </a:ext>
            </a:extLst>
          </p:cNvPr>
          <p:cNvSpPr>
            <a:spLocks noGrp="1"/>
          </p:cNvSpPr>
          <p:nvPr>
            <p:ph idx="1"/>
          </p:nvPr>
        </p:nvSpPr>
        <p:spPr/>
        <p:txBody>
          <a:bodyPr>
            <a:noAutofit/>
          </a:bodyPr>
          <a:lstStyle/>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User Authentication:</a:t>
            </a:r>
            <a:endParaRPr lang="en-US" sz="24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Registering users (students, instructors, administrators).</a:t>
            </a: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Secure login and authentication.</a:t>
            </a:r>
          </a:p>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Dashboard:</a:t>
            </a:r>
            <a:endParaRPr lang="en-US" sz="24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Providing an intuitive dashboard for users to navigate.</a:t>
            </a: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Displaying relevant information such as upcoming exams, results, and announcements.</a:t>
            </a:r>
          </a:p>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Exam Creation and Management:</a:t>
            </a:r>
            <a:endParaRPr lang="en-US" sz="24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Allowing instructors to create exams.</a:t>
            </a: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Configuring exam settings.</a:t>
            </a: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Managing exam schedules and notifications.</a:t>
            </a:r>
          </a:p>
          <a:p>
            <a:endParaRPr lang="en-US" sz="2400" dirty="0"/>
          </a:p>
        </p:txBody>
      </p:sp>
    </p:spTree>
    <p:extLst>
      <p:ext uri="{BB962C8B-B14F-4D97-AF65-F5344CB8AC3E}">
        <p14:creationId xmlns:p14="http://schemas.microsoft.com/office/powerpoint/2010/main" val="84271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431AC-8C9D-C0DB-7726-7EEB7065201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Modules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22918A-AA0F-FEB8-7CE3-CC646BEBFA93}"/>
              </a:ext>
            </a:extLst>
          </p:cNvPr>
          <p:cNvSpPr>
            <a:spLocks noGrp="1"/>
          </p:cNvSpPr>
          <p:nvPr>
            <p:ph idx="1"/>
          </p:nvPr>
        </p:nvSpPr>
        <p:spPr/>
        <p:txBody>
          <a:bodyPr>
            <a:normAutofit/>
          </a:bodyPr>
          <a:lstStyle/>
          <a:p>
            <a:pPr marL="0" indent="0" algn="l">
              <a:buNone/>
            </a:pPr>
            <a:r>
              <a:rPr lang="en-IN" sz="2400" b="1" i="0" dirty="0">
                <a:effectLst/>
                <a:latin typeface="Times New Roman" panose="02020603050405020304" pitchFamily="18" charset="0"/>
                <a:cs typeface="Times New Roman" panose="02020603050405020304" pitchFamily="18" charset="0"/>
              </a:rPr>
              <a:t>4.AI-Based Proctoring:</a:t>
            </a:r>
            <a:endParaRPr lang="en-IN" sz="2400" b="0" i="0" dirty="0">
              <a:effectLst/>
              <a:latin typeface="Times New Roman" panose="02020603050405020304" pitchFamily="18" charset="0"/>
              <a:cs typeface="Times New Roman" panose="02020603050405020304" pitchFamily="18" charset="0"/>
            </a:endParaRPr>
          </a:p>
          <a:p>
            <a:pPr marL="0" indent="0" algn="l">
              <a:buNone/>
            </a:pPr>
            <a:r>
              <a:rPr lang="en-IN" sz="2400" b="0" i="0" dirty="0">
                <a:effectLst/>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1.Monitoring eye movement and gaze tracking to detect suspicious behaviour.</a:t>
            </a:r>
          </a:p>
          <a:p>
            <a:pPr marL="0" indent="0" algn="l">
              <a:buNone/>
            </a:pPr>
            <a:r>
              <a:rPr lang="en-US" sz="2400" b="1" i="0" dirty="0">
                <a:effectLst/>
                <a:latin typeface="Times New Roman" panose="02020603050405020304" pitchFamily="18" charset="0"/>
                <a:cs typeface="Times New Roman" panose="02020603050405020304" pitchFamily="18" charset="0"/>
              </a:rPr>
              <a:t>5.Live Video Streaming:</a:t>
            </a:r>
            <a:endParaRPr lang="en-US" sz="2400" b="0" i="0" dirty="0">
              <a:effectLst/>
              <a:latin typeface="Times New Roman" panose="02020603050405020304" pitchFamily="18" charset="0"/>
              <a:cs typeface="Times New Roman" panose="02020603050405020304" pitchFamily="18" charset="0"/>
            </a:endParaRPr>
          </a:p>
          <a:p>
            <a:pPr marL="0" indent="0" algn="l">
              <a:buNone/>
            </a:pPr>
            <a:r>
              <a:rPr lang="en-US" sz="2200" b="0" i="0" dirty="0">
                <a:effectLst/>
                <a:latin typeface="Times New Roman" panose="02020603050405020304" pitchFamily="18" charset="0"/>
                <a:cs typeface="Times New Roman" panose="02020603050405020304" pitchFamily="18" charset="0"/>
              </a:rPr>
              <a:t>	1.Enabling live video streaming during exams to monitor students.</a:t>
            </a:r>
            <a:endParaRPr lang="en-IN" sz="2000" b="0" i="0" dirty="0">
              <a:effectLst/>
              <a:latin typeface="Times New Roman" panose="02020603050405020304" pitchFamily="18" charset="0"/>
              <a:cs typeface="Times New Roman" panose="02020603050405020304" pitchFamily="18" charset="0"/>
            </a:endParaRPr>
          </a:p>
          <a:p>
            <a:pPr marL="0" indent="0" algn="l">
              <a:buNone/>
            </a:pPr>
            <a:r>
              <a:rPr lang="en-US" sz="2400" b="1" dirty="0">
                <a:latin typeface="Times New Roman" panose="02020603050405020304" pitchFamily="18" charset="0"/>
                <a:cs typeface="Times New Roman" panose="02020603050405020304" pitchFamily="18" charset="0"/>
              </a:rPr>
              <a:t>6</a:t>
            </a:r>
            <a:r>
              <a:rPr lang="en-US" sz="2400" b="1" i="0" dirty="0">
                <a:effectLst/>
                <a:latin typeface="Times New Roman" panose="02020603050405020304" pitchFamily="18" charset="0"/>
                <a:cs typeface="Times New Roman" panose="02020603050405020304" pitchFamily="18" charset="0"/>
              </a:rPr>
              <a:t>.Results and Analytics:</a:t>
            </a:r>
            <a:endParaRPr lang="en-US" sz="2400" b="0" i="0" dirty="0">
              <a:effectLst/>
              <a:latin typeface="Times New Roman" panose="02020603050405020304" pitchFamily="18" charset="0"/>
              <a:cs typeface="Times New Roman" panose="02020603050405020304" pitchFamily="18" charset="0"/>
            </a:endParaRPr>
          </a:p>
          <a:p>
            <a:pPr marL="457200" lvl="1" indent="0">
              <a:buNone/>
            </a:pPr>
            <a:r>
              <a:rPr lang="en-US" sz="2000" b="0" i="0" dirty="0">
                <a:effectLst/>
                <a:latin typeface="Times New Roman" panose="02020603050405020304" pitchFamily="18" charset="0"/>
                <a:cs typeface="Times New Roman" panose="02020603050405020304" pitchFamily="18" charset="0"/>
              </a:rPr>
              <a:t>	1.Generating automated results after the completion of exams.</a:t>
            </a:r>
          </a:p>
          <a:p>
            <a:pPr marL="457200" lvl="1" indent="0">
              <a:buNone/>
            </a:pPr>
            <a:r>
              <a:rPr lang="en-US" sz="2000" b="0" i="0" dirty="0">
                <a:effectLst/>
                <a:latin typeface="Times New Roman" panose="02020603050405020304" pitchFamily="18" charset="0"/>
                <a:cs typeface="Times New Roman" panose="02020603050405020304" pitchFamily="18" charset="0"/>
              </a:rPr>
              <a:t>	2.Providing detailed analytics on student performance and exam statistics.</a:t>
            </a:r>
          </a:p>
          <a:p>
            <a:pPr marL="0" indent="0" algn="l">
              <a:buNone/>
            </a:pPr>
            <a:r>
              <a:rPr lang="en-US" sz="2400" b="1" dirty="0">
                <a:latin typeface="Times New Roman" panose="02020603050405020304" pitchFamily="18" charset="0"/>
                <a:cs typeface="Times New Roman" panose="02020603050405020304" pitchFamily="18" charset="0"/>
              </a:rPr>
              <a:t>7</a:t>
            </a:r>
            <a:r>
              <a:rPr lang="en-US" sz="2400" b="1" i="0" dirty="0">
                <a:effectLst/>
                <a:latin typeface="Times New Roman" panose="02020603050405020304" pitchFamily="18" charset="0"/>
                <a:cs typeface="Times New Roman" panose="02020603050405020304" pitchFamily="18" charset="0"/>
              </a:rPr>
              <a:t>.Admin Panel:</a:t>
            </a:r>
            <a:endParaRPr lang="en-US" sz="2400" b="0" i="0" dirty="0">
              <a:effectLst/>
              <a:latin typeface="Times New Roman" panose="02020603050405020304" pitchFamily="18" charset="0"/>
              <a:cs typeface="Times New Roman" panose="02020603050405020304" pitchFamily="18" charset="0"/>
            </a:endParaRPr>
          </a:p>
          <a:p>
            <a:pPr marL="914400" lvl="2" indent="0">
              <a:buNone/>
            </a:pPr>
            <a:r>
              <a:rPr lang="en-US" b="0" i="0" dirty="0">
                <a:effectLst/>
                <a:latin typeface="Times New Roman" panose="02020603050405020304" pitchFamily="18" charset="0"/>
                <a:cs typeface="Times New Roman" panose="02020603050405020304" pitchFamily="18" charset="0"/>
              </a:rPr>
              <a:t>1.Granting administrative access for system management.</a:t>
            </a:r>
          </a:p>
          <a:p>
            <a:pPr marL="914400" lvl="2" indent="0">
              <a:buNone/>
            </a:pPr>
            <a:r>
              <a:rPr lang="en-US" b="0" i="0" dirty="0">
                <a:effectLst/>
                <a:latin typeface="Times New Roman" panose="02020603050405020304" pitchFamily="18" charset="0"/>
                <a:cs typeface="Times New Roman" panose="02020603050405020304" pitchFamily="18" charset="0"/>
              </a:rPr>
              <a:t>2.Monitoring and managing user accounts, exams, and system logs.</a:t>
            </a:r>
          </a:p>
          <a:p>
            <a:pPr marL="457200" lvl="1" indent="0">
              <a:buNone/>
            </a:pPr>
            <a:endParaRPr lang="en-US" sz="2000" b="0" i="0" dirty="0">
              <a:effectLst/>
              <a:latin typeface="Times New Roman" panose="02020603050405020304" pitchFamily="18" charset="0"/>
              <a:cs typeface="Times New Roman" panose="02020603050405020304" pitchFamily="18" charset="0"/>
            </a:endParaRPr>
          </a:p>
          <a:p>
            <a:pPr marL="0" indent="0" algn="l">
              <a:buNone/>
            </a:pPr>
            <a:endParaRPr lang="en-IN"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910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351E9-466D-8722-7214-8C6C2C1F48A7}"/>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Technology Used</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3934C1-ABC7-AF90-9795-C128B1EBC8AC}"/>
              </a:ext>
            </a:extLst>
          </p:cNvPr>
          <p:cNvSpPr>
            <a:spLocks noGrp="1"/>
          </p:cNvSpPr>
          <p:nvPr>
            <p:ph idx="1"/>
          </p:nvPr>
        </p:nvSpPr>
        <p:spPr>
          <a:xfrm>
            <a:off x="701523" y="1513756"/>
            <a:ext cx="9974943" cy="4878079"/>
          </a:xfrm>
        </p:spPr>
        <p:txBody>
          <a:bodyPr>
            <a:normAutofit/>
          </a:bodyPr>
          <a:lstStyle/>
          <a:p>
            <a:r>
              <a:rPr lang="en-IN" sz="2400" dirty="0"/>
              <a:t>Python</a:t>
            </a:r>
          </a:p>
          <a:p>
            <a:r>
              <a:rPr lang="en-IN" sz="2400" dirty="0"/>
              <a:t>Flask</a:t>
            </a:r>
          </a:p>
          <a:p>
            <a:r>
              <a:rPr lang="en-IN" sz="2400" dirty="0"/>
              <a:t>MySQL</a:t>
            </a:r>
          </a:p>
          <a:p>
            <a:r>
              <a:rPr lang="en-IN" sz="2400" dirty="0"/>
              <a:t>HTML</a:t>
            </a:r>
          </a:p>
          <a:p>
            <a:r>
              <a:rPr lang="en-IN" sz="2400" dirty="0"/>
              <a:t>CSS</a:t>
            </a:r>
          </a:p>
          <a:p>
            <a:r>
              <a:rPr lang="en-IN" sz="2400" dirty="0"/>
              <a:t>Bootstrap</a:t>
            </a:r>
          </a:p>
          <a:p>
            <a:r>
              <a:rPr lang="en-IN" sz="2400" dirty="0" err="1"/>
              <a:t>Javascript</a:t>
            </a:r>
            <a:endParaRPr lang="en-IN" sz="2400" dirty="0"/>
          </a:p>
          <a:p>
            <a:r>
              <a:rPr lang="en-IN" sz="2400" dirty="0" err="1"/>
              <a:t>OpenCv</a:t>
            </a:r>
            <a:endParaRPr lang="en-IN" sz="2400" dirty="0"/>
          </a:p>
          <a:p>
            <a:r>
              <a:rPr lang="en-IN" sz="2400" dirty="0" err="1"/>
              <a:t>Numpy</a:t>
            </a:r>
            <a:endParaRPr lang="en-IN" sz="2400" dirty="0"/>
          </a:p>
          <a:p>
            <a:r>
              <a:rPr lang="en-IN" sz="2400" dirty="0" err="1"/>
              <a:t>Tensorflow</a:t>
            </a:r>
            <a:endParaRPr lang="en-IN" sz="2400" dirty="0"/>
          </a:p>
          <a:p>
            <a:endParaRPr lang="en-IN" sz="2400" dirty="0"/>
          </a:p>
        </p:txBody>
      </p:sp>
    </p:spTree>
    <p:extLst>
      <p:ext uri="{BB962C8B-B14F-4D97-AF65-F5344CB8AC3E}">
        <p14:creationId xmlns:p14="http://schemas.microsoft.com/office/powerpoint/2010/main" val="1901566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55A2-FD89-2038-799D-928E9ED5DE08}"/>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Operating Environment-Hardware and Software</a:t>
            </a:r>
          </a:p>
        </p:txBody>
      </p:sp>
      <p:sp>
        <p:nvSpPr>
          <p:cNvPr id="3" name="Content Placeholder 2">
            <a:extLst>
              <a:ext uri="{FF2B5EF4-FFF2-40B4-BE49-F238E27FC236}">
                <a16:creationId xmlns:a16="http://schemas.microsoft.com/office/drawing/2014/main" id="{6BF78CF8-F892-6397-E912-720A8E106B66}"/>
              </a:ext>
            </a:extLst>
          </p:cNvPr>
          <p:cNvSpPr>
            <a:spLocks noGrp="1"/>
          </p:cNvSpPr>
          <p:nvPr>
            <p:ph idx="1"/>
          </p:nvPr>
        </p:nvSpPr>
        <p:spPr>
          <a:xfrm>
            <a:off x="838200" y="1825625"/>
            <a:ext cx="10515600" cy="4969622"/>
          </a:xfrm>
        </p:spPr>
        <p:txBody>
          <a:bodyPr>
            <a:normAutofit fontScale="92500" lnSpcReduction="20000"/>
          </a:bodyPr>
          <a:lstStyle/>
          <a:p>
            <a:r>
              <a:rPr lang="en-IN" dirty="0">
                <a:cs typeface="Times New Roman" panose="02020603050405020304" pitchFamily="18" charset="0"/>
              </a:rPr>
              <a:t>Hardware Specification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a:cs typeface="Times New Roman" panose="02020603050405020304" pitchFamily="18" charset="0"/>
              </a:rPr>
              <a:t>Desktop/Laptop </a:t>
            </a:r>
          </a:p>
          <a:p>
            <a:pPr marL="0" indent="0">
              <a:buNone/>
            </a:pPr>
            <a:r>
              <a:rPr lang="en-IN" sz="2400" dirty="0">
                <a:cs typeface="Times New Roman" panose="02020603050405020304" pitchFamily="18" charset="0"/>
              </a:rPr>
              <a:t>➢ Hard Disk 512GB or more </a:t>
            </a:r>
          </a:p>
          <a:p>
            <a:pPr marL="0" indent="0">
              <a:buNone/>
            </a:pPr>
            <a:r>
              <a:rPr lang="en-IN" sz="2400" dirty="0">
                <a:cs typeface="Times New Roman" panose="02020603050405020304" pitchFamily="18" charset="0"/>
              </a:rPr>
              <a:t>➢ RAM 4GB or more </a:t>
            </a:r>
          </a:p>
          <a:p>
            <a:pPr marL="0" indent="0">
              <a:buNone/>
            </a:pPr>
            <a:r>
              <a:rPr lang="en-IN" sz="2400" dirty="0">
                <a:cs typeface="Times New Roman" panose="02020603050405020304" pitchFamily="18" charset="0"/>
              </a:rPr>
              <a:t>➢ Processor intel core i3 11gen</a:t>
            </a:r>
          </a:p>
          <a:p>
            <a:pPr>
              <a:buFont typeface="Wingdings" panose="05000000000000000000" pitchFamily="2" charset="2"/>
              <a:buChar char="Ø"/>
            </a:pPr>
            <a:r>
              <a:rPr lang="en-IN" sz="2400" dirty="0"/>
              <a:t>Web cam (For real-time hand Detection)</a:t>
            </a:r>
          </a:p>
          <a:p>
            <a:pPr marL="0" indent="0">
              <a:buNone/>
            </a:pPr>
            <a:endParaRPr lang="en-IN" sz="2000" dirty="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Software Specification</a:t>
            </a:r>
          </a:p>
          <a:p>
            <a:pPr>
              <a:buFont typeface="Wingdings" panose="05000000000000000000" pitchFamily="2" charset="2"/>
              <a:buChar char="Ø"/>
            </a:pPr>
            <a:r>
              <a:rPr lang="en-IN" sz="2400" dirty="0">
                <a:cs typeface="Times New Roman" panose="02020603050405020304" pitchFamily="18" charset="0"/>
              </a:rPr>
              <a:t>Windows 10 or above  </a:t>
            </a:r>
          </a:p>
          <a:p>
            <a:pPr>
              <a:buFont typeface="Wingdings" panose="05000000000000000000" pitchFamily="2" charset="2"/>
              <a:buChar char="Ø"/>
            </a:pPr>
            <a:r>
              <a:rPr lang="en-IN" sz="2400" dirty="0">
                <a:cs typeface="Times New Roman" panose="02020603050405020304" pitchFamily="18" charset="0"/>
              </a:rPr>
              <a:t>Python</a:t>
            </a:r>
          </a:p>
          <a:p>
            <a:pPr>
              <a:buFont typeface="Wingdings" panose="05000000000000000000" pitchFamily="2" charset="2"/>
              <a:buChar char="Ø"/>
            </a:pPr>
            <a:r>
              <a:rPr lang="en-IN" sz="2400" dirty="0">
                <a:cs typeface="Times New Roman" panose="02020603050405020304" pitchFamily="18" charset="0"/>
              </a:rPr>
              <a:t>Open </a:t>
            </a:r>
            <a:r>
              <a:rPr lang="en-IN" sz="2400" dirty="0" err="1">
                <a:cs typeface="Times New Roman" panose="02020603050405020304" pitchFamily="18" charset="0"/>
              </a:rPr>
              <a:t>Cv</a:t>
            </a:r>
            <a:endParaRPr lang="en-IN" sz="2400" dirty="0">
              <a:cs typeface="Times New Roman" panose="02020603050405020304" pitchFamily="18" charset="0"/>
            </a:endParaRPr>
          </a:p>
          <a:p>
            <a:pPr>
              <a:buFont typeface="Wingdings" panose="05000000000000000000" pitchFamily="2" charset="2"/>
              <a:buChar char="Ø"/>
            </a:pPr>
            <a:r>
              <a:rPr lang="en-IN" sz="2400" dirty="0" err="1">
                <a:cs typeface="Times New Roman" panose="02020603050405020304" pitchFamily="18" charset="0"/>
              </a:rPr>
              <a:t>Numpy</a:t>
            </a:r>
            <a:endParaRPr lang="en-IN" sz="2400" dirty="0">
              <a:cs typeface="Times New Roman" panose="02020603050405020304" pitchFamily="18" charset="0"/>
            </a:endParaRPr>
          </a:p>
          <a:p>
            <a:pPr>
              <a:buFont typeface="Wingdings" panose="05000000000000000000" pitchFamily="2" charset="2"/>
              <a:buChar char="Ø"/>
            </a:pPr>
            <a:r>
              <a:rPr lang="en-IN" sz="2400" dirty="0">
                <a:cs typeface="Times New Roman" panose="02020603050405020304" pitchFamily="18" charset="0"/>
              </a:rPr>
              <a:t>TensorFlow</a:t>
            </a:r>
          </a:p>
        </p:txBody>
      </p:sp>
    </p:spTree>
    <p:extLst>
      <p:ext uri="{BB962C8B-B14F-4D97-AF65-F5344CB8AC3E}">
        <p14:creationId xmlns:p14="http://schemas.microsoft.com/office/powerpoint/2010/main" val="4228374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594</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Sitka Small Semibold</vt:lpstr>
      <vt:lpstr>Times New Roman</vt:lpstr>
      <vt:lpstr>Wingdings</vt:lpstr>
      <vt:lpstr>Office Theme</vt:lpstr>
      <vt:lpstr>SmartProctoring</vt:lpstr>
      <vt:lpstr>Introduction</vt:lpstr>
      <vt:lpstr>Existing System</vt:lpstr>
      <vt:lpstr>Proposed System</vt:lpstr>
      <vt:lpstr>Need of System</vt:lpstr>
      <vt:lpstr>Modules</vt:lpstr>
      <vt:lpstr>Modules</vt:lpstr>
      <vt:lpstr>Technology Used</vt:lpstr>
      <vt:lpstr>Operating Environment-Hardware and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HealthCare</dc:title>
  <dc:creator>B_70 Abhishek Patil</dc:creator>
  <cp:lastModifiedBy>B_70 Abhishek Patil</cp:lastModifiedBy>
  <cp:revision>19</cp:revision>
  <dcterms:created xsi:type="dcterms:W3CDTF">2023-09-17T19:34:08Z</dcterms:created>
  <dcterms:modified xsi:type="dcterms:W3CDTF">2024-03-23T07:38:25Z</dcterms:modified>
</cp:coreProperties>
</file>