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83" r:id="rId3"/>
    <p:sldId id="257" r:id="rId4"/>
    <p:sldId id="263" r:id="rId5"/>
    <p:sldId id="264" r:id="rId6"/>
    <p:sldId id="265" r:id="rId7"/>
    <p:sldId id="266" r:id="rId8"/>
    <p:sldId id="260" r:id="rId9"/>
    <p:sldId id="267" r:id="rId10"/>
    <p:sldId id="258" r:id="rId11"/>
    <p:sldId id="268" r:id="rId12"/>
    <p:sldId id="259"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4" r:id="rId28"/>
    <p:sldId id="285" r:id="rId29"/>
    <p:sldId id="286" r:id="rId30"/>
    <p:sldId id="287" r:id="rId31"/>
    <p:sldId id="288" r:id="rId32"/>
    <p:sldId id="262"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651" autoAdjust="0"/>
    <p:restoredTop sz="94660"/>
  </p:normalViewPr>
  <p:slideViewPr>
    <p:cSldViewPr snapToGrid="0">
      <p:cViewPr>
        <p:scale>
          <a:sx n="100" d="100"/>
          <a:sy n="100" d="100"/>
        </p:scale>
        <p:origin x="168" y="-29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_70 Abhishek Patil" userId="b0a8680ac5b44010" providerId="LiveId" clId="{4C334CD1-5C5B-49EC-B629-7C2FF3951C2E}"/>
    <pc:docChg chg="modSld">
      <pc:chgData name="B_70 Abhishek Patil" userId="b0a8680ac5b44010" providerId="LiveId" clId="{4C334CD1-5C5B-49EC-B629-7C2FF3951C2E}" dt="2024-05-27T20:55:14.460" v="28" actId="20577"/>
      <pc:docMkLst>
        <pc:docMk/>
      </pc:docMkLst>
      <pc:sldChg chg="modSp mod">
        <pc:chgData name="B_70 Abhishek Patil" userId="b0a8680ac5b44010" providerId="LiveId" clId="{4C334CD1-5C5B-49EC-B629-7C2FF3951C2E}" dt="2024-05-27T20:44:17.618" v="19" actId="20577"/>
        <pc:sldMkLst>
          <pc:docMk/>
          <pc:sldMk cId="2356007996" sldId="256"/>
        </pc:sldMkLst>
        <pc:spChg chg="mod">
          <ac:chgData name="B_70 Abhishek Patil" userId="b0a8680ac5b44010" providerId="LiveId" clId="{4C334CD1-5C5B-49EC-B629-7C2FF3951C2E}" dt="2024-05-27T20:44:17.618" v="19" actId="20577"/>
          <ac:spMkLst>
            <pc:docMk/>
            <pc:sldMk cId="2356007996" sldId="256"/>
            <ac:spMk id="3" creationId="{2C8F1A67-3E5A-63DC-1514-357AD789211E}"/>
          </ac:spMkLst>
        </pc:spChg>
      </pc:sldChg>
      <pc:sldChg chg="modSp mod">
        <pc:chgData name="B_70 Abhishek Patil" userId="b0a8680ac5b44010" providerId="LiveId" clId="{4C334CD1-5C5B-49EC-B629-7C2FF3951C2E}" dt="2024-05-27T20:55:14.460" v="28" actId="20577"/>
        <pc:sldMkLst>
          <pc:docMk/>
          <pc:sldMk cId="2940244991" sldId="267"/>
        </pc:sldMkLst>
        <pc:spChg chg="mod">
          <ac:chgData name="B_70 Abhishek Patil" userId="b0a8680ac5b44010" providerId="LiveId" clId="{4C334CD1-5C5B-49EC-B629-7C2FF3951C2E}" dt="2024-05-27T20:55:14.460" v="28" actId="20577"/>
          <ac:spMkLst>
            <pc:docMk/>
            <pc:sldMk cId="2940244991" sldId="267"/>
            <ac:spMk id="3" creationId="{DBEA16C2-8429-2941-1771-A417B9481057}"/>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GB"/>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5/28/2024</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5/28/2024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5/28/2024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5/28/2024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GB"/>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5/28/2024</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GB"/>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5/28/2024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GB"/>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5/28/2024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5/28/2024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5/28/2024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GB"/>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5/28/2024</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GB"/>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5/28/2024</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GB"/>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5/28/2024</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38DA5A-431C-0DFD-6AF3-F36A55AEB40B}"/>
              </a:ext>
            </a:extLst>
          </p:cNvPr>
          <p:cNvSpPr>
            <a:spLocks noGrp="1"/>
          </p:cNvSpPr>
          <p:nvPr>
            <p:ph type="ctrTitle"/>
          </p:nvPr>
        </p:nvSpPr>
        <p:spPr>
          <a:xfrm>
            <a:off x="1915384" y="1478902"/>
            <a:ext cx="8361229" cy="1287624"/>
          </a:xfrm>
        </p:spPr>
        <p:txBody>
          <a:bodyPr/>
          <a:lstStyle/>
          <a:p>
            <a:r>
              <a:rPr lang="en-IN" sz="5400" b="1" dirty="0">
                <a:latin typeface="Times New Roman" panose="02020603050405020304" pitchFamily="18" charset="0"/>
                <a:cs typeface="Times New Roman" panose="02020603050405020304" pitchFamily="18" charset="0"/>
              </a:rPr>
              <a:t>Smart Proctoring</a:t>
            </a:r>
          </a:p>
        </p:txBody>
      </p:sp>
      <p:sp>
        <p:nvSpPr>
          <p:cNvPr id="3" name="Subtitle 2">
            <a:extLst>
              <a:ext uri="{FF2B5EF4-FFF2-40B4-BE49-F238E27FC236}">
                <a16:creationId xmlns:a16="http://schemas.microsoft.com/office/drawing/2014/main" id="{2C8F1A67-3E5A-63DC-1514-357AD789211E}"/>
              </a:ext>
            </a:extLst>
          </p:cNvPr>
          <p:cNvSpPr>
            <a:spLocks noGrp="1"/>
          </p:cNvSpPr>
          <p:nvPr>
            <p:ph type="subTitle" idx="1"/>
          </p:nvPr>
        </p:nvSpPr>
        <p:spPr>
          <a:xfrm>
            <a:off x="2437565" y="2934477"/>
            <a:ext cx="6831673" cy="1931437"/>
          </a:xfrm>
        </p:spPr>
        <p:txBody>
          <a:bodyPr>
            <a:normAutofit/>
          </a:bodyPr>
          <a:lstStyle/>
          <a:p>
            <a:pPr algn="l"/>
            <a:r>
              <a:rPr lang="en-IN" sz="2000" b="1" dirty="0">
                <a:latin typeface="Times New Roman" panose="02020603050405020304" pitchFamily="18" charset="0"/>
                <a:cs typeface="Times New Roman" panose="02020603050405020304" pitchFamily="18" charset="0"/>
              </a:rPr>
              <a:t>Project By :-	</a:t>
            </a:r>
            <a:r>
              <a:rPr lang="en-IN" sz="2000" dirty="0"/>
              <a:t>	         </a:t>
            </a:r>
            <a:r>
              <a:rPr lang="en-IN" sz="2000" b="1" dirty="0">
                <a:latin typeface="Times New Roman" panose="02020603050405020304" pitchFamily="18" charset="0"/>
                <a:cs typeface="Times New Roman" panose="02020603050405020304" pitchFamily="18" charset="0"/>
              </a:rPr>
              <a:t>Exam Seat no :-           Div :-</a:t>
            </a:r>
          </a:p>
          <a:p>
            <a:pPr algn="l"/>
            <a:r>
              <a:rPr lang="en-IN" sz="2000" dirty="0"/>
              <a:t>Abhishek Patil                             4334                             B</a:t>
            </a:r>
          </a:p>
          <a:p>
            <a:pPr algn="l"/>
            <a:r>
              <a:rPr lang="en-IN" sz="2000" dirty="0"/>
              <a:t>		    </a:t>
            </a:r>
          </a:p>
          <a:p>
            <a:pPr algn="l"/>
            <a:r>
              <a:rPr lang="en-IN" sz="2000" dirty="0"/>
              <a:t>	</a:t>
            </a:r>
          </a:p>
          <a:p>
            <a:endParaRPr lang="en-IN" sz="2000" dirty="0"/>
          </a:p>
          <a:p>
            <a:endParaRPr lang="en-IN" dirty="0"/>
          </a:p>
        </p:txBody>
      </p:sp>
    </p:spTree>
    <p:extLst>
      <p:ext uri="{BB962C8B-B14F-4D97-AF65-F5344CB8AC3E}">
        <p14:creationId xmlns:p14="http://schemas.microsoft.com/office/powerpoint/2010/main" val="23560079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C9AF35-0ED5-BD87-F047-F9018E3C61A5}"/>
              </a:ext>
            </a:extLst>
          </p:cNvPr>
          <p:cNvSpPr>
            <a:spLocks noGrp="1"/>
          </p:cNvSpPr>
          <p:nvPr>
            <p:ph type="title"/>
          </p:nvPr>
        </p:nvSpPr>
        <p:spPr>
          <a:xfrm>
            <a:off x="1371600" y="685800"/>
            <a:ext cx="9601200" cy="620486"/>
          </a:xfrm>
        </p:spPr>
        <p:txBody>
          <a:bodyPr>
            <a:normAutofit/>
          </a:bodyPr>
          <a:lstStyle/>
          <a:p>
            <a:r>
              <a:rPr lang="en-IN" sz="3200" b="1" dirty="0">
                <a:latin typeface="Times New Roman" panose="02020603050405020304" pitchFamily="18" charset="0"/>
                <a:cs typeface="Times New Roman" panose="02020603050405020304" pitchFamily="18" charset="0"/>
              </a:rPr>
              <a:t>Technology used :-</a:t>
            </a:r>
          </a:p>
        </p:txBody>
      </p:sp>
      <p:sp>
        <p:nvSpPr>
          <p:cNvPr id="3" name="Content Placeholder 2">
            <a:extLst>
              <a:ext uri="{FF2B5EF4-FFF2-40B4-BE49-F238E27FC236}">
                <a16:creationId xmlns:a16="http://schemas.microsoft.com/office/drawing/2014/main" id="{22C73522-61B1-3ECA-2E6F-9963EFDE89EE}"/>
              </a:ext>
            </a:extLst>
          </p:cNvPr>
          <p:cNvSpPr>
            <a:spLocks noGrp="1"/>
          </p:cNvSpPr>
          <p:nvPr>
            <p:ph idx="1"/>
          </p:nvPr>
        </p:nvSpPr>
        <p:spPr>
          <a:xfrm>
            <a:off x="1371600" y="1306286"/>
            <a:ext cx="9601200" cy="5197151"/>
          </a:xfrm>
        </p:spPr>
        <p:txBody>
          <a:bodyPr>
            <a:normAutofit fontScale="25000" lnSpcReduction="20000"/>
          </a:bodyPr>
          <a:lstStyle/>
          <a:p>
            <a:pPr marL="0" indent="0">
              <a:lnSpc>
                <a:spcPct val="107000"/>
              </a:lnSpc>
              <a:spcAft>
                <a:spcPts val="800"/>
              </a:spcAft>
              <a:buNone/>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buFont typeface="Wingdings" panose="05000000000000000000" pitchFamily="2" charset="2"/>
              <a:buChar char=""/>
            </a:pPr>
            <a:r>
              <a:rPr lang="en-IN" sz="6400" b="1" dirty="0">
                <a:effectLst/>
                <a:latin typeface="Times New Roman" panose="02020603050405020304" pitchFamily="18" charset="0"/>
                <a:ea typeface="Calibri" panose="020F0502020204030204" pitchFamily="34" charset="0"/>
                <a:cs typeface="Times New Roman" panose="02020603050405020304" pitchFamily="18" charset="0"/>
              </a:rPr>
              <a:t>HTML (Hypertext Markup Language):</a:t>
            </a:r>
            <a:r>
              <a:rPr lang="en-IN" sz="64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5600" dirty="0">
                <a:effectLst/>
                <a:latin typeface="Times New Roman" panose="02020603050405020304" pitchFamily="18" charset="0"/>
                <a:ea typeface="Calibri" panose="020F0502020204030204" pitchFamily="34" charset="0"/>
                <a:cs typeface="Times New Roman" panose="02020603050405020304" pitchFamily="18" charset="0"/>
              </a:rPr>
              <a:t>HTML is the standard markup language used to create and structure web pages. It provides a set of tags and elements that define the content and layout of a web page, including headings, paragraphs, links, images, and forms.</a:t>
            </a:r>
            <a:endParaRPr lang="en-IN" sz="5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buFont typeface="Wingdings" panose="05000000000000000000" pitchFamily="2" charset="2"/>
              <a:buChar char=""/>
            </a:pPr>
            <a:r>
              <a:rPr lang="en-IN" sz="6400" b="1" dirty="0">
                <a:effectLst/>
                <a:latin typeface="Times New Roman" panose="02020603050405020304" pitchFamily="18" charset="0"/>
                <a:ea typeface="Calibri" panose="020F0502020204030204" pitchFamily="34" charset="0"/>
                <a:cs typeface="Times New Roman" panose="02020603050405020304" pitchFamily="18" charset="0"/>
              </a:rPr>
              <a:t>CSS (Cascading Style Sheets):</a:t>
            </a:r>
            <a:r>
              <a:rPr lang="en-IN" sz="64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5600" dirty="0">
                <a:effectLst/>
                <a:latin typeface="Times New Roman" panose="02020603050405020304" pitchFamily="18" charset="0"/>
                <a:ea typeface="Calibri" panose="020F0502020204030204" pitchFamily="34" charset="0"/>
                <a:cs typeface="Times New Roman" panose="02020603050405020304" pitchFamily="18" charset="0"/>
              </a:rPr>
              <a:t>CSS is a stylesheet language used to control the presentation and styling of HTML elements on a web page. It allows developers to specify properties such as </a:t>
            </a:r>
            <a:r>
              <a:rPr lang="en-IN" sz="5600" dirty="0" err="1">
                <a:effectLst/>
                <a:latin typeface="Times New Roman" panose="02020603050405020304" pitchFamily="18" charset="0"/>
                <a:ea typeface="Calibri" panose="020F0502020204030204" pitchFamily="34" charset="0"/>
                <a:cs typeface="Times New Roman" panose="02020603050405020304" pitchFamily="18" charset="0"/>
              </a:rPr>
              <a:t>colors</a:t>
            </a:r>
            <a:r>
              <a:rPr lang="en-IN" sz="5600" dirty="0">
                <a:effectLst/>
                <a:latin typeface="Times New Roman" panose="02020603050405020304" pitchFamily="18" charset="0"/>
                <a:ea typeface="Calibri" panose="020F0502020204030204" pitchFamily="34" charset="0"/>
                <a:cs typeface="Times New Roman" panose="02020603050405020304" pitchFamily="18" charset="0"/>
              </a:rPr>
              <a:t>, fonts, margins, padding, and positioning, helping to create visually appealing and consistent designs across different devices and browsers.</a:t>
            </a:r>
            <a:endParaRPr lang="en-IN" sz="5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buFont typeface="Wingdings" panose="05000000000000000000" pitchFamily="2" charset="2"/>
              <a:buChar char=""/>
            </a:pPr>
            <a:r>
              <a:rPr lang="en-IN" sz="6400" b="1" dirty="0">
                <a:effectLst/>
                <a:latin typeface="Times New Roman" panose="02020603050405020304" pitchFamily="18" charset="0"/>
                <a:ea typeface="Calibri" panose="020F0502020204030204" pitchFamily="34" charset="0"/>
                <a:cs typeface="Times New Roman" panose="02020603050405020304" pitchFamily="18" charset="0"/>
              </a:rPr>
              <a:t>SQLite:</a:t>
            </a:r>
            <a:r>
              <a:rPr lang="en-IN" sz="64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5600" dirty="0">
                <a:effectLst/>
                <a:latin typeface="Times New Roman" panose="02020603050405020304" pitchFamily="18" charset="0"/>
                <a:ea typeface="Calibri" panose="020F0502020204030204" pitchFamily="34" charset="0"/>
                <a:cs typeface="Times New Roman" panose="02020603050405020304" pitchFamily="18" charset="0"/>
              </a:rPr>
              <a:t>SQLite is a lightweight, serverless relational database management system (RDBMS) that is embedded within applications. It is widely used for storing and managing structured data in a local or embedded context, offering features such as ACID transactions, SQL query support, and cross-platform compatibility.</a:t>
            </a:r>
            <a:endParaRPr lang="en-IN" sz="5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buFont typeface="Wingdings" panose="05000000000000000000" pitchFamily="2" charset="2"/>
              <a:buChar char=""/>
            </a:pPr>
            <a:r>
              <a:rPr lang="en-IN" sz="6400" b="1" dirty="0">
                <a:effectLst/>
                <a:latin typeface="Times New Roman" panose="02020603050405020304" pitchFamily="18" charset="0"/>
                <a:ea typeface="Calibri" panose="020F0502020204030204" pitchFamily="34" charset="0"/>
                <a:cs typeface="Times New Roman" panose="02020603050405020304" pitchFamily="18" charset="0"/>
              </a:rPr>
              <a:t>Python:</a:t>
            </a:r>
            <a:r>
              <a:rPr lang="en-IN" sz="5600" dirty="0">
                <a:effectLst/>
                <a:latin typeface="Times New Roman" panose="02020603050405020304" pitchFamily="18" charset="0"/>
                <a:ea typeface="Calibri" panose="020F0502020204030204" pitchFamily="34" charset="0"/>
                <a:cs typeface="Times New Roman" panose="02020603050405020304" pitchFamily="18" charset="0"/>
              </a:rPr>
              <a:t> Python is a high-level, interpreted programming language known for its simplicity, readability, and versatility. It is widely used for various purposes, including web development, data analysis, artificial intelligence, machine learning, automation, and scripting. Python's extensive standard library and rich ecosystem of third-party packages make it a popular choice among developers.</a:t>
            </a:r>
            <a:endParaRPr lang="en-IN" sz="56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sz="2400" b="1" dirty="0"/>
          </a:p>
          <a:p>
            <a:pPr>
              <a:buFont typeface="Wingdings" panose="05000000000000000000" pitchFamily="2" charset="2"/>
              <a:buChar char="Ø"/>
            </a:pPr>
            <a:endParaRPr lang="en-IN" dirty="0"/>
          </a:p>
          <a:p>
            <a:pPr>
              <a:buFont typeface="Wingdings" panose="05000000000000000000" pitchFamily="2" charset="2"/>
              <a:buChar char="Ø"/>
            </a:pPr>
            <a:endParaRPr lang="en-IN" dirty="0"/>
          </a:p>
          <a:p>
            <a:endParaRPr lang="en-IN" dirty="0"/>
          </a:p>
          <a:p>
            <a:endParaRPr lang="en-IN" dirty="0"/>
          </a:p>
        </p:txBody>
      </p:sp>
    </p:spTree>
    <p:extLst>
      <p:ext uri="{BB962C8B-B14F-4D97-AF65-F5344CB8AC3E}">
        <p14:creationId xmlns:p14="http://schemas.microsoft.com/office/powerpoint/2010/main" val="836845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C399B2-4D88-E8AF-DEDB-57FC0F2B5FD9}"/>
              </a:ext>
            </a:extLst>
          </p:cNvPr>
          <p:cNvSpPr>
            <a:spLocks noGrp="1"/>
          </p:cNvSpPr>
          <p:nvPr>
            <p:ph type="title"/>
          </p:nvPr>
        </p:nvSpPr>
        <p:spPr>
          <a:xfrm>
            <a:off x="1371600" y="685799"/>
            <a:ext cx="9601200" cy="530291"/>
          </a:xfrm>
        </p:spPr>
        <p:txBody>
          <a:bodyPr>
            <a:normAutofit fontScale="90000"/>
          </a:bodyPr>
          <a:lstStyle/>
          <a:p>
            <a:r>
              <a:rPr lang="en-IN" sz="4400" b="1" dirty="0">
                <a:latin typeface="Times New Roman" panose="02020603050405020304" pitchFamily="18" charset="0"/>
                <a:cs typeface="Times New Roman" panose="02020603050405020304" pitchFamily="18" charset="0"/>
              </a:rPr>
              <a:t>Technology used :-</a:t>
            </a:r>
            <a:endParaRPr lang="en-IN" dirty="0"/>
          </a:p>
        </p:txBody>
      </p:sp>
      <p:sp>
        <p:nvSpPr>
          <p:cNvPr id="3" name="Content Placeholder 2">
            <a:extLst>
              <a:ext uri="{FF2B5EF4-FFF2-40B4-BE49-F238E27FC236}">
                <a16:creationId xmlns:a16="http://schemas.microsoft.com/office/drawing/2014/main" id="{15233FD5-94C3-06E8-DC9D-FA943B9CAF32}"/>
              </a:ext>
            </a:extLst>
          </p:cNvPr>
          <p:cNvSpPr>
            <a:spLocks noGrp="1"/>
          </p:cNvSpPr>
          <p:nvPr>
            <p:ph idx="1"/>
          </p:nvPr>
        </p:nvSpPr>
        <p:spPr>
          <a:xfrm>
            <a:off x="1371600" y="1525554"/>
            <a:ext cx="9601200" cy="4725956"/>
          </a:xfrm>
        </p:spPr>
        <p:txBody>
          <a:bodyPr>
            <a:normAutofit/>
          </a:bodyPr>
          <a:lstStyle/>
          <a:p>
            <a:pPr marL="342900" lvl="0" indent="-342900">
              <a:lnSpc>
                <a:spcPct val="150000"/>
              </a:lnSpc>
              <a:buFont typeface="Wingdings" panose="05000000000000000000" pitchFamily="2" charset="2"/>
              <a:buChar char=""/>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JavaScript:</a:t>
            </a: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JavaScript is a programming language commonly used for client-side web development. It enables dynamic and interactive functionality on web pages, such as form validation, DOM manipulation, event handling, and asynchronous communication with servers. JavaScript is supported by all modern web browsers and is essential for building responsive and engaging web applications.</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spcAft>
                <a:spcPts val="800"/>
              </a:spcAft>
              <a:buFont typeface="Wingdings" panose="05000000000000000000" pitchFamily="2" charset="2"/>
              <a:buChar char=""/>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Windows 10:</a:t>
            </a: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Windows 10 is a widely used operating system developed by Microsoft. It provides a user-friendly interface, robust security features, and support for a wide range of hardware and software applications. Windows 10 includes features such as the Start menu, Taskbar, Cortana virtual assistant, Microsoft Edge web browser, and integration with other Microsoft services such as Office 365.</a:t>
            </a:r>
            <a:endParaRPr lang="en-IN" sz="1400" dirty="0"/>
          </a:p>
          <a:p>
            <a:pPr marL="0" indent="0">
              <a:buNone/>
            </a:pPr>
            <a:r>
              <a:rPr lang="en-IN" sz="1600" b="1" dirty="0">
                <a:latin typeface="Times New Roman" panose="02020603050405020304" pitchFamily="18" charset="0"/>
                <a:cs typeface="Times New Roman" panose="02020603050405020304" pitchFamily="18" charset="0"/>
              </a:rPr>
              <a:t>TOOLS :</a:t>
            </a:r>
          </a:p>
          <a:p>
            <a:pPr>
              <a:buFont typeface="Wingdings" panose="05000000000000000000" pitchFamily="2" charset="2"/>
              <a:buChar char="Ø"/>
            </a:pPr>
            <a:r>
              <a:rPr lang="en-IN" sz="1400" dirty="0">
                <a:latin typeface="Times New Roman" panose="02020603050405020304" pitchFamily="18" charset="0"/>
                <a:cs typeface="Times New Roman" panose="02020603050405020304" pitchFamily="18" charset="0"/>
              </a:rPr>
              <a:t>PyCharm IDE</a:t>
            </a:r>
          </a:p>
          <a:p>
            <a:pPr>
              <a:buFont typeface="Wingdings" panose="05000000000000000000" pitchFamily="2" charset="2"/>
              <a:buChar char="Ø"/>
            </a:pPr>
            <a:r>
              <a:rPr lang="en-IN" sz="1400" dirty="0">
                <a:latin typeface="Times New Roman" panose="02020603050405020304" pitchFamily="18" charset="0"/>
                <a:cs typeface="Times New Roman" panose="02020603050405020304" pitchFamily="18" charset="0"/>
              </a:rPr>
              <a:t> MySQL Workbench</a:t>
            </a:r>
          </a:p>
          <a:p>
            <a:endParaRPr lang="en-IN" dirty="0"/>
          </a:p>
        </p:txBody>
      </p:sp>
    </p:spTree>
    <p:extLst>
      <p:ext uri="{BB962C8B-B14F-4D97-AF65-F5344CB8AC3E}">
        <p14:creationId xmlns:p14="http://schemas.microsoft.com/office/powerpoint/2010/main" val="5011893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191131-81C6-AFDA-58C5-41C4CB41605C}"/>
              </a:ext>
            </a:extLst>
          </p:cNvPr>
          <p:cNvSpPr>
            <a:spLocks noGrp="1"/>
          </p:cNvSpPr>
          <p:nvPr>
            <p:ph type="title"/>
          </p:nvPr>
        </p:nvSpPr>
        <p:spPr>
          <a:xfrm>
            <a:off x="1371600" y="293915"/>
            <a:ext cx="9601200" cy="536510"/>
          </a:xfrm>
        </p:spPr>
        <p:txBody>
          <a:bodyPr>
            <a:normAutofit/>
          </a:bodyPr>
          <a:lstStyle/>
          <a:p>
            <a:r>
              <a:rPr lang="en-IN" sz="3200" b="1" dirty="0">
                <a:latin typeface="Times New Roman" panose="02020603050405020304" pitchFamily="18" charset="0"/>
                <a:cs typeface="Times New Roman" panose="02020603050405020304" pitchFamily="18" charset="0"/>
              </a:rPr>
              <a:t>Analysis &amp; Design :-</a:t>
            </a:r>
          </a:p>
        </p:txBody>
      </p:sp>
      <p:sp>
        <p:nvSpPr>
          <p:cNvPr id="3" name="Content Placeholder 2">
            <a:extLst>
              <a:ext uri="{FF2B5EF4-FFF2-40B4-BE49-F238E27FC236}">
                <a16:creationId xmlns:a16="http://schemas.microsoft.com/office/drawing/2014/main" id="{B05A1393-3109-DF11-5C10-F00A14EBE0BE}"/>
              </a:ext>
            </a:extLst>
          </p:cNvPr>
          <p:cNvSpPr>
            <a:spLocks noGrp="1"/>
          </p:cNvSpPr>
          <p:nvPr>
            <p:ph idx="1"/>
          </p:nvPr>
        </p:nvSpPr>
        <p:spPr>
          <a:xfrm>
            <a:off x="1371600" y="951722"/>
            <a:ext cx="9601200" cy="5220478"/>
          </a:xfrm>
        </p:spPr>
        <p:txBody>
          <a:bodyPr>
            <a:noAutofit/>
          </a:bodyPr>
          <a:lstStyle/>
          <a:p>
            <a:pPr marL="0" indent="0">
              <a:lnSpc>
                <a:spcPct val="150000"/>
              </a:lnSpc>
              <a:buNone/>
            </a:pPr>
            <a:r>
              <a:rPr lang="en-IN" sz="1600" b="1" dirty="0">
                <a:latin typeface="Times New Roman" panose="02020603050405020304" pitchFamily="18" charset="0"/>
                <a:cs typeface="Times New Roman" panose="02020603050405020304" pitchFamily="18" charset="0"/>
              </a:rPr>
              <a:t>ER Diagram :</a:t>
            </a:r>
          </a:p>
          <a:p>
            <a:pPr marL="0" indent="0">
              <a:lnSpc>
                <a:spcPct val="150000"/>
              </a:lnSpc>
              <a:buNone/>
            </a:pPr>
            <a:endParaRPr lang="en-IN" sz="1600" b="1"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63476217-A6D4-1A4A-339F-F5B4F163CA6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19816" y="1626015"/>
            <a:ext cx="7806535" cy="4770120"/>
          </a:xfrm>
          <a:prstGeom prst="rect">
            <a:avLst/>
          </a:prstGeom>
          <a:noFill/>
          <a:ln>
            <a:noFill/>
          </a:ln>
        </p:spPr>
      </p:pic>
    </p:spTree>
    <p:extLst>
      <p:ext uri="{BB962C8B-B14F-4D97-AF65-F5344CB8AC3E}">
        <p14:creationId xmlns:p14="http://schemas.microsoft.com/office/powerpoint/2010/main" val="36464342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5BE1EE6-A959-0618-BD6A-616871C60F86}"/>
              </a:ext>
            </a:extLst>
          </p:cNvPr>
          <p:cNvSpPr>
            <a:spLocks noGrp="1"/>
          </p:cNvSpPr>
          <p:nvPr>
            <p:ph idx="1"/>
          </p:nvPr>
        </p:nvSpPr>
        <p:spPr>
          <a:xfrm>
            <a:off x="1295400" y="681133"/>
            <a:ext cx="9601200" cy="5402425"/>
          </a:xfrm>
        </p:spPr>
        <p:txBody>
          <a:bodyPr>
            <a:normAutofit/>
          </a:bodyPr>
          <a:lstStyle/>
          <a:p>
            <a:pPr marL="0" indent="0">
              <a:buNone/>
            </a:pPr>
            <a:r>
              <a:rPr lang="en-IN" sz="1600" b="1" dirty="0">
                <a:latin typeface="Times New Roman" panose="02020603050405020304" pitchFamily="18" charset="0"/>
                <a:cs typeface="Times New Roman" panose="02020603050405020304" pitchFamily="18" charset="0"/>
              </a:rPr>
              <a:t>Class Diagram :</a:t>
            </a:r>
          </a:p>
          <a:p>
            <a:pPr marL="0" indent="0">
              <a:buNone/>
            </a:pPr>
            <a:endParaRPr lang="en-IN" sz="1600" b="1"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3A0E17FE-0D12-59A0-C411-19E73F1D072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107163" y="1184988"/>
            <a:ext cx="7977674" cy="5402425"/>
          </a:xfrm>
          <a:prstGeom prst="rect">
            <a:avLst/>
          </a:prstGeom>
          <a:noFill/>
          <a:ln>
            <a:noFill/>
          </a:ln>
        </p:spPr>
      </p:pic>
    </p:spTree>
    <p:extLst>
      <p:ext uri="{BB962C8B-B14F-4D97-AF65-F5344CB8AC3E}">
        <p14:creationId xmlns:p14="http://schemas.microsoft.com/office/powerpoint/2010/main" val="22129513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C7886E2-1C6C-A7C8-0267-090D4EC43370}"/>
              </a:ext>
            </a:extLst>
          </p:cNvPr>
          <p:cNvSpPr>
            <a:spLocks noGrp="1"/>
          </p:cNvSpPr>
          <p:nvPr>
            <p:ph idx="1"/>
          </p:nvPr>
        </p:nvSpPr>
        <p:spPr>
          <a:xfrm>
            <a:off x="1295400" y="131717"/>
            <a:ext cx="9601200" cy="6530340"/>
          </a:xfrm>
        </p:spPr>
        <p:txBody>
          <a:bodyPr>
            <a:normAutofit/>
          </a:bodyPr>
          <a:lstStyle/>
          <a:p>
            <a:pPr marL="0" indent="0">
              <a:buNone/>
            </a:pPr>
            <a:r>
              <a:rPr lang="en-IN" sz="1600" b="1" dirty="0">
                <a:latin typeface="Times New Roman" panose="02020603050405020304" pitchFamily="18" charset="0"/>
                <a:cs typeface="Times New Roman" panose="02020603050405020304" pitchFamily="18" charset="0"/>
              </a:rPr>
              <a:t>Use Case Diagram :</a:t>
            </a:r>
          </a:p>
          <a:p>
            <a:pPr marL="0" indent="0">
              <a:buNone/>
            </a:pPr>
            <a:endParaRPr lang="en-IN" sz="1600" b="1"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266ABFD6-BD20-5AF7-8054-9EEC2D49654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859530" y="195943"/>
            <a:ext cx="4472940" cy="6530340"/>
          </a:xfrm>
          <a:prstGeom prst="rect">
            <a:avLst/>
          </a:prstGeom>
          <a:noFill/>
          <a:ln>
            <a:noFill/>
          </a:ln>
        </p:spPr>
      </p:pic>
    </p:spTree>
    <p:extLst>
      <p:ext uri="{BB962C8B-B14F-4D97-AF65-F5344CB8AC3E}">
        <p14:creationId xmlns:p14="http://schemas.microsoft.com/office/powerpoint/2010/main" val="41397293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80505F6-1A6D-EAB3-174F-EA3D2D5EBCEB}"/>
              </a:ext>
            </a:extLst>
          </p:cNvPr>
          <p:cNvSpPr>
            <a:spLocks noGrp="1"/>
          </p:cNvSpPr>
          <p:nvPr>
            <p:ph idx="1"/>
          </p:nvPr>
        </p:nvSpPr>
        <p:spPr>
          <a:xfrm>
            <a:off x="1295400" y="167952"/>
            <a:ext cx="9601200" cy="6475444"/>
          </a:xfrm>
        </p:spPr>
        <p:txBody>
          <a:bodyPr/>
          <a:lstStyle/>
          <a:p>
            <a:pPr marL="0" indent="0">
              <a:buNone/>
            </a:pPr>
            <a:r>
              <a:rPr lang="en-IN" sz="1600" b="1" dirty="0">
                <a:latin typeface="Times New Roman" panose="02020603050405020304" pitchFamily="18" charset="0"/>
                <a:cs typeface="Times New Roman" panose="02020603050405020304" pitchFamily="18" charset="0"/>
              </a:rPr>
              <a:t>Sequence Diagram :</a:t>
            </a:r>
          </a:p>
          <a:p>
            <a:pPr marL="0" indent="0">
              <a:buNone/>
            </a:pPr>
            <a:endParaRPr lang="en-IN" sz="1600" b="1" dirty="0">
              <a:latin typeface="Times New Roman" panose="02020603050405020304" pitchFamily="18" charset="0"/>
              <a:cs typeface="Times New Roman" panose="02020603050405020304" pitchFamily="18" charset="0"/>
            </a:endParaRPr>
          </a:p>
          <a:p>
            <a:pPr marL="0" indent="0">
              <a:buNone/>
            </a:pPr>
            <a:endParaRPr lang="en-IN" dirty="0"/>
          </a:p>
        </p:txBody>
      </p:sp>
      <p:pic>
        <p:nvPicPr>
          <p:cNvPr id="4" name="Picture 3">
            <a:extLst>
              <a:ext uri="{FF2B5EF4-FFF2-40B4-BE49-F238E27FC236}">
                <a16:creationId xmlns:a16="http://schemas.microsoft.com/office/drawing/2014/main" id="{3A05218A-FE24-8F65-01B6-869F4725623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457511" y="253682"/>
            <a:ext cx="6807200" cy="6350635"/>
          </a:xfrm>
          <a:prstGeom prst="rect">
            <a:avLst/>
          </a:prstGeom>
          <a:noFill/>
          <a:ln>
            <a:noFill/>
          </a:ln>
        </p:spPr>
      </p:pic>
    </p:spTree>
    <p:extLst>
      <p:ext uri="{BB962C8B-B14F-4D97-AF65-F5344CB8AC3E}">
        <p14:creationId xmlns:p14="http://schemas.microsoft.com/office/powerpoint/2010/main" val="36834680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93420C8-8E71-41F0-85D0-CC00A1D47B28}"/>
              </a:ext>
            </a:extLst>
          </p:cNvPr>
          <p:cNvSpPr>
            <a:spLocks noGrp="1"/>
          </p:cNvSpPr>
          <p:nvPr>
            <p:ph idx="1"/>
          </p:nvPr>
        </p:nvSpPr>
        <p:spPr>
          <a:xfrm>
            <a:off x="1295400" y="345233"/>
            <a:ext cx="9601200" cy="6382138"/>
          </a:xfrm>
        </p:spPr>
        <p:txBody>
          <a:bodyPr/>
          <a:lstStyle/>
          <a:p>
            <a:pPr marL="0" indent="0">
              <a:buNone/>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Activity Diagram:</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IN" sz="1600" b="1" dirty="0">
                <a:latin typeface="Times New Roman" panose="02020603050405020304" pitchFamily="18" charset="0"/>
                <a:cs typeface="Times New Roman" panose="02020603050405020304" pitchFamily="18" charset="0"/>
              </a:rPr>
              <a:t>Student Activity Diagram :</a:t>
            </a:r>
          </a:p>
          <a:p>
            <a:pPr marL="0" indent="0">
              <a:buNone/>
            </a:pPr>
            <a:endParaRPr lang="en-IN" dirty="0"/>
          </a:p>
        </p:txBody>
      </p:sp>
      <p:pic>
        <p:nvPicPr>
          <p:cNvPr id="7" name="Picture 6">
            <a:extLst>
              <a:ext uri="{FF2B5EF4-FFF2-40B4-BE49-F238E27FC236}">
                <a16:creationId xmlns:a16="http://schemas.microsoft.com/office/drawing/2014/main" id="{D58F90ED-A118-F053-5762-088535FBC5F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920101" y="0"/>
            <a:ext cx="5093270" cy="6727371"/>
          </a:xfrm>
          <a:prstGeom prst="rect">
            <a:avLst/>
          </a:prstGeom>
          <a:noFill/>
          <a:ln>
            <a:noFill/>
          </a:ln>
        </p:spPr>
      </p:pic>
    </p:spTree>
    <p:extLst>
      <p:ext uri="{BB962C8B-B14F-4D97-AF65-F5344CB8AC3E}">
        <p14:creationId xmlns:p14="http://schemas.microsoft.com/office/powerpoint/2010/main" val="18334251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93308E-431E-99AC-AB48-0F2337D87A8C}"/>
              </a:ext>
            </a:extLst>
          </p:cNvPr>
          <p:cNvSpPr>
            <a:spLocks noGrp="1"/>
          </p:cNvSpPr>
          <p:nvPr>
            <p:ph type="title"/>
          </p:nvPr>
        </p:nvSpPr>
        <p:spPr>
          <a:xfrm>
            <a:off x="1371600" y="685800"/>
            <a:ext cx="9601200" cy="545841"/>
          </a:xfrm>
        </p:spPr>
        <p:txBody>
          <a:bodyPr>
            <a:normAutofit/>
          </a:bodyPr>
          <a:lstStyle/>
          <a:p>
            <a:r>
              <a:rPr lang="en-IN" sz="3200" b="1" dirty="0">
                <a:latin typeface="Times New Roman" panose="02020603050405020304" pitchFamily="18" charset="0"/>
                <a:cs typeface="Times New Roman" panose="02020603050405020304" pitchFamily="18" charset="0"/>
              </a:rPr>
              <a:t>User Interface Design</a:t>
            </a:r>
          </a:p>
        </p:txBody>
      </p:sp>
      <p:sp>
        <p:nvSpPr>
          <p:cNvPr id="3" name="Content Placeholder 2">
            <a:extLst>
              <a:ext uri="{FF2B5EF4-FFF2-40B4-BE49-F238E27FC236}">
                <a16:creationId xmlns:a16="http://schemas.microsoft.com/office/drawing/2014/main" id="{C6F49FE3-556B-AE8E-18D0-DDC2EC645EF8}"/>
              </a:ext>
            </a:extLst>
          </p:cNvPr>
          <p:cNvSpPr>
            <a:spLocks noGrp="1"/>
          </p:cNvSpPr>
          <p:nvPr>
            <p:ph idx="1"/>
          </p:nvPr>
        </p:nvSpPr>
        <p:spPr>
          <a:xfrm>
            <a:off x="1371600" y="1231640"/>
            <a:ext cx="9601200" cy="4940559"/>
          </a:xfrm>
        </p:spPr>
        <p:txBody>
          <a:bodyPr/>
          <a:lstStyle/>
          <a:p>
            <a:pPr marL="0" indent="0">
              <a:buNone/>
            </a:pPr>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Homepage screen:</a:t>
            </a:r>
          </a:p>
          <a:p>
            <a:pPr marL="0" indent="0">
              <a:buNone/>
            </a:pP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dirty="0"/>
          </a:p>
        </p:txBody>
      </p:sp>
      <p:pic>
        <p:nvPicPr>
          <p:cNvPr id="4" name="Picture 3">
            <a:extLst>
              <a:ext uri="{FF2B5EF4-FFF2-40B4-BE49-F238E27FC236}">
                <a16:creationId xmlns:a16="http://schemas.microsoft.com/office/drawing/2014/main" id="{F60CE373-2E32-E507-C32D-CE71C56A169A}"/>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72612" y="1913940"/>
            <a:ext cx="7399175" cy="3575959"/>
          </a:xfrm>
          <a:prstGeom prst="rect">
            <a:avLst/>
          </a:prstGeom>
          <a:noFill/>
          <a:ln>
            <a:noFill/>
          </a:ln>
        </p:spPr>
      </p:pic>
    </p:spTree>
    <p:extLst>
      <p:ext uri="{BB962C8B-B14F-4D97-AF65-F5344CB8AC3E}">
        <p14:creationId xmlns:p14="http://schemas.microsoft.com/office/powerpoint/2010/main" val="3667650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0B5C06C-763F-4D7B-9CBF-A1C87237BA5A}"/>
              </a:ext>
            </a:extLst>
          </p:cNvPr>
          <p:cNvSpPr>
            <a:spLocks noGrp="1"/>
          </p:cNvSpPr>
          <p:nvPr>
            <p:ph idx="1"/>
          </p:nvPr>
        </p:nvSpPr>
        <p:spPr>
          <a:xfrm>
            <a:off x="1295400" y="774441"/>
            <a:ext cx="9601200" cy="3581400"/>
          </a:xfrm>
        </p:spPr>
        <p:txBody>
          <a:bodyPr>
            <a:normAutofit/>
          </a:bodyPr>
          <a:lstStyle/>
          <a:p>
            <a:pPr marL="0" indent="0">
              <a:buNone/>
            </a:pPr>
            <a:r>
              <a:rPr lang="en-IN" sz="1600" b="1" dirty="0">
                <a:latin typeface="Times New Roman" panose="02020603050405020304" pitchFamily="18" charset="0"/>
                <a:cs typeface="Times New Roman" panose="02020603050405020304" pitchFamily="18" charset="0"/>
              </a:rPr>
              <a:t>Student Signup Screen :</a:t>
            </a:r>
          </a:p>
          <a:p>
            <a:pPr marL="0" indent="0">
              <a:buNone/>
            </a:pPr>
            <a:endParaRPr lang="en-IN" sz="1600" b="1"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8D722E51-72A9-DE4E-0878-2FE704F385D7}"/>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99049" y="1406823"/>
            <a:ext cx="7193902" cy="4044354"/>
          </a:xfrm>
          <a:prstGeom prst="rect">
            <a:avLst/>
          </a:prstGeom>
          <a:noFill/>
          <a:ln>
            <a:noFill/>
          </a:ln>
        </p:spPr>
      </p:pic>
    </p:spTree>
    <p:extLst>
      <p:ext uri="{BB962C8B-B14F-4D97-AF65-F5344CB8AC3E}">
        <p14:creationId xmlns:p14="http://schemas.microsoft.com/office/powerpoint/2010/main" val="28341823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F14839D-2F41-F59D-AACE-2B05B43CAA3F}"/>
              </a:ext>
            </a:extLst>
          </p:cNvPr>
          <p:cNvSpPr>
            <a:spLocks noGrp="1"/>
          </p:cNvSpPr>
          <p:nvPr>
            <p:ph idx="1"/>
          </p:nvPr>
        </p:nvSpPr>
        <p:spPr>
          <a:xfrm>
            <a:off x="1295400" y="709127"/>
            <a:ext cx="9601200" cy="3786673"/>
          </a:xfrm>
        </p:spPr>
        <p:txBody>
          <a:bodyPr/>
          <a:lstStyle/>
          <a:p>
            <a:pPr marL="0" indent="0">
              <a:buNone/>
            </a:pPr>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Teacher login screen:</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dirty="0"/>
          </a:p>
        </p:txBody>
      </p:sp>
      <p:pic>
        <p:nvPicPr>
          <p:cNvPr id="4" name="Picture 3">
            <a:extLst>
              <a:ext uri="{FF2B5EF4-FFF2-40B4-BE49-F238E27FC236}">
                <a16:creationId xmlns:a16="http://schemas.microsoft.com/office/drawing/2014/main" id="{8AF26462-C9EB-AC4E-CA45-83D9049E1285}"/>
              </a:ext>
            </a:extLst>
          </p:cNvPr>
          <p:cNvPicPr>
            <a:picLocks noChangeAspect="1"/>
          </p:cNvPicPr>
          <p:nvPr/>
        </p:nvPicPr>
        <p:blipFill>
          <a:blip r:embed="rId2"/>
          <a:stretch>
            <a:fillRect/>
          </a:stretch>
        </p:blipFill>
        <p:spPr>
          <a:xfrm>
            <a:off x="2239347" y="1920239"/>
            <a:ext cx="7781731" cy="3581399"/>
          </a:xfrm>
          <a:prstGeom prst="rect">
            <a:avLst/>
          </a:prstGeom>
        </p:spPr>
      </p:pic>
    </p:spTree>
    <p:extLst>
      <p:ext uri="{BB962C8B-B14F-4D97-AF65-F5344CB8AC3E}">
        <p14:creationId xmlns:p14="http://schemas.microsoft.com/office/powerpoint/2010/main" val="33657743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75CB2D-1C14-54B7-2706-C8B85FF93B51}"/>
              </a:ext>
            </a:extLst>
          </p:cNvPr>
          <p:cNvSpPr>
            <a:spLocks noGrp="1"/>
          </p:cNvSpPr>
          <p:nvPr>
            <p:ph type="title"/>
          </p:nvPr>
        </p:nvSpPr>
        <p:spPr>
          <a:xfrm>
            <a:off x="1371600" y="685800"/>
            <a:ext cx="9601200" cy="564502"/>
          </a:xfrm>
        </p:spPr>
        <p:txBody>
          <a:bodyPr>
            <a:normAutofit/>
          </a:bodyPr>
          <a:lstStyle/>
          <a:p>
            <a:r>
              <a:rPr lang="en-IN" sz="3200" b="1" dirty="0">
                <a:latin typeface="Times New Roman" panose="02020603050405020304" pitchFamily="18" charset="0"/>
                <a:cs typeface="Times New Roman" panose="02020603050405020304" pitchFamily="18" charset="0"/>
              </a:rPr>
              <a:t>Introduction :-</a:t>
            </a:r>
          </a:p>
        </p:txBody>
      </p:sp>
      <p:sp>
        <p:nvSpPr>
          <p:cNvPr id="3" name="Content Placeholder 2">
            <a:extLst>
              <a:ext uri="{FF2B5EF4-FFF2-40B4-BE49-F238E27FC236}">
                <a16:creationId xmlns:a16="http://schemas.microsoft.com/office/drawing/2014/main" id="{87169F6F-2CA7-6B01-AF6F-451CDBB46CB7}"/>
              </a:ext>
            </a:extLst>
          </p:cNvPr>
          <p:cNvSpPr>
            <a:spLocks noGrp="1"/>
          </p:cNvSpPr>
          <p:nvPr>
            <p:ph idx="1"/>
          </p:nvPr>
        </p:nvSpPr>
        <p:spPr>
          <a:xfrm>
            <a:off x="1371600" y="1474237"/>
            <a:ext cx="9601200" cy="5383763"/>
          </a:xfrm>
        </p:spPr>
        <p:txBody>
          <a:bodyPr>
            <a:normAutofit fontScale="55000" lnSpcReduction="20000"/>
          </a:bodyPr>
          <a:lstStyle/>
          <a:p>
            <a:pPr algn="just">
              <a:lnSpc>
                <a:spcPct val="150000"/>
              </a:lnSpc>
              <a:spcAft>
                <a:spcPts val="800"/>
              </a:spcAft>
            </a:pPr>
            <a:r>
              <a:rPr lang="en-US" sz="2500" dirty="0">
                <a:effectLst/>
                <a:latin typeface="Times New Roman" panose="02020603050405020304" pitchFamily="18" charset="0"/>
                <a:ea typeface="Calibri" panose="020F0502020204030204" pitchFamily="34" charset="0"/>
                <a:cs typeface="Times New Roman" panose="02020603050405020304" pitchFamily="18" charset="0"/>
              </a:rPr>
              <a:t>In today's digital era, the rise of online education has revolutionized the way students learn and are assessed. However, this shift to virtual learning environments has also raised concerns about maintaining the integrity of assessments conducted remotely. Smart proctoring systems emerge as a response to these challenges, offering a comprehensive solution to ensure the credibility and validity of online exams. These systems integrate a range of functionalities aimed at verifying the identity of test-takers, monitoring their behavior during exams, and detecting any signs of cheating or academic misconduct.</a:t>
            </a:r>
            <a:endParaRPr lang="en-IN" sz="25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Aft>
                <a:spcPts val="800"/>
              </a:spcAft>
            </a:pPr>
            <a:r>
              <a:rPr lang="en-US" sz="2500" dirty="0">
                <a:effectLst/>
                <a:latin typeface="Times New Roman" panose="02020603050405020304" pitchFamily="18" charset="0"/>
                <a:ea typeface="Calibri" panose="020F0502020204030204" pitchFamily="34" charset="0"/>
                <a:cs typeface="Times New Roman" panose="02020603050405020304" pitchFamily="18" charset="0"/>
              </a:rPr>
              <a:t>At the heart of smart proctoring systems lies a sophisticated blend of technologies designed to enhance exam security and integrity. Biometric authentication methods, such as facial recognition or fingerprint scanning, are employed to verify the identity of the test-taker before the exam begins. Once the exam is underway, real-time video surveillance and AI-driven algorithms analyze various parameters, including facial expressions, eye movements, and keyboard inputs, to detect any suspicious behaviors indicative of cheating. Additionally, these systems monitor the content of the exam itself, as well as any external resources accessed during the test, using automated plagiarism detection algorithms to identify instances of academic dishonesty.</a:t>
            </a:r>
          </a:p>
          <a:p>
            <a:pPr algn="just">
              <a:lnSpc>
                <a:spcPct val="150000"/>
              </a:lnSpc>
              <a:spcAft>
                <a:spcPts val="800"/>
              </a:spcAft>
            </a:pPr>
            <a:r>
              <a:rPr lang="en-US" sz="2500" dirty="0">
                <a:effectLst/>
                <a:latin typeface="Times New Roman" panose="02020603050405020304" pitchFamily="18" charset="0"/>
                <a:ea typeface="Calibri" panose="020F0502020204030204" pitchFamily="34" charset="0"/>
              </a:rPr>
              <a:t>The adoption of smart proctoring systems offers numerous benefits for educational institutions, instructors, and students alike. By providing robust monitoring and detection capabilities, these systems help safeguard the integrity of online assessments, preserving the credibility of academic credentials. Moreover, smart proctoring systems promote fairness and equity in the evaluation process by ensuring that all students are subject to the same level of scrutiny and monitoring during exams.</a:t>
            </a:r>
            <a:endParaRPr lang="en-US" sz="25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Aft>
                <a:spcPts val="800"/>
              </a:spcAft>
            </a:pPr>
            <a:endParaRPr lang="en-IN" sz="22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24903842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CB46538-8BCD-4E49-F32D-4F55201150B0}"/>
              </a:ext>
            </a:extLst>
          </p:cNvPr>
          <p:cNvSpPr>
            <a:spLocks noGrp="1"/>
          </p:cNvSpPr>
          <p:nvPr>
            <p:ph idx="1"/>
          </p:nvPr>
        </p:nvSpPr>
        <p:spPr>
          <a:xfrm>
            <a:off x="1295400" y="830423"/>
            <a:ext cx="9601200" cy="5001209"/>
          </a:xfrm>
        </p:spPr>
        <p:txBody>
          <a:bodyPr/>
          <a:lstStyle/>
          <a:p>
            <a:pPr marL="0" indent="0">
              <a:buNone/>
            </a:pPr>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Teacher dashboard screen:</a:t>
            </a:r>
          </a:p>
          <a:p>
            <a:pPr marL="0" indent="0">
              <a:buNone/>
            </a:pP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dirty="0"/>
          </a:p>
        </p:txBody>
      </p:sp>
      <p:pic>
        <p:nvPicPr>
          <p:cNvPr id="4" name="Picture 3">
            <a:extLst>
              <a:ext uri="{FF2B5EF4-FFF2-40B4-BE49-F238E27FC236}">
                <a16:creationId xmlns:a16="http://schemas.microsoft.com/office/drawing/2014/main" id="{03030DC1-BBB1-E041-3E0D-5BD9E1CE9294}"/>
              </a:ext>
            </a:extLst>
          </p:cNvPr>
          <p:cNvPicPr>
            <a:picLocks noChangeAspect="1"/>
          </p:cNvPicPr>
          <p:nvPr/>
        </p:nvPicPr>
        <p:blipFill>
          <a:blip r:embed="rId2"/>
          <a:stretch>
            <a:fillRect/>
          </a:stretch>
        </p:blipFill>
        <p:spPr>
          <a:xfrm>
            <a:off x="2191138" y="1719941"/>
            <a:ext cx="7809723" cy="3570516"/>
          </a:xfrm>
          <a:prstGeom prst="rect">
            <a:avLst/>
          </a:prstGeom>
        </p:spPr>
      </p:pic>
    </p:spTree>
    <p:extLst>
      <p:ext uri="{BB962C8B-B14F-4D97-AF65-F5344CB8AC3E}">
        <p14:creationId xmlns:p14="http://schemas.microsoft.com/office/powerpoint/2010/main" val="1503344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538325E-912B-DAD7-EEEC-9205BC74B62B}"/>
              </a:ext>
            </a:extLst>
          </p:cNvPr>
          <p:cNvSpPr>
            <a:spLocks noGrp="1"/>
          </p:cNvSpPr>
          <p:nvPr>
            <p:ph idx="1"/>
          </p:nvPr>
        </p:nvSpPr>
        <p:spPr>
          <a:xfrm>
            <a:off x="1295400" y="811763"/>
            <a:ext cx="9601200" cy="4935894"/>
          </a:xfrm>
        </p:spPr>
        <p:txBody>
          <a:bodyPr>
            <a:normAutofit/>
          </a:bodyPr>
          <a:lstStyle/>
          <a:p>
            <a:pPr marL="0" indent="0">
              <a:buNone/>
            </a:pPr>
            <a:r>
              <a:rPr lang="en-US" sz="1600" b="1" dirty="0">
                <a:effectLst/>
                <a:latin typeface="Times New Roman" panose="02020603050405020304" pitchFamily="18" charset="0"/>
                <a:ea typeface="Calibri" panose="020F0502020204030204" pitchFamily="34" charset="0"/>
              </a:rPr>
              <a:t>Student exam dashboard screen:</a:t>
            </a:r>
          </a:p>
          <a:p>
            <a:pPr marL="0" indent="0">
              <a:buNone/>
            </a:pPr>
            <a:endParaRPr lang="en-IN" sz="1800" dirty="0"/>
          </a:p>
        </p:txBody>
      </p:sp>
      <p:pic>
        <p:nvPicPr>
          <p:cNvPr id="4" name="Picture 3">
            <a:extLst>
              <a:ext uri="{FF2B5EF4-FFF2-40B4-BE49-F238E27FC236}">
                <a16:creationId xmlns:a16="http://schemas.microsoft.com/office/drawing/2014/main" id="{C135BEC9-E6C0-8234-47A2-32266027C54E}"/>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00469" y="1576407"/>
            <a:ext cx="7791061" cy="3705186"/>
          </a:xfrm>
          <a:prstGeom prst="rect">
            <a:avLst/>
          </a:prstGeom>
          <a:noFill/>
          <a:ln>
            <a:noFill/>
          </a:ln>
        </p:spPr>
      </p:pic>
    </p:spTree>
    <p:extLst>
      <p:ext uri="{BB962C8B-B14F-4D97-AF65-F5344CB8AC3E}">
        <p14:creationId xmlns:p14="http://schemas.microsoft.com/office/powerpoint/2010/main" val="24801528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FF8FE4F-5E23-957B-1BD6-7E0C72F7E8D0}"/>
              </a:ext>
            </a:extLst>
          </p:cNvPr>
          <p:cNvSpPr>
            <a:spLocks noGrp="1"/>
          </p:cNvSpPr>
          <p:nvPr>
            <p:ph idx="1"/>
          </p:nvPr>
        </p:nvSpPr>
        <p:spPr>
          <a:xfrm>
            <a:off x="1295400" y="821093"/>
            <a:ext cx="9601200" cy="4991877"/>
          </a:xfrm>
        </p:spPr>
        <p:txBody>
          <a:bodyPr/>
          <a:lstStyle/>
          <a:p>
            <a:pPr marL="0" indent="0">
              <a:buNone/>
            </a:pPr>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Student exam screen:</a:t>
            </a:r>
          </a:p>
          <a:p>
            <a:pPr marL="0" indent="0">
              <a:buNone/>
            </a:pP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dirty="0"/>
          </a:p>
        </p:txBody>
      </p:sp>
      <p:pic>
        <p:nvPicPr>
          <p:cNvPr id="4" name="Picture 3">
            <a:extLst>
              <a:ext uri="{FF2B5EF4-FFF2-40B4-BE49-F238E27FC236}">
                <a16:creationId xmlns:a16="http://schemas.microsoft.com/office/drawing/2014/main" id="{B5FE6F56-1520-61F4-B2FE-BAE09E4C0B75}"/>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73693" y="1638300"/>
            <a:ext cx="7044613" cy="3581400"/>
          </a:xfrm>
          <a:prstGeom prst="rect">
            <a:avLst/>
          </a:prstGeom>
          <a:noFill/>
          <a:ln>
            <a:noFill/>
          </a:ln>
        </p:spPr>
      </p:pic>
    </p:spTree>
    <p:extLst>
      <p:ext uri="{BB962C8B-B14F-4D97-AF65-F5344CB8AC3E}">
        <p14:creationId xmlns:p14="http://schemas.microsoft.com/office/powerpoint/2010/main" val="13716789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5B62669-6209-9396-013F-7C8668C846CD}"/>
              </a:ext>
            </a:extLst>
          </p:cNvPr>
          <p:cNvSpPr>
            <a:spLocks noGrp="1"/>
          </p:cNvSpPr>
          <p:nvPr>
            <p:ph idx="1"/>
          </p:nvPr>
        </p:nvSpPr>
        <p:spPr>
          <a:xfrm>
            <a:off x="1295400" y="877077"/>
            <a:ext cx="9601200" cy="4917233"/>
          </a:xfrm>
        </p:spPr>
        <p:txBody>
          <a:bodyPr/>
          <a:lstStyle/>
          <a:p>
            <a:pPr marL="0" indent="0">
              <a:buNone/>
            </a:pPr>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Student marks screen:</a:t>
            </a:r>
          </a:p>
          <a:p>
            <a:pPr marL="0" indent="0">
              <a:buNone/>
            </a:pP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dirty="0"/>
          </a:p>
        </p:txBody>
      </p:sp>
      <p:pic>
        <p:nvPicPr>
          <p:cNvPr id="4" name="Picture 3">
            <a:extLst>
              <a:ext uri="{FF2B5EF4-FFF2-40B4-BE49-F238E27FC236}">
                <a16:creationId xmlns:a16="http://schemas.microsoft.com/office/drawing/2014/main" id="{DE3A4C07-CBB5-67FB-FC69-820EE65D9360}"/>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67000" y="1679548"/>
            <a:ext cx="7018176" cy="3806851"/>
          </a:xfrm>
          <a:prstGeom prst="rect">
            <a:avLst/>
          </a:prstGeom>
          <a:noFill/>
          <a:ln>
            <a:noFill/>
          </a:ln>
        </p:spPr>
      </p:pic>
    </p:spTree>
    <p:extLst>
      <p:ext uri="{BB962C8B-B14F-4D97-AF65-F5344CB8AC3E}">
        <p14:creationId xmlns:p14="http://schemas.microsoft.com/office/powerpoint/2010/main" val="32489552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E2D770A-AF1E-1725-5D0F-5EFE10F167A6}"/>
              </a:ext>
            </a:extLst>
          </p:cNvPr>
          <p:cNvSpPr>
            <a:spLocks noGrp="1"/>
          </p:cNvSpPr>
          <p:nvPr>
            <p:ph idx="1"/>
          </p:nvPr>
        </p:nvSpPr>
        <p:spPr>
          <a:xfrm>
            <a:off x="1295400" y="914399"/>
            <a:ext cx="9601200" cy="4805265"/>
          </a:xfrm>
        </p:spPr>
        <p:txBody>
          <a:bodyPr/>
          <a:lstStyle/>
          <a:p>
            <a:pPr marL="0" indent="0">
              <a:buNone/>
            </a:pPr>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Admin dashboard screen:</a:t>
            </a:r>
          </a:p>
          <a:p>
            <a:pPr marL="0" indent="0">
              <a:buNone/>
            </a:pP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dirty="0"/>
          </a:p>
        </p:txBody>
      </p:sp>
      <p:pic>
        <p:nvPicPr>
          <p:cNvPr id="4" name="Picture 3">
            <a:extLst>
              <a:ext uri="{FF2B5EF4-FFF2-40B4-BE49-F238E27FC236}">
                <a16:creationId xmlns:a16="http://schemas.microsoft.com/office/drawing/2014/main" id="{3F882A1C-A52B-D43A-1F02-8125AF6A1FBE}"/>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11016" y="1716832"/>
            <a:ext cx="7186127" cy="3685592"/>
          </a:xfrm>
          <a:prstGeom prst="rect">
            <a:avLst/>
          </a:prstGeom>
          <a:noFill/>
          <a:ln>
            <a:noFill/>
          </a:ln>
        </p:spPr>
      </p:pic>
    </p:spTree>
    <p:extLst>
      <p:ext uri="{BB962C8B-B14F-4D97-AF65-F5344CB8AC3E}">
        <p14:creationId xmlns:p14="http://schemas.microsoft.com/office/powerpoint/2010/main" val="23035405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49971-08D5-109E-B811-868FC4D4728E}"/>
              </a:ext>
            </a:extLst>
          </p:cNvPr>
          <p:cNvSpPr>
            <a:spLocks noGrp="1"/>
          </p:cNvSpPr>
          <p:nvPr>
            <p:ph type="title"/>
          </p:nvPr>
        </p:nvSpPr>
        <p:spPr>
          <a:xfrm>
            <a:off x="1371600" y="685800"/>
            <a:ext cx="9601200" cy="667139"/>
          </a:xfrm>
        </p:spPr>
        <p:txBody>
          <a:bodyPr>
            <a:normAutofit/>
          </a:bodyPr>
          <a:lstStyle/>
          <a:p>
            <a:r>
              <a:rPr lang="en-IN" sz="3200" b="1" dirty="0">
                <a:latin typeface="Times New Roman" panose="02020603050405020304" pitchFamily="18" charset="0"/>
                <a:cs typeface="Times New Roman" panose="02020603050405020304" pitchFamily="18" charset="0"/>
              </a:rPr>
              <a:t>Data Dictionary :-</a:t>
            </a:r>
          </a:p>
        </p:txBody>
      </p:sp>
      <p:sp>
        <p:nvSpPr>
          <p:cNvPr id="3" name="Content Placeholder 2">
            <a:extLst>
              <a:ext uri="{FF2B5EF4-FFF2-40B4-BE49-F238E27FC236}">
                <a16:creationId xmlns:a16="http://schemas.microsoft.com/office/drawing/2014/main" id="{7177F415-7A6F-21C1-21C9-EED7DDC347E9}"/>
              </a:ext>
            </a:extLst>
          </p:cNvPr>
          <p:cNvSpPr>
            <a:spLocks noGrp="1"/>
          </p:cNvSpPr>
          <p:nvPr>
            <p:ph idx="1"/>
          </p:nvPr>
        </p:nvSpPr>
        <p:spPr>
          <a:xfrm>
            <a:off x="1371600" y="1352938"/>
            <a:ext cx="9601200" cy="5505061"/>
          </a:xfrm>
        </p:spPr>
        <p:txBody>
          <a:bodyPr>
            <a:normAutofit/>
          </a:bodyPr>
          <a:lstStyle/>
          <a:p>
            <a:pPr marL="0" indent="0">
              <a:buNone/>
            </a:pPr>
            <a:r>
              <a:rPr lang="en-IN" sz="1600" b="1" dirty="0">
                <a:latin typeface="Times New Roman" panose="02020603050405020304" pitchFamily="18" charset="0"/>
                <a:cs typeface="Times New Roman" panose="02020603050405020304" pitchFamily="18" charset="0"/>
              </a:rPr>
              <a:t>Table Structure :</a:t>
            </a:r>
          </a:p>
          <a:p>
            <a:pPr marL="0" indent="0">
              <a:buNone/>
            </a:pPr>
            <a:r>
              <a:rPr lang="en-IN" sz="1600" b="1" dirty="0">
                <a:latin typeface="Times New Roman" panose="02020603050405020304" pitchFamily="18" charset="0"/>
                <a:cs typeface="Times New Roman" panose="02020603050405020304" pitchFamily="18" charset="0"/>
              </a:rPr>
              <a:t>Admin table:</a:t>
            </a:r>
          </a:p>
          <a:p>
            <a:pPr marL="0" indent="0">
              <a:buNone/>
            </a:pPr>
            <a:endParaRPr lang="en-IN" sz="1600" b="1" dirty="0">
              <a:latin typeface="Times New Roman" panose="02020603050405020304" pitchFamily="18" charset="0"/>
              <a:cs typeface="Times New Roman" panose="02020603050405020304" pitchFamily="18" charset="0"/>
            </a:endParaRPr>
          </a:p>
          <a:p>
            <a:pPr marL="0" indent="0">
              <a:buNone/>
            </a:pPr>
            <a:endParaRPr lang="en-IN" sz="1600" b="1" dirty="0">
              <a:latin typeface="Times New Roman" panose="02020603050405020304" pitchFamily="18" charset="0"/>
              <a:cs typeface="Times New Roman" panose="02020603050405020304" pitchFamily="18" charset="0"/>
            </a:endParaRPr>
          </a:p>
          <a:p>
            <a:pPr marL="0" indent="0">
              <a:buNone/>
            </a:pPr>
            <a:endParaRPr lang="en-IN" sz="1600" b="1" dirty="0">
              <a:latin typeface="Times New Roman" panose="02020603050405020304" pitchFamily="18" charset="0"/>
              <a:cs typeface="Times New Roman" panose="02020603050405020304" pitchFamily="18" charset="0"/>
            </a:endParaRPr>
          </a:p>
          <a:p>
            <a:pPr marL="0" indent="0">
              <a:buNone/>
            </a:pPr>
            <a:endParaRPr lang="en-IN" sz="1600" b="1" dirty="0">
              <a:latin typeface="Times New Roman" panose="02020603050405020304" pitchFamily="18" charset="0"/>
              <a:cs typeface="Times New Roman" panose="02020603050405020304" pitchFamily="18" charset="0"/>
            </a:endParaRPr>
          </a:p>
          <a:p>
            <a:pPr marL="0" indent="0">
              <a:buNone/>
            </a:pPr>
            <a:endParaRPr lang="en-IN" sz="1600" b="1" dirty="0">
              <a:latin typeface="Times New Roman" panose="02020603050405020304" pitchFamily="18" charset="0"/>
              <a:cs typeface="Times New Roman" panose="02020603050405020304" pitchFamily="18" charset="0"/>
            </a:endParaRPr>
          </a:p>
          <a:p>
            <a:pPr marL="0" indent="0">
              <a:buNone/>
            </a:pPr>
            <a:r>
              <a:rPr lang="en-IN" sz="1600" b="1" dirty="0">
                <a:latin typeface="Times New Roman" panose="02020603050405020304" pitchFamily="18" charset="0"/>
                <a:cs typeface="Times New Roman" panose="02020603050405020304" pitchFamily="18" charset="0"/>
              </a:rPr>
              <a:t>Student table :</a:t>
            </a:r>
          </a:p>
        </p:txBody>
      </p:sp>
      <p:graphicFrame>
        <p:nvGraphicFramePr>
          <p:cNvPr id="8" name="Table 7">
            <a:extLst>
              <a:ext uri="{FF2B5EF4-FFF2-40B4-BE49-F238E27FC236}">
                <a16:creationId xmlns:a16="http://schemas.microsoft.com/office/drawing/2014/main" id="{73356B3F-F690-EA8C-C6FD-D475083B6E04}"/>
              </a:ext>
            </a:extLst>
          </p:cNvPr>
          <p:cNvGraphicFramePr>
            <a:graphicFrameLocks noGrp="1"/>
          </p:cNvGraphicFramePr>
          <p:nvPr>
            <p:extLst>
              <p:ext uri="{D42A27DB-BD31-4B8C-83A1-F6EECF244321}">
                <p14:modId xmlns:p14="http://schemas.microsoft.com/office/powerpoint/2010/main" val="2430292873"/>
              </p:ext>
            </p:extLst>
          </p:nvPr>
        </p:nvGraphicFramePr>
        <p:xfrm>
          <a:off x="1371600" y="2332007"/>
          <a:ext cx="9601200" cy="1457385"/>
        </p:xfrm>
        <a:graphic>
          <a:graphicData uri="http://schemas.openxmlformats.org/drawingml/2006/table">
            <a:tbl>
              <a:tblPr firstRow="1" firstCol="1" bandRow="1">
                <a:tableStyleId>{5C22544A-7EE6-4342-B048-85BDC9FD1C3A}</a:tableStyleId>
              </a:tblPr>
              <a:tblGrid>
                <a:gridCol w="2400300">
                  <a:extLst>
                    <a:ext uri="{9D8B030D-6E8A-4147-A177-3AD203B41FA5}">
                      <a16:colId xmlns:a16="http://schemas.microsoft.com/office/drawing/2014/main" val="3960682593"/>
                    </a:ext>
                  </a:extLst>
                </a:gridCol>
                <a:gridCol w="2400300">
                  <a:extLst>
                    <a:ext uri="{9D8B030D-6E8A-4147-A177-3AD203B41FA5}">
                      <a16:colId xmlns:a16="http://schemas.microsoft.com/office/drawing/2014/main" val="3225348241"/>
                    </a:ext>
                  </a:extLst>
                </a:gridCol>
                <a:gridCol w="2400300">
                  <a:extLst>
                    <a:ext uri="{9D8B030D-6E8A-4147-A177-3AD203B41FA5}">
                      <a16:colId xmlns:a16="http://schemas.microsoft.com/office/drawing/2014/main" val="2058961763"/>
                    </a:ext>
                  </a:extLst>
                </a:gridCol>
                <a:gridCol w="2400300">
                  <a:extLst>
                    <a:ext uri="{9D8B030D-6E8A-4147-A177-3AD203B41FA5}">
                      <a16:colId xmlns:a16="http://schemas.microsoft.com/office/drawing/2014/main" val="831325630"/>
                    </a:ext>
                  </a:extLst>
                </a:gridCol>
              </a:tblGrid>
              <a:tr h="485795">
                <a:tc>
                  <a:txBody>
                    <a:bodyPr/>
                    <a:lstStyle/>
                    <a:p>
                      <a:pPr algn="ctr">
                        <a:lnSpc>
                          <a:spcPct val="107000"/>
                        </a:lnSpc>
                        <a:spcAft>
                          <a:spcPts val="800"/>
                        </a:spcAft>
                      </a:pPr>
                      <a:r>
                        <a:rPr lang="en-US" sz="1200">
                          <a:effectLst/>
                        </a:rPr>
                        <a:t>Field Name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200">
                          <a:effectLst/>
                        </a:rPr>
                        <a:t>Data Type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200">
                          <a:effectLst/>
                        </a:rPr>
                        <a:t>Description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200">
                          <a:effectLst/>
                        </a:rPr>
                        <a:t>Constraint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69144209"/>
                  </a:ext>
                </a:extLst>
              </a:tr>
              <a:tr h="485795">
                <a:tc>
                  <a:txBody>
                    <a:bodyPr/>
                    <a:lstStyle/>
                    <a:p>
                      <a:pPr>
                        <a:lnSpc>
                          <a:spcPct val="107000"/>
                        </a:lnSpc>
                        <a:spcAft>
                          <a:spcPts val="800"/>
                        </a:spcAft>
                      </a:pPr>
                      <a:r>
                        <a:rPr lang="en-US" sz="1200" dirty="0">
                          <a:effectLst/>
                        </a:rPr>
                        <a:t>username</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200">
                          <a:effectLst/>
                        </a:rPr>
                        <a:t>Varchar (20)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200">
                          <a:effectLst/>
                        </a:rPr>
                        <a:t>Admin email id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200" dirty="0">
                          <a:effectLst/>
                        </a:rPr>
                        <a:t>not null</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22738437"/>
                  </a:ext>
                </a:extLst>
              </a:tr>
              <a:tr h="485795">
                <a:tc>
                  <a:txBody>
                    <a:bodyPr/>
                    <a:lstStyle/>
                    <a:p>
                      <a:pPr>
                        <a:lnSpc>
                          <a:spcPct val="107000"/>
                        </a:lnSpc>
                        <a:spcAft>
                          <a:spcPts val="800"/>
                        </a:spcAft>
                      </a:pPr>
                      <a:r>
                        <a:rPr lang="en-US" sz="1200">
                          <a:effectLst/>
                        </a:rPr>
                        <a:t>password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200" dirty="0">
                          <a:effectLst/>
                        </a:rPr>
                        <a:t>varchar (20)</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200">
                          <a:effectLst/>
                        </a:rPr>
                        <a:t>Admin password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200" dirty="0">
                          <a:effectLst/>
                        </a:rPr>
                        <a:t>not null</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98328203"/>
                  </a:ext>
                </a:extLst>
              </a:tr>
            </a:tbl>
          </a:graphicData>
        </a:graphic>
      </p:graphicFrame>
      <p:graphicFrame>
        <p:nvGraphicFramePr>
          <p:cNvPr id="10" name="Table 9">
            <a:extLst>
              <a:ext uri="{FF2B5EF4-FFF2-40B4-BE49-F238E27FC236}">
                <a16:creationId xmlns:a16="http://schemas.microsoft.com/office/drawing/2014/main" id="{F91D44C6-174C-8D6D-C686-B4F8CE2BA7BA}"/>
              </a:ext>
            </a:extLst>
          </p:cNvPr>
          <p:cNvGraphicFramePr>
            <a:graphicFrameLocks noGrp="1"/>
          </p:cNvGraphicFramePr>
          <p:nvPr>
            <p:extLst>
              <p:ext uri="{D42A27DB-BD31-4B8C-83A1-F6EECF244321}">
                <p14:modId xmlns:p14="http://schemas.microsoft.com/office/powerpoint/2010/main" val="708654270"/>
              </p:ext>
            </p:extLst>
          </p:nvPr>
        </p:nvGraphicFramePr>
        <p:xfrm>
          <a:off x="1371600" y="4544008"/>
          <a:ext cx="9601200" cy="1791475"/>
        </p:xfrm>
        <a:graphic>
          <a:graphicData uri="http://schemas.openxmlformats.org/drawingml/2006/table">
            <a:tbl>
              <a:tblPr firstRow="1" firstCol="1" bandRow="1">
                <a:tableStyleId>{5C22544A-7EE6-4342-B048-85BDC9FD1C3A}</a:tableStyleId>
              </a:tblPr>
              <a:tblGrid>
                <a:gridCol w="2400300">
                  <a:extLst>
                    <a:ext uri="{9D8B030D-6E8A-4147-A177-3AD203B41FA5}">
                      <a16:colId xmlns:a16="http://schemas.microsoft.com/office/drawing/2014/main" val="2292001722"/>
                    </a:ext>
                  </a:extLst>
                </a:gridCol>
                <a:gridCol w="2400300">
                  <a:extLst>
                    <a:ext uri="{9D8B030D-6E8A-4147-A177-3AD203B41FA5}">
                      <a16:colId xmlns:a16="http://schemas.microsoft.com/office/drawing/2014/main" val="2548742250"/>
                    </a:ext>
                  </a:extLst>
                </a:gridCol>
                <a:gridCol w="2400300">
                  <a:extLst>
                    <a:ext uri="{9D8B030D-6E8A-4147-A177-3AD203B41FA5}">
                      <a16:colId xmlns:a16="http://schemas.microsoft.com/office/drawing/2014/main" val="1079023868"/>
                    </a:ext>
                  </a:extLst>
                </a:gridCol>
                <a:gridCol w="2400300">
                  <a:extLst>
                    <a:ext uri="{9D8B030D-6E8A-4147-A177-3AD203B41FA5}">
                      <a16:colId xmlns:a16="http://schemas.microsoft.com/office/drawing/2014/main" val="2560736342"/>
                    </a:ext>
                  </a:extLst>
                </a:gridCol>
              </a:tblGrid>
              <a:tr h="235750">
                <a:tc>
                  <a:txBody>
                    <a:bodyPr/>
                    <a:lstStyle/>
                    <a:p>
                      <a:pPr algn="ctr">
                        <a:lnSpc>
                          <a:spcPct val="107000"/>
                        </a:lnSpc>
                        <a:spcAft>
                          <a:spcPts val="800"/>
                        </a:spcAft>
                      </a:pPr>
                      <a:r>
                        <a:rPr lang="en-US" sz="1200" dirty="0">
                          <a:effectLst/>
                        </a:rPr>
                        <a:t>Field Name</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200">
                          <a:effectLst/>
                        </a:rPr>
                        <a:t>Data Type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200">
                          <a:effectLst/>
                        </a:rPr>
                        <a:t>Description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200">
                          <a:effectLst/>
                        </a:rPr>
                        <a:t>Constraint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476732259"/>
                  </a:ext>
                </a:extLst>
              </a:tr>
              <a:tr h="612725">
                <a:tc>
                  <a:txBody>
                    <a:bodyPr/>
                    <a:lstStyle/>
                    <a:p>
                      <a:pPr>
                        <a:lnSpc>
                          <a:spcPct val="107000"/>
                        </a:lnSpc>
                        <a:spcAft>
                          <a:spcPts val="800"/>
                        </a:spcAft>
                      </a:pPr>
                      <a:r>
                        <a:rPr lang="en-US" sz="1200">
                          <a:effectLst/>
                        </a:rPr>
                        <a:t>s_id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200">
                          <a:effectLst/>
                        </a:rPr>
                        <a:t>Int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200">
                          <a:effectLst/>
                        </a:rPr>
                        <a:t>Student id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200">
                          <a:effectLst/>
                        </a:rPr>
                        <a:t>primary key, auto_increment,</a:t>
                      </a:r>
                      <a:endParaRPr lang="en-IN" sz="1100">
                        <a:effectLst/>
                      </a:endParaRPr>
                    </a:p>
                    <a:p>
                      <a:pPr>
                        <a:lnSpc>
                          <a:spcPct val="107000"/>
                        </a:lnSpc>
                        <a:spcAft>
                          <a:spcPts val="800"/>
                        </a:spcAft>
                      </a:pPr>
                      <a:r>
                        <a:rPr lang="en-US" sz="1200">
                          <a:effectLst/>
                        </a:rPr>
                        <a:t>not null</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35015412"/>
                  </a:ext>
                </a:extLst>
              </a:tr>
              <a:tr h="235750">
                <a:tc>
                  <a:txBody>
                    <a:bodyPr/>
                    <a:lstStyle/>
                    <a:p>
                      <a:pPr>
                        <a:lnSpc>
                          <a:spcPct val="107000"/>
                        </a:lnSpc>
                        <a:spcAft>
                          <a:spcPts val="800"/>
                        </a:spcAft>
                      </a:pPr>
                      <a:r>
                        <a:rPr lang="en-US" sz="1200">
                          <a:effectLst/>
                        </a:rPr>
                        <a:t>name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200">
                          <a:effectLst/>
                        </a:rPr>
                        <a:t>varchar (20)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200">
                          <a:effectLst/>
                        </a:rPr>
                        <a:t>Student name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200">
                          <a:effectLst/>
                        </a:rPr>
                        <a:t>not null</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22761912"/>
                  </a:ext>
                </a:extLst>
              </a:tr>
              <a:tr h="235750">
                <a:tc>
                  <a:txBody>
                    <a:bodyPr/>
                    <a:lstStyle/>
                    <a:p>
                      <a:pPr>
                        <a:lnSpc>
                          <a:spcPct val="107000"/>
                        </a:lnSpc>
                        <a:spcAft>
                          <a:spcPts val="800"/>
                        </a:spcAft>
                      </a:pPr>
                      <a:r>
                        <a:rPr lang="en-US" sz="1200">
                          <a:effectLst/>
                        </a:rPr>
                        <a:t>s_image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200">
                          <a:effectLst/>
                        </a:rPr>
                        <a:t>blob</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200">
                          <a:effectLst/>
                        </a:rPr>
                        <a:t>Student image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200" dirty="0">
                          <a:effectLst/>
                        </a:rPr>
                        <a:t>not </a:t>
                      </a:r>
                      <a:r>
                        <a:rPr lang="en-US" sz="1200" dirty="0" err="1">
                          <a:effectLst/>
                        </a:rPr>
                        <a:t>nulele</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8051892"/>
                  </a:ext>
                </a:extLst>
              </a:tr>
              <a:tr h="235750">
                <a:tc>
                  <a:txBody>
                    <a:bodyPr/>
                    <a:lstStyle/>
                    <a:p>
                      <a:pPr>
                        <a:lnSpc>
                          <a:spcPct val="107000"/>
                        </a:lnSpc>
                        <a:spcAft>
                          <a:spcPts val="800"/>
                        </a:spcAft>
                      </a:pPr>
                      <a:r>
                        <a:rPr lang="en-IN" sz="1100" dirty="0">
                          <a:effectLst/>
                          <a:latin typeface="Calibri" panose="020F0502020204030204" pitchFamily="34" charset="0"/>
                          <a:ea typeface="Calibri" panose="020F0502020204030204" pitchFamily="34" charset="0"/>
                          <a:cs typeface="Times New Roman" panose="02020603050405020304" pitchFamily="18" charset="0"/>
                        </a:rPr>
                        <a:t>email</a:t>
                      </a:r>
                    </a:p>
                  </a:txBody>
                  <a:tcPr marL="68580" marR="68580" marT="0" marB="0"/>
                </a:tc>
                <a:tc>
                  <a:txBody>
                    <a:bodyPr/>
                    <a:lstStyle/>
                    <a:p>
                      <a:pPr>
                        <a:lnSpc>
                          <a:spcPct val="107000"/>
                        </a:lnSpc>
                        <a:spcAft>
                          <a:spcPts val="800"/>
                        </a:spcAft>
                      </a:pPr>
                      <a:r>
                        <a:rPr lang="en-US" sz="1200">
                          <a:effectLst/>
                        </a:rPr>
                        <a:t>varchar (50)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200" dirty="0">
                          <a:effectLst/>
                        </a:rPr>
                        <a:t>Student mail id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200">
                          <a:effectLst/>
                        </a:rPr>
                        <a:t>not null</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551993219"/>
                  </a:ext>
                </a:extLst>
              </a:tr>
              <a:tr h="235750">
                <a:tc>
                  <a:txBody>
                    <a:bodyPr/>
                    <a:lstStyle/>
                    <a:p>
                      <a:pPr>
                        <a:lnSpc>
                          <a:spcPct val="107000"/>
                        </a:lnSpc>
                        <a:spcAft>
                          <a:spcPts val="800"/>
                        </a:spcAft>
                      </a:pPr>
                      <a:r>
                        <a:rPr lang="en-US" sz="1200">
                          <a:effectLst/>
                        </a:rPr>
                        <a:t>password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200">
                          <a:effectLst/>
                        </a:rPr>
                        <a:t>varchar (30)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200">
                          <a:effectLst/>
                        </a:rPr>
                        <a:t>Password of student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200" dirty="0">
                          <a:effectLst/>
                        </a:rPr>
                        <a:t>not null</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504125618"/>
                  </a:ext>
                </a:extLst>
              </a:tr>
            </a:tbl>
          </a:graphicData>
        </a:graphic>
      </p:graphicFrame>
    </p:spTree>
    <p:extLst>
      <p:ext uri="{BB962C8B-B14F-4D97-AF65-F5344CB8AC3E}">
        <p14:creationId xmlns:p14="http://schemas.microsoft.com/office/powerpoint/2010/main" val="6546491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DC7041F-0DC3-7B06-075E-B06591FE1ABA}"/>
              </a:ext>
            </a:extLst>
          </p:cNvPr>
          <p:cNvSpPr>
            <a:spLocks noGrp="1"/>
          </p:cNvSpPr>
          <p:nvPr>
            <p:ph idx="1"/>
          </p:nvPr>
        </p:nvSpPr>
        <p:spPr>
          <a:xfrm>
            <a:off x="1295400" y="690464"/>
            <a:ext cx="9601200" cy="5999585"/>
          </a:xfrm>
        </p:spPr>
        <p:txBody>
          <a:bodyPr>
            <a:normAutofit/>
          </a:bodyPr>
          <a:lstStyle/>
          <a:p>
            <a:pPr marL="0" indent="0">
              <a:buNone/>
            </a:pPr>
            <a:r>
              <a:rPr lang="en-IN" sz="1600" b="1" dirty="0">
                <a:latin typeface="Times New Roman" panose="02020603050405020304" pitchFamily="18" charset="0"/>
                <a:cs typeface="Times New Roman" panose="02020603050405020304" pitchFamily="18" charset="0"/>
              </a:rPr>
              <a:t>Teacher table:</a:t>
            </a:r>
          </a:p>
          <a:p>
            <a:pPr marL="0" indent="0">
              <a:buNone/>
            </a:pPr>
            <a:endParaRPr lang="en-IN" sz="1600" b="1" dirty="0">
              <a:latin typeface="Times New Roman" panose="02020603050405020304" pitchFamily="18" charset="0"/>
              <a:cs typeface="Times New Roman" panose="02020603050405020304" pitchFamily="18" charset="0"/>
            </a:endParaRPr>
          </a:p>
          <a:p>
            <a:pPr marL="0" indent="0">
              <a:buNone/>
            </a:pPr>
            <a:endParaRPr lang="en-IN" sz="1600" b="1" dirty="0">
              <a:latin typeface="Times New Roman" panose="02020603050405020304" pitchFamily="18" charset="0"/>
              <a:cs typeface="Times New Roman" panose="02020603050405020304" pitchFamily="18" charset="0"/>
            </a:endParaRPr>
          </a:p>
          <a:p>
            <a:pPr marL="0" indent="0">
              <a:buNone/>
            </a:pPr>
            <a:endParaRPr lang="en-IN" sz="1600" b="1" dirty="0">
              <a:latin typeface="Times New Roman" panose="02020603050405020304" pitchFamily="18" charset="0"/>
              <a:cs typeface="Times New Roman" panose="02020603050405020304" pitchFamily="18" charset="0"/>
            </a:endParaRPr>
          </a:p>
          <a:p>
            <a:pPr marL="0" indent="0">
              <a:buNone/>
            </a:pPr>
            <a:endParaRPr lang="en-IN" sz="1600" b="1" dirty="0">
              <a:latin typeface="Times New Roman" panose="02020603050405020304" pitchFamily="18" charset="0"/>
              <a:cs typeface="Times New Roman" panose="02020603050405020304" pitchFamily="18" charset="0"/>
            </a:endParaRPr>
          </a:p>
          <a:p>
            <a:pPr marL="0" indent="0">
              <a:buNone/>
            </a:pPr>
            <a:endParaRPr lang="en-IN" sz="1600" b="1" dirty="0">
              <a:latin typeface="Times New Roman" panose="02020603050405020304" pitchFamily="18" charset="0"/>
              <a:cs typeface="Times New Roman" panose="02020603050405020304" pitchFamily="18" charset="0"/>
            </a:endParaRPr>
          </a:p>
          <a:p>
            <a:pPr marL="0" indent="0">
              <a:buNone/>
            </a:pPr>
            <a:endParaRPr lang="en-IN" sz="1600" b="1" dirty="0">
              <a:latin typeface="Times New Roman" panose="02020603050405020304" pitchFamily="18" charset="0"/>
              <a:cs typeface="Times New Roman" panose="02020603050405020304" pitchFamily="18" charset="0"/>
            </a:endParaRPr>
          </a:p>
          <a:p>
            <a:pPr marL="0" indent="0">
              <a:buNone/>
            </a:pPr>
            <a:r>
              <a:rPr lang="en-US" sz="16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exam_questions table:</a:t>
            </a:r>
          </a:p>
          <a:p>
            <a:pPr marL="0" indent="0">
              <a:buNone/>
            </a:pP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sz="1600" b="1" dirty="0">
              <a:latin typeface="Times New Roman" panose="02020603050405020304" pitchFamily="18" charset="0"/>
              <a:cs typeface="Times New Roman" panose="02020603050405020304" pitchFamily="18" charset="0"/>
            </a:endParaRPr>
          </a:p>
        </p:txBody>
      </p:sp>
      <p:graphicFrame>
        <p:nvGraphicFramePr>
          <p:cNvPr id="4" name="Table 3">
            <a:extLst>
              <a:ext uri="{FF2B5EF4-FFF2-40B4-BE49-F238E27FC236}">
                <a16:creationId xmlns:a16="http://schemas.microsoft.com/office/drawing/2014/main" id="{0BA7F144-1165-D553-C23A-D3871D5922EE}"/>
              </a:ext>
            </a:extLst>
          </p:cNvPr>
          <p:cNvGraphicFramePr>
            <a:graphicFrameLocks noGrp="1"/>
          </p:cNvGraphicFramePr>
          <p:nvPr>
            <p:extLst>
              <p:ext uri="{D42A27DB-BD31-4B8C-83A1-F6EECF244321}">
                <p14:modId xmlns:p14="http://schemas.microsoft.com/office/powerpoint/2010/main" val="3129605073"/>
              </p:ext>
            </p:extLst>
          </p:nvPr>
        </p:nvGraphicFramePr>
        <p:xfrm>
          <a:off x="1295400" y="1315617"/>
          <a:ext cx="9601200" cy="1707499"/>
        </p:xfrm>
        <a:graphic>
          <a:graphicData uri="http://schemas.openxmlformats.org/drawingml/2006/table">
            <a:tbl>
              <a:tblPr firstRow="1" firstCol="1" bandRow="1">
                <a:tableStyleId>{5C22544A-7EE6-4342-B048-85BDC9FD1C3A}</a:tableStyleId>
              </a:tblPr>
              <a:tblGrid>
                <a:gridCol w="2400300">
                  <a:extLst>
                    <a:ext uri="{9D8B030D-6E8A-4147-A177-3AD203B41FA5}">
                      <a16:colId xmlns:a16="http://schemas.microsoft.com/office/drawing/2014/main" val="1590862641"/>
                    </a:ext>
                  </a:extLst>
                </a:gridCol>
                <a:gridCol w="2400300">
                  <a:extLst>
                    <a:ext uri="{9D8B030D-6E8A-4147-A177-3AD203B41FA5}">
                      <a16:colId xmlns:a16="http://schemas.microsoft.com/office/drawing/2014/main" val="1764984329"/>
                    </a:ext>
                  </a:extLst>
                </a:gridCol>
                <a:gridCol w="2400300">
                  <a:extLst>
                    <a:ext uri="{9D8B030D-6E8A-4147-A177-3AD203B41FA5}">
                      <a16:colId xmlns:a16="http://schemas.microsoft.com/office/drawing/2014/main" val="516797376"/>
                    </a:ext>
                  </a:extLst>
                </a:gridCol>
                <a:gridCol w="2400300">
                  <a:extLst>
                    <a:ext uri="{9D8B030D-6E8A-4147-A177-3AD203B41FA5}">
                      <a16:colId xmlns:a16="http://schemas.microsoft.com/office/drawing/2014/main" val="815076665"/>
                    </a:ext>
                  </a:extLst>
                </a:gridCol>
              </a:tblGrid>
              <a:tr h="224699">
                <a:tc>
                  <a:txBody>
                    <a:bodyPr/>
                    <a:lstStyle/>
                    <a:p>
                      <a:pPr algn="ctr">
                        <a:lnSpc>
                          <a:spcPct val="107000"/>
                        </a:lnSpc>
                        <a:spcAft>
                          <a:spcPts val="800"/>
                        </a:spcAft>
                      </a:pPr>
                      <a:r>
                        <a:rPr lang="en-US" sz="1200">
                          <a:effectLst/>
                        </a:rPr>
                        <a:t>Field Name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200">
                          <a:effectLst/>
                        </a:rPr>
                        <a:t>Data Type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200">
                          <a:effectLst/>
                        </a:rPr>
                        <a:t>Description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200">
                          <a:effectLst/>
                        </a:rPr>
                        <a:t>Constraint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281684351"/>
                  </a:ext>
                </a:extLst>
              </a:tr>
              <a:tr h="584004">
                <a:tc>
                  <a:txBody>
                    <a:bodyPr/>
                    <a:lstStyle/>
                    <a:p>
                      <a:pPr>
                        <a:lnSpc>
                          <a:spcPct val="107000"/>
                        </a:lnSpc>
                        <a:spcAft>
                          <a:spcPts val="800"/>
                        </a:spcAft>
                      </a:pPr>
                      <a:r>
                        <a:rPr lang="en-US" sz="1200">
                          <a:effectLst/>
                        </a:rPr>
                        <a:t>t_id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200">
                          <a:effectLst/>
                        </a:rPr>
                        <a:t>Int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200">
                          <a:effectLst/>
                        </a:rPr>
                        <a:t>Teacher id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200">
                          <a:effectLst/>
                        </a:rPr>
                        <a:t>primary key, auto_increment,</a:t>
                      </a:r>
                      <a:endParaRPr lang="en-IN" sz="1100">
                        <a:effectLst/>
                      </a:endParaRPr>
                    </a:p>
                    <a:p>
                      <a:pPr>
                        <a:lnSpc>
                          <a:spcPct val="107000"/>
                        </a:lnSpc>
                        <a:spcAft>
                          <a:spcPts val="800"/>
                        </a:spcAft>
                      </a:pPr>
                      <a:r>
                        <a:rPr lang="en-US" sz="1200">
                          <a:effectLst/>
                        </a:rPr>
                        <a:t>not null</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295842091"/>
                  </a:ext>
                </a:extLst>
              </a:tr>
              <a:tr h="224699">
                <a:tc>
                  <a:txBody>
                    <a:bodyPr/>
                    <a:lstStyle/>
                    <a:p>
                      <a:pPr>
                        <a:lnSpc>
                          <a:spcPct val="107000"/>
                        </a:lnSpc>
                        <a:spcAft>
                          <a:spcPts val="800"/>
                        </a:spcAft>
                      </a:pPr>
                      <a:r>
                        <a:rPr lang="en-US" sz="1200">
                          <a:effectLst/>
                        </a:rPr>
                        <a:t>name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200">
                          <a:effectLst/>
                        </a:rPr>
                        <a:t>varchar (20)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200">
                          <a:effectLst/>
                        </a:rPr>
                        <a:t>Teacher full name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200">
                          <a:effectLst/>
                        </a:rPr>
                        <a:t>not null</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264036450"/>
                  </a:ext>
                </a:extLst>
              </a:tr>
              <a:tr h="224699">
                <a:tc>
                  <a:txBody>
                    <a:bodyPr/>
                    <a:lstStyle/>
                    <a:p>
                      <a:pPr>
                        <a:lnSpc>
                          <a:spcPct val="107000"/>
                        </a:lnSpc>
                        <a:spcAft>
                          <a:spcPts val="800"/>
                        </a:spcAft>
                      </a:pPr>
                      <a:r>
                        <a:rPr lang="en-US" sz="1200">
                          <a:effectLst/>
                        </a:rPr>
                        <a:t>teacher_image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200">
                          <a:effectLst/>
                        </a:rPr>
                        <a:t>blob</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200">
                          <a:effectLst/>
                        </a:rPr>
                        <a:t>Teacher image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200">
                          <a:effectLst/>
                        </a:rPr>
                        <a:t>not null</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14379794"/>
                  </a:ext>
                </a:extLst>
              </a:tr>
              <a:tr h="224699">
                <a:tc>
                  <a:txBody>
                    <a:bodyPr/>
                    <a:lstStyle/>
                    <a:p>
                      <a:pPr>
                        <a:lnSpc>
                          <a:spcPct val="107000"/>
                        </a:lnSpc>
                        <a:spcAft>
                          <a:spcPts val="800"/>
                        </a:spcAft>
                      </a:pPr>
                      <a:r>
                        <a:rPr lang="en-US" sz="1200">
                          <a:effectLst/>
                        </a:rPr>
                        <a:t>contact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200">
                          <a:effectLst/>
                        </a:rPr>
                        <a:t>varchar (50)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200">
                          <a:effectLst/>
                        </a:rPr>
                        <a:t>Teacher contact info</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200">
                          <a:effectLst/>
                        </a:rPr>
                        <a:t>not null</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44568017"/>
                  </a:ext>
                </a:extLst>
              </a:tr>
              <a:tr h="224699">
                <a:tc>
                  <a:txBody>
                    <a:bodyPr/>
                    <a:lstStyle/>
                    <a:p>
                      <a:pPr>
                        <a:lnSpc>
                          <a:spcPct val="107000"/>
                        </a:lnSpc>
                        <a:spcAft>
                          <a:spcPts val="800"/>
                        </a:spcAft>
                      </a:pPr>
                      <a:r>
                        <a:rPr lang="en-US" sz="1200">
                          <a:effectLst/>
                        </a:rPr>
                        <a:t>password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200">
                          <a:effectLst/>
                        </a:rPr>
                        <a:t>varchar (30)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200">
                          <a:effectLst/>
                        </a:rPr>
                        <a:t>Password of teacher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200" dirty="0">
                          <a:effectLst/>
                        </a:rPr>
                        <a:t>not null</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48002214"/>
                  </a:ext>
                </a:extLst>
              </a:tr>
            </a:tbl>
          </a:graphicData>
        </a:graphic>
      </p:graphicFrame>
      <p:graphicFrame>
        <p:nvGraphicFramePr>
          <p:cNvPr id="5" name="Table 4">
            <a:extLst>
              <a:ext uri="{FF2B5EF4-FFF2-40B4-BE49-F238E27FC236}">
                <a16:creationId xmlns:a16="http://schemas.microsoft.com/office/drawing/2014/main" id="{EA78A673-494C-7B8B-3FD2-2BBAB56BDF28}"/>
              </a:ext>
            </a:extLst>
          </p:cNvPr>
          <p:cNvGraphicFramePr>
            <a:graphicFrameLocks noGrp="1"/>
          </p:cNvGraphicFramePr>
          <p:nvPr>
            <p:extLst>
              <p:ext uri="{D42A27DB-BD31-4B8C-83A1-F6EECF244321}">
                <p14:modId xmlns:p14="http://schemas.microsoft.com/office/powerpoint/2010/main" val="4153294367"/>
              </p:ext>
            </p:extLst>
          </p:nvPr>
        </p:nvGraphicFramePr>
        <p:xfrm>
          <a:off x="1222311" y="3921182"/>
          <a:ext cx="9601200" cy="2156587"/>
        </p:xfrm>
        <a:graphic>
          <a:graphicData uri="http://schemas.openxmlformats.org/drawingml/2006/table">
            <a:tbl>
              <a:tblPr firstRow="1" firstCol="1" bandRow="1">
                <a:tableStyleId>{5C22544A-7EE6-4342-B048-85BDC9FD1C3A}</a:tableStyleId>
              </a:tblPr>
              <a:tblGrid>
                <a:gridCol w="2400300">
                  <a:extLst>
                    <a:ext uri="{9D8B030D-6E8A-4147-A177-3AD203B41FA5}">
                      <a16:colId xmlns:a16="http://schemas.microsoft.com/office/drawing/2014/main" val="2711854937"/>
                    </a:ext>
                  </a:extLst>
                </a:gridCol>
                <a:gridCol w="2400300">
                  <a:extLst>
                    <a:ext uri="{9D8B030D-6E8A-4147-A177-3AD203B41FA5}">
                      <a16:colId xmlns:a16="http://schemas.microsoft.com/office/drawing/2014/main" val="2444561965"/>
                    </a:ext>
                  </a:extLst>
                </a:gridCol>
                <a:gridCol w="2400300">
                  <a:extLst>
                    <a:ext uri="{9D8B030D-6E8A-4147-A177-3AD203B41FA5}">
                      <a16:colId xmlns:a16="http://schemas.microsoft.com/office/drawing/2014/main" val="3266648644"/>
                    </a:ext>
                  </a:extLst>
                </a:gridCol>
                <a:gridCol w="2400300">
                  <a:extLst>
                    <a:ext uri="{9D8B030D-6E8A-4147-A177-3AD203B41FA5}">
                      <a16:colId xmlns:a16="http://schemas.microsoft.com/office/drawing/2014/main" val="3633702827"/>
                    </a:ext>
                  </a:extLst>
                </a:gridCol>
              </a:tblGrid>
              <a:tr h="0">
                <a:tc>
                  <a:txBody>
                    <a:bodyPr/>
                    <a:lstStyle/>
                    <a:p>
                      <a:pPr algn="ctr">
                        <a:lnSpc>
                          <a:spcPct val="107000"/>
                        </a:lnSpc>
                        <a:spcAft>
                          <a:spcPts val="800"/>
                        </a:spcAft>
                      </a:pPr>
                      <a:r>
                        <a:rPr lang="en-US" sz="1200">
                          <a:effectLst/>
                        </a:rPr>
                        <a:t>Field Name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200">
                          <a:effectLst/>
                        </a:rPr>
                        <a:t>Data Type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200">
                          <a:effectLst/>
                        </a:rPr>
                        <a:t>Description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200">
                          <a:effectLst/>
                        </a:rPr>
                        <a:t>Constraint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74601394"/>
                  </a:ext>
                </a:extLst>
              </a:tr>
              <a:tr h="0">
                <a:tc>
                  <a:txBody>
                    <a:bodyPr/>
                    <a:lstStyle/>
                    <a:p>
                      <a:pPr>
                        <a:lnSpc>
                          <a:spcPct val="107000"/>
                        </a:lnSpc>
                        <a:spcAft>
                          <a:spcPts val="800"/>
                        </a:spcAft>
                      </a:pPr>
                      <a:r>
                        <a:rPr lang="en-US" sz="1200">
                          <a:effectLst/>
                        </a:rPr>
                        <a:t>question_id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200">
                          <a:effectLst/>
                        </a:rPr>
                        <a:t>Int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200">
                          <a:effectLst/>
                        </a:rPr>
                        <a:t>Question id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200">
                          <a:effectLst/>
                        </a:rPr>
                        <a:t>primary key, auto_increment,</a:t>
                      </a:r>
                      <a:endParaRPr lang="en-IN" sz="1100">
                        <a:effectLst/>
                      </a:endParaRPr>
                    </a:p>
                    <a:p>
                      <a:pPr>
                        <a:lnSpc>
                          <a:spcPct val="107000"/>
                        </a:lnSpc>
                        <a:spcAft>
                          <a:spcPts val="800"/>
                        </a:spcAft>
                      </a:pPr>
                      <a:r>
                        <a:rPr lang="en-US" sz="1200">
                          <a:effectLst/>
                        </a:rPr>
                        <a:t>not null</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16263243"/>
                  </a:ext>
                </a:extLst>
              </a:tr>
              <a:tr h="0">
                <a:tc>
                  <a:txBody>
                    <a:bodyPr/>
                    <a:lstStyle/>
                    <a:p>
                      <a:pPr>
                        <a:lnSpc>
                          <a:spcPct val="107000"/>
                        </a:lnSpc>
                        <a:spcAft>
                          <a:spcPts val="800"/>
                        </a:spcAft>
                      </a:pPr>
                      <a:r>
                        <a:rPr lang="en-US" sz="1200">
                          <a:effectLst/>
                        </a:rPr>
                        <a:t>exam_course_id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200">
                          <a:effectLst/>
                        </a:rPr>
                        <a:t>Int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200">
                          <a:effectLst/>
                        </a:rPr>
                        <a:t>Exam Course id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200">
                          <a:effectLst/>
                        </a:rPr>
                        <a:t>foreign_key</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29501172"/>
                  </a:ext>
                </a:extLst>
              </a:tr>
              <a:tr h="0">
                <a:tc>
                  <a:txBody>
                    <a:bodyPr/>
                    <a:lstStyle/>
                    <a:p>
                      <a:pPr>
                        <a:lnSpc>
                          <a:spcPct val="107000"/>
                        </a:lnSpc>
                        <a:spcAft>
                          <a:spcPts val="800"/>
                        </a:spcAft>
                      </a:pPr>
                      <a:r>
                        <a:rPr lang="en-US" sz="1200">
                          <a:effectLst/>
                        </a:rPr>
                        <a:t>question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200">
                          <a:effectLst/>
                        </a:rPr>
                        <a:t>Bigint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200">
                          <a:effectLst/>
                        </a:rPr>
                        <a:t>Input question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200">
                          <a:effectLst/>
                        </a:rPr>
                        <a:t>not null</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94202695"/>
                  </a:ext>
                </a:extLst>
              </a:tr>
              <a:tr h="0">
                <a:tc>
                  <a:txBody>
                    <a:bodyPr/>
                    <a:lstStyle/>
                    <a:p>
                      <a:pPr>
                        <a:lnSpc>
                          <a:spcPct val="107000"/>
                        </a:lnSpc>
                        <a:spcAft>
                          <a:spcPts val="800"/>
                        </a:spcAft>
                      </a:pPr>
                      <a:r>
                        <a:rPr lang="en-US" sz="1200">
                          <a:effectLst/>
                        </a:rPr>
                        <a:t>option1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200">
                          <a:effectLst/>
                        </a:rPr>
                        <a:t>varchar (50)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200">
                          <a:effectLst/>
                        </a:rPr>
                        <a:t>Option 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200">
                          <a:effectLst/>
                        </a:rPr>
                        <a:t>not null</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28887082"/>
                  </a:ext>
                </a:extLst>
              </a:tr>
              <a:tr h="0">
                <a:tc>
                  <a:txBody>
                    <a:bodyPr/>
                    <a:lstStyle/>
                    <a:p>
                      <a:pPr>
                        <a:lnSpc>
                          <a:spcPct val="107000"/>
                        </a:lnSpc>
                        <a:spcAft>
                          <a:spcPts val="800"/>
                        </a:spcAft>
                      </a:pPr>
                      <a:r>
                        <a:rPr lang="en-US" sz="1200">
                          <a:effectLst/>
                        </a:rPr>
                        <a:t>option2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200">
                          <a:effectLst/>
                        </a:rPr>
                        <a:t>varchar (30)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200">
                          <a:effectLst/>
                        </a:rPr>
                        <a:t>Option 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200">
                          <a:effectLst/>
                        </a:rPr>
                        <a:t>not null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43525675"/>
                  </a:ext>
                </a:extLst>
              </a:tr>
              <a:tr h="0">
                <a:tc>
                  <a:txBody>
                    <a:bodyPr/>
                    <a:lstStyle/>
                    <a:p>
                      <a:pPr>
                        <a:lnSpc>
                          <a:spcPct val="107000"/>
                        </a:lnSpc>
                        <a:spcAft>
                          <a:spcPts val="800"/>
                        </a:spcAft>
                      </a:pPr>
                      <a:r>
                        <a:rPr lang="en-US" sz="1200">
                          <a:effectLst/>
                        </a:rPr>
                        <a:t>option3</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200">
                          <a:effectLst/>
                        </a:rPr>
                        <a:t>varchar (30)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200">
                          <a:effectLst/>
                        </a:rPr>
                        <a:t>Option 3</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200">
                          <a:effectLst/>
                        </a:rPr>
                        <a:t>not null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14756309"/>
                  </a:ext>
                </a:extLst>
              </a:tr>
              <a:tr h="0">
                <a:tc>
                  <a:txBody>
                    <a:bodyPr/>
                    <a:lstStyle/>
                    <a:p>
                      <a:pPr>
                        <a:lnSpc>
                          <a:spcPct val="107000"/>
                        </a:lnSpc>
                        <a:spcAft>
                          <a:spcPts val="800"/>
                        </a:spcAft>
                      </a:pPr>
                      <a:r>
                        <a:rPr lang="en-US" sz="1200">
                          <a:effectLst/>
                        </a:rPr>
                        <a:t>option4</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200">
                          <a:effectLst/>
                        </a:rPr>
                        <a:t>varchar (30)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200">
                          <a:effectLst/>
                        </a:rPr>
                        <a:t>Option 4</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200">
                          <a:effectLst/>
                        </a:rPr>
                        <a:t>not null</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18766534"/>
                  </a:ext>
                </a:extLst>
              </a:tr>
              <a:tr h="0">
                <a:tc>
                  <a:txBody>
                    <a:bodyPr/>
                    <a:lstStyle/>
                    <a:p>
                      <a:pPr>
                        <a:lnSpc>
                          <a:spcPct val="107000"/>
                        </a:lnSpc>
                        <a:spcAft>
                          <a:spcPts val="800"/>
                        </a:spcAft>
                      </a:pPr>
                      <a:r>
                        <a:rPr lang="en-US" sz="1200">
                          <a:effectLst/>
                        </a:rPr>
                        <a:t>ans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200">
                          <a:effectLst/>
                        </a:rPr>
                        <a:t>varchar (30)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200">
                          <a:effectLst/>
                        </a:rPr>
                        <a:t>Answer for question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200">
                          <a:effectLst/>
                        </a:rPr>
                        <a:t>not null</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10929441"/>
                  </a:ext>
                </a:extLst>
              </a:tr>
              <a:tr h="0">
                <a:tc>
                  <a:txBody>
                    <a:bodyPr/>
                    <a:lstStyle/>
                    <a:p>
                      <a:pPr>
                        <a:lnSpc>
                          <a:spcPct val="107000"/>
                        </a:lnSpc>
                        <a:spcAft>
                          <a:spcPts val="800"/>
                        </a:spcAft>
                      </a:pPr>
                      <a:r>
                        <a:rPr lang="en-US" sz="1200">
                          <a:effectLst/>
                        </a:rPr>
                        <a:t>marks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200">
                          <a:effectLst/>
                        </a:rPr>
                        <a:t>varchar (30)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200">
                          <a:effectLst/>
                        </a:rPr>
                        <a:t>Marks for answer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200" dirty="0">
                          <a:effectLst/>
                        </a:rPr>
                        <a:t>not null</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511523595"/>
                  </a:ext>
                </a:extLst>
              </a:tr>
            </a:tbl>
          </a:graphicData>
        </a:graphic>
      </p:graphicFrame>
    </p:spTree>
    <p:extLst>
      <p:ext uri="{BB962C8B-B14F-4D97-AF65-F5344CB8AC3E}">
        <p14:creationId xmlns:p14="http://schemas.microsoft.com/office/powerpoint/2010/main" val="423991988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77A9A44-EAFC-35EE-9917-F7659184B011}"/>
              </a:ext>
            </a:extLst>
          </p:cNvPr>
          <p:cNvSpPr>
            <a:spLocks noGrp="1"/>
          </p:cNvSpPr>
          <p:nvPr>
            <p:ph idx="1"/>
          </p:nvPr>
        </p:nvSpPr>
        <p:spPr>
          <a:xfrm>
            <a:off x="1295400" y="690464"/>
            <a:ext cx="9601200" cy="6167535"/>
          </a:xfrm>
        </p:spPr>
        <p:txBody>
          <a:bodyPr>
            <a:normAutofit/>
          </a:bodyPr>
          <a:lstStyle/>
          <a:p>
            <a:pPr marL="0" indent="0">
              <a:buNone/>
            </a:pPr>
            <a:r>
              <a:rPr lang="en-IN" sz="1600" b="1" dirty="0">
                <a:latin typeface="Times New Roman" panose="02020603050405020304" pitchFamily="18" charset="0"/>
                <a:cs typeface="Times New Roman" panose="02020603050405020304" pitchFamily="18" charset="0"/>
              </a:rPr>
              <a:t>exam_course table :</a:t>
            </a:r>
          </a:p>
          <a:p>
            <a:pPr marL="0" indent="0">
              <a:buNone/>
            </a:pPr>
            <a:endParaRPr lang="en-IN" sz="1600" b="1" dirty="0">
              <a:latin typeface="Times New Roman" panose="02020603050405020304" pitchFamily="18" charset="0"/>
              <a:cs typeface="Times New Roman" panose="02020603050405020304" pitchFamily="18" charset="0"/>
            </a:endParaRPr>
          </a:p>
          <a:p>
            <a:pPr marL="0" indent="0">
              <a:buNone/>
            </a:pPr>
            <a:endParaRPr lang="en-IN" sz="1600" b="1" dirty="0">
              <a:latin typeface="Times New Roman" panose="02020603050405020304" pitchFamily="18" charset="0"/>
              <a:cs typeface="Times New Roman" panose="02020603050405020304" pitchFamily="18" charset="0"/>
            </a:endParaRPr>
          </a:p>
          <a:p>
            <a:pPr marL="0" indent="0">
              <a:buNone/>
            </a:pPr>
            <a:endParaRPr lang="en-IN" sz="1600" b="1" dirty="0">
              <a:latin typeface="Times New Roman" panose="02020603050405020304" pitchFamily="18" charset="0"/>
              <a:cs typeface="Times New Roman" panose="02020603050405020304" pitchFamily="18" charset="0"/>
            </a:endParaRPr>
          </a:p>
          <a:p>
            <a:pPr marL="0" indent="0">
              <a:buNone/>
            </a:pPr>
            <a:endParaRPr lang="en-IN" sz="1600" b="1" dirty="0">
              <a:latin typeface="Times New Roman" panose="02020603050405020304" pitchFamily="18" charset="0"/>
              <a:cs typeface="Times New Roman" panose="02020603050405020304" pitchFamily="18" charset="0"/>
            </a:endParaRPr>
          </a:p>
          <a:p>
            <a:pPr marL="0" indent="0">
              <a:buNone/>
            </a:pPr>
            <a:endParaRPr lang="en-IN" sz="1600" b="1" dirty="0">
              <a:latin typeface="Times New Roman" panose="02020603050405020304" pitchFamily="18" charset="0"/>
              <a:cs typeface="Times New Roman" panose="02020603050405020304" pitchFamily="18" charset="0"/>
            </a:endParaRPr>
          </a:p>
          <a:p>
            <a:pPr marL="0" indent="0">
              <a:buNone/>
            </a:pPr>
            <a:r>
              <a:rPr lang="en-IN" sz="1600" b="1" dirty="0">
                <a:latin typeface="Times New Roman" panose="02020603050405020304" pitchFamily="18" charset="0"/>
                <a:cs typeface="Times New Roman" panose="02020603050405020304" pitchFamily="18" charset="0"/>
              </a:rPr>
              <a:t>proctoring_log table :</a:t>
            </a:r>
          </a:p>
          <a:p>
            <a:pPr marL="0" indent="0">
              <a:buNone/>
            </a:pPr>
            <a:endParaRPr lang="en-IN" sz="1600" b="1" dirty="0">
              <a:latin typeface="Times New Roman" panose="02020603050405020304" pitchFamily="18" charset="0"/>
              <a:cs typeface="Times New Roman" panose="02020603050405020304" pitchFamily="18" charset="0"/>
            </a:endParaRPr>
          </a:p>
          <a:p>
            <a:pPr marL="0" indent="0">
              <a:buNone/>
            </a:pPr>
            <a:endParaRPr lang="en-IN" sz="1600" b="1" dirty="0">
              <a:latin typeface="Times New Roman" panose="02020603050405020304" pitchFamily="18" charset="0"/>
              <a:cs typeface="Times New Roman" panose="02020603050405020304" pitchFamily="18" charset="0"/>
            </a:endParaRPr>
          </a:p>
          <a:p>
            <a:pPr marL="0" indent="0">
              <a:buNone/>
            </a:pPr>
            <a:endParaRPr lang="en-IN" sz="1600" b="1" dirty="0">
              <a:latin typeface="Times New Roman" panose="02020603050405020304" pitchFamily="18" charset="0"/>
              <a:cs typeface="Times New Roman" panose="02020603050405020304" pitchFamily="18" charset="0"/>
            </a:endParaRPr>
          </a:p>
          <a:p>
            <a:pPr marL="0" indent="0">
              <a:buNone/>
            </a:pPr>
            <a:endParaRPr lang="en-IN" sz="1600" b="1" dirty="0">
              <a:latin typeface="Times New Roman" panose="02020603050405020304" pitchFamily="18" charset="0"/>
              <a:cs typeface="Times New Roman" panose="02020603050405020304" pitchFamily="18" charset="0"/>
            </a:endParaRPr>
          </a:p>
          <a:p>
            <a:pPr marL="0" indent="0">
              <a:buNone/>
            </a:pPr>
            <a:r>
              <a:rPr lang="en-IN" sz="1600" b="1" dirty="0">
                <a:latin typeface="Times New Roman" panose="02020603050405020304" pitchFamily="18" charset="0"/>
                <a:cs typeface="Times New Roman" panose="02020603050405020304" pitchFamily="18" charset="0"/>
              </a:rPr>
              <a:t>exam_result table :</a:t>
            </a:r>
          </a:p>
          <a:p>
            <a:pPr marL="0" indent="0">
              <a:buNone/>
            </a:pPr>
            <a:endParaRPr lang="en-IN" sz="1600" b="1" dirty="0">
              <a:latin typeface="Times New Roman" panose="02020603050405020304" pitchFamily="18" charset="0"/>
              <a:cs typeface="Times New Roman" panose="02020603050405020304" pitchFamily="18" charset="0"/>
            </a:endParaRPr>
          </a:p>
          <a:p>
            <a:pPr marL="0" indent="0">
              <a:buNone/>
            </a:pPr>
            <a:endParaRPr lang="en-IN" sz="1600" b="1" dirty="0">
              <a:latin typeface="Times New Roman" panose="02020603050405020304" pitchFamily="18" charset="0"/>
              <a:cs typeface="Times New Roman" panose="02020603050405020304" pitchFamily="18" charset="0"/>
            </a:endParaRPr>
          </a:p>
          <a:p>
            <a:pPr marL="0" indent="0">
              <a:buNone/>
            </a:pPr>
            <a:endParaRPr lang="en-IN" sz="1600" b="1" dirty="0">
              <a:latin typeface="Times New Roman" panose="02020603050405020304" pitchFamily="18" charset="0"/>
              <a:cs typeface="Times New Roman" panose="02020603050405020304" pitchFamily="18" charset="0"/>
            </a:endParaRPr>
          </a:p>
          <a:p>
            <a:pPr marL="0" indent="0">
              <a:buNone/>
            </a:pPr>
            <a:endParaRPr lang="en-IN" sz="1600" b="1" dirty="0">
              <a:latin typeface="Times New Roman" panose="02020603050405020304" pitchFamily="18" charset="0"/>
              <a:cs typeface="Times New Roman" panose="02020603050405020304" pitchFamily="18" charset="0"/>
            </a:endParaRPr>
          </a:p>
        </p:txBody>
      </p:sp>
      <p:graphicFrame>
        <p:nvGraphicFramePr>
          <p:cNvPr id="4" name="Table 3">
            <a:extLst>
              <a:ext uri="{FF2B5EF4-FFF2-40B4-BE49-F238E27FC236}">
                <a16:creationId xmlns:a16="http://schemas.microsoft.com/office/drawing/2014/main" id="{8DCDD615-92C0-1ED1-A216-2B08965CD5A7}"/>
              </a:ext>
            </a:extLst>
          </p:cNvPr>
          <p:cNvGraphicFramePr>
            <a:graphicFrameLocks noGrp="1"/>
          </p:cNvGraphicFramePr>
          <p:nvPr>
            <p:extLst>
              <p:ext uri="{D42A27DB-BD31-4B8C-83A1-F6EECF244321}">
                <p14:modId xmlns:p14="http://schemas.microsoft.com/office/powerpoint/2010/main" val="1316940392"/>
              </p:ext>
            </p:extLst>
          </p:nvPr>
        </p:nvGraphicFramePr>
        <p:xfrm>
          <a:off x="1295400" y="1251394"/>
          <a:ext cx="9601200" cy="1226947"/>
        </p:xfrm>
        <a:graphic>
          <a:graphicData uri="http://schemas.openxmlformats.org/drawingml/2006/table">
            <a:tbl>
              <a:tblPr firstRow="1" firstCol="1" bandRow="1">
                <a:tableStyleId>{5C22544A-7EE6-4342-B048-85BDC9FD1C3A}</a:tableStyleId>
              </a:tblPr>
              <a:tblGrid>
                <a:gridCol w="2400300">
                  <a:extLst>
                    <a:ext uri="{9D8B030D-6E8A-4147-A177-3AD203B41FA5}">
                      <a16:colId xmlns:a16="http://schemas.microsoft.com/office/drawing/2014/main" val="3728043503"/>
                    </a:ext>
                  </a:extLst>
                </a:gridCol>
                <a:gridCol w="2400300">
                  <a:extLst>
                    <a:ext uri="{9D8B030D-6E8A-4147-A177-3AD203B41FA5}">
                      <a16:colId xmlns:a16="http://schemas.microsoft.com/office/drawing/2014/main" val="3097151812"/>
                    </a:ext>
                  </a:extLst>
                </a:gridCol>
                <a:gridCol w="2400300">
                  <a:extLst>
                    <a:ext uri="{9D8B030D-6E8A-4147-A177-3AD203B41FA5}">
                      <a16:colId xmlns:a16="http://schemas.microsoft.com/office/drawing/2014/main" val="3785129544"/>
                    </a:ext>
                  </a:extLst>
                </a:gridCol>
                <a:gridCol w="2400300">
                  <a:extLst>
                    <a:ext uri="{9D8B030D-6E8A-4147-A177-3AD203B41FA5}">
                      <a16:colId xmlns:a16="http://schemas.microsoft.com/office/drawing/2014/main" val="1221275149"/>
                    </a:ext>
                  </a:extLst>
                </a:gridCol>
              </a:tblGrid>
              <a:tr h="0">
                <a:tc>
                  <a:txBody>
                    <a:bodyPr/>
                    <a:lstStyle/>
                    <a:p>
                      <a:pPr algn="ctr">
                        <a:lnSpc>
                          <a:spcPct val="107000"/>
                        </a:lnSpc>
                        <a:spcAft>
                          <a:spcPts val="800"/>
                        </a:spcAft>
                      </a:pPr>
                      <a:r>
                        <a:rPr lang="en-US" sz="1200">
                          <a:effectLst/>
                        </a:rPr>
                        <a:t>Field Name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200">
                          <a:effectLst/>
                        </a:rPr>
                        <a:t>Data Type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200">
                          <a:effectLst/>
                        </a:rPr>
                        <a:t>Description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200">
                          <a:effectLst/>
                        </a:rPr>
                        <a:t>Constraint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27313000"/>
                  </a:ext>
                </a:extLst>
              </a:tr>
              <a:tr h="0">
                <a:tc>
                  <a:txBody>
                    <a:bodyPr/>
                    <a:lstStyle/>
                    <a:p>
                      <a:pPr>
                        <a:lnSpc>
                          <a:spcPct val="107000"/>
                        </a:lnSpc>
                        <a:spcAft>
                          <a:spcPts val="800"/>
                        </a:spcAft>
                      </a:pPr>
                      <a:r>
                        <a:rPr lang="en-US" sz="1200">
                          <a:effectLst/>
                        </a:rPr>
                        <a:t>exam_course_id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200">
                          <a:effectLst/>
                        </a:rPr>
                        <a:t>Int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200">
                          <a:effectLst/>
                        </a:rPr>
                        <a:t>Exam id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200">
                          <a:effectLst/>
                        </a:rPr>
                        <a:t>primary key, auto_increment,</a:t>
                      </a:r>
                      <a:endParaRPr lang="en-IN" sz="1100">
                        <a:effectLst/>
                      </a:endParaRPr>
                    </a:p>
                    <a:p>
                      <a:pPr>
                        <a:lnSpc>
                          <a:spcPct val="107000"/>
                        </a:lnSpc>
                        <a:spcAft>
                          <a:spcPts val="800"/>
                        </a:spcAft>
                      </a:pPr>
                      <a:r>
                        <a:rPr lang="en-US" sz="1200">
                          <a:effectLst/>
                        </a:rPr>
                        <a:t>not null</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19072588"/>
                  </a:ext>
                </a:extLst>
              </a:tr>
              <a:tr h="0">
                <a:tc>
                  <a:txBody>
                    <a:bodyPr/>
                    <a:lstStyle/>
                    <a:p>
                      <a:pPr>
                        <a:lnSpc>
                          <a:spcPct val="107000"/>
                        </a:lnSpc>
                        <a:spcAft>
                          <a:spcPts val="800"/>
                        </a:spcAft>
                      </a:pPr>
                      <a:r>
                        <a:rPr lang="en-US" sz="1200">
                          <a:effectLst/>
                        </a:rPr>
                        <a:t>course_name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200">
                          <a:effectLst/>
                        </a:rPr>
                        <a:t>varchar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200">
                          <a:effectLst/>
                        </a:rPr>
                        <a:t>Course name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200">
                          <a:effectLst/>
                        </a:rPr>
                        <a:t>not null</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570665610"/>
                  </a:ext>
                </a:extLst>
              </a:tr>
              <a:tr h="0">
                <a:tc>
                  <a:txBody>
                    <a:bodyPr/>
                    <a:lstStyle/>
                    <a:p>
                      <a:pPr>
                        <a:lnSpc>
                          <a:spcPct val="107000"/>
                        </a:lnSpc>
                        <a:spcAft>
                          <a:spcPts val="800"/>
                        </a:spcAft>
                      </a:pPr>
                      <a:r>
                        <a:rPr lang="en-US" sz="1200">
                          <a:effectLst/>
                        </a:rPr>
                        <a:t>question_number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200">
                          <a:effectLst/>
                        </a:rPr>
                        <a:t>Int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200">
                          <a:effectLst/>
                        </a:rPr>
                        <a:t>Question number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200">
                          <a:effectLst/>
                        </a:rPr>
                        <a:t>not null</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469568145"/>
                  </a:ext>
                </a:extLst>
              </a:tr>
              <a:tr h="0">
                <a:tc>
                  <a:txBody>
                    <a:bodyPr/>
                    <a:lstStyle/>
                    <a:p>
                      <a:pPr>
                        <a:lnSpc>
                          <a:spcPct val="107000"/>
                        </a:lnSpc>
                        <a:spcAft>
                          <a:spcPts val="800"/>
                        </a:spcAft>
                      </a:pPr>
                      <a:r>
                        <a:rPr lang="en-US" sz="1200">
                          <a:effectLst/>
                        </a:rPr>
                        <a:t>total_marks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200">
                          <a:effectLst/>
                        </a:rPr>
                        <a:t>Int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200">
                          <a:effectLst/>
                        </a:rPr>
                        <a:t>Marks obtained for exam</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200" dirty="0">
                          <a:effectLst/>
                        </a:rPr>
                        <a:t>not null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09987991"/>
                  </a:ext>
                </a:extLst>
              </a:tr>
            </a:tbl>
          </a:graphicData>
        </a:graphic>
      </p:graphicFrame>
      <p:graphicFrame>
        <p:nvGraphicFramePr>
          <p:cNvPr id="5" name="Table 4">
            <a:extLst>
              <a:ext uri="{FF2B5EF4-FFF2-40B4-BE49-F238E27FC236}">
                <a16:creationId xmlns:a16="http://schemas.microsoft.com/office/drawing/2014/main" id="{BE43E709-091D-F5C6-082A-4E3819DFFFE4}"/>
              </a:ext>
            </a:extLst>
          </p:cNvPr>
          <p:cNvGraphicFramePr>
            <a:graphicFrameLocks noGrp="1"/>
          </p:cNvGraphicFramePr>
          <p:nvPr>
            <p:extLst>
              <p:ext uri="{D42A27DB-BD31-4B8C-83A1-F6EECF244321}">
                <p14:modId xmlns:p14="http://schemas.microsoft.com/office/powerpoint/2010/main" val="2779925669"/>
              </p:ext>
            </p:extLst>
          </p:nvPr>
        </p:nvGraphicFramePr>
        <p:xfrm>
          <a:off x="1295400" y="3435873"/>
          <a:ext cx="9601200" cy="1041019"/>
        </p:xfrm>
        <a:graphic>
          <a:graphicData uri="http://schemas.openxmlformats.org/drawingml/2006/table">
            <a:tbl>
              <a:tblPr firstRow="1" firstCol="1" bandRow="1">
                <a:tableStyleId>{5C22544A-7EE6-4342-B048-85BDC9FD1C3A}</a:tableStyleId>
              </a:tblPr>
              <a:tblGrid>
                <a:gridCol w="2400300">
                  <a:extLst>
                    <a:ext uri="{9D8B030D-6E8A-4147-A177-3AD203B41FA5}">
                      <a16:colId xmlns:a16="http://schemas.microsoft.com/office/drawing/2014/main" val="1097566479"/>
                    </a:ext>
                  </a:extLst>
                </a:gridCol>
                <a:gridCol w="2400300">
                  <a:extLst>
                    <a:ext uri="{9D8B030D-6E8A-4147-A177-3AD203B41FA5}">
                      <a16:colId xmlns:a16="http://schemas.microsoft.com/office/drawing/2014/main" val="97339730"/>
                    </a:ext>
                  </a:extLst>
                </a:gridCol>
                <a:gridCol w="2400300">
                  <a:extLst>
                    <a:ext uri="{9D8B030D-6E8A-4147-A177-3AD203B41FA5}">
                      <a16:colId xmlns:a16="http://schemas.microsoft.com/office/drawing/2014/main" val="4031102676"/>
                    </a:ext>
                  </a:extLst>
                </a:gridCol>
                <a:gridCol w="2400300">
                  <a:extLst>
                    <a:ext uri="{9D8B030D-6E8A-4147-A177-3AD203B41FA5}">
                      <a16:colId xmlns:a16="http://schemas.microsoft.com/office/drawing/2014/main" val="231209493"/>
                    </a:ext>
                  </a:extLst>
                </a:gridCol>
              </a:tblGrid>
              <a:tr h="0">
                <a:tc>
                  <a:txBody>
                    <a:bodyPr/>
                    <a:lstStyle/>
                    <a:p>
                      <a:pPr algn="ctr">
                        <a:lnSpc>
                          <a:spcPct val="107000"/>
                        </a:lnSpc>
                        <a:spcAft>
                          <a:spcPts val="800"/>
                        </a:spcAft>
                      </a:pPr>
                      <a:r>
                        <a:rPr lang="en-US" sz="1200">
                          <a:effectLst/>
                        </a:rPr>
                        <a:t>Field Name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200">
                          <a:effectLst/>
                        </a:rPr>
                        <a:t>Data Type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200">
                          <a:effectLst/>
                        </a:rPr>
                        <a:t>Description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200">
                          <a:effectLst/>
                        </a:rPr>
                        <a:t>Constraint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37268685"/>
                  </a:ext>
                </a:extLst>
              </a:tr>
              <a:tr h="0">
                <a:tc>
                  <a:txBody>
                    <a:bodyPr/>
                    <a:lstStyle/>
                    <a:p>
                      <a:pPr>
                        <a:lnSpc>
                          <a:spcPct val="107000"/>
                        </a:lnSpc>
                        <a:spcAft>
                          <a:spcPts val="800"/>
                        </a:spcAft>
                      </a:pPr>
                      <a:r>
                        <a:rPr lang="en-US" sz="1200">
                          <a:effectLst/>
                        </a:rPr>
                        <a:t>p_id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200">
                          <a:effectLst/>
                        </a:rPr>
                        <a:t>Int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200">
                          <a:effectLst/>
                        </a:rPr>
                        <a:t>Proctoring id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200">
                          <a:effectLst/>
                        </a:rPr>
                        <a:t>primary key, auto_increment,</a:t>
                      </a:r>
                      <a:endParaRPr lang="en-IN" sz="1100">
                        <a:effectLst/>
                      </a:endParaRPr>
                    </a:p>
                    <a:p>
                      <a:pPr>
                        <a:lnSpc>
                          <a:spcPct val="107000"/>
                        </a:lnSpc>
                        <a:spcAft>
                          <a:spcPts val="800"/>
                        </a:spcAft>
                      </a:pPr>
                      <a:r>
                        <a:rPr lang="en-US" sz="1200">
                          <a:effectLst/>
                        </a:rPr>
                        <a:t>not null</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22156059"/>
                  </a:ext>
                </a:extLst>
              </a:tr>
              <a:tr h="0">
                <a:tc>
                  <a:txBody>
                    <a:bodyPr/>
                    <a:lstStyle/>
                    <a:p>
                      <a:pPr>
                        <a:lnSpc>
                          <a:spcPct val="107000"/>
                        </a:lnSpc>
                        <a:spcAft>
                          <a:spcPts val="800"/>
                        </a:spcAft>
                      </a:pPr>
                      <a:r>
                        <a:rPr lang="en-US" sz="1200">
                          <a:effectLst/>
                        </a:rPr>
                        <a:t>s_id_</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200">
                          <a:effectLst/>
                        </a:rPr>
                        <a:t>Int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200">
                          <a:effectLst/>
                        </a:rPr>
                        <a:t>Student id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200">
                          <a:effectLst/>
                        </a:rPr>
                        <a:t>foreign_key</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0878398"/>
                  </a:ext>
                </a:extLst>
              </a:tr>
              <a:tr h="0">
                <a:tc>
                  <a:txBody>
                    <a:bodyPr/>
                    <a:lstStyle/>
                    <a:p>
                      <a:pPr>
                        <a:lnSpc>
                          <a:spcPct val="107000"/>
                        </a:lnSpc>
                        <a:spcAft>
                          <a:spcPts val="800"/>
                        </a:spcAft>
                      </a:pPr>
                      <a:r>
                        <a:rPr lang="en-US" sz="1200">
                          <a:effectLst/>
                        </a:rPr>
                        <a:t>img_log</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200">
                          <a:effectLst/>
                        </a:rPr>
                        <a:t>varchar (50)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200">
                          <a:effectLst/>
                        </a:rPr>
                        <a:t>Student image logs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200" dirty="0">
                          <a:effectLst/>
                        </a:rPr>
                        <a:t>not null</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13564730"/>
                  </a:ext>
                </a:extLst>
              </a:tr>
            </a:tbl>
          </a:graphicData>
        </a:graphic>
      </p:graphicFrame>
      <p:graphicFrame>
        <p:nvGraphicFramePr>
          <p:cNvPr id="6" name="Table 5">
            <a:extLst>
              <a:ext uri="{FF2B5EF4-FFF2-40B4-BE49-F238E27FC236}">
                <a16:creationId xmlns:a16="http://schemas.microsoft.com/office/drawing/2014/main" id="{A7BD0627-BC09-47FF-DF98-DC28E8AAB528}"/>
              </a:ext>
            </a:extLst>
          </p:cNvPr>
          <p:cNvGraphicFramePr>
            <a:graphicFrameLocks noGrp="1"/>
          </p:cNvGraphicFramePr>
          <p:nvPr>
            <p:extLst>
              <p:ext uri="{D42A27DB-BD31-4B8C-83A1-F6EECF244321}">
                <p14:modId xmlns:p14="http://schemas.microsoft.com/office/powerpoint/2010/main" val="2874563935"/>
              </p:ext>
            </p:extLst>
          </p:nvPr>
        </p:nvGraphicFramePr>
        <p:xfrm>
          <a:off x="1295400" y="5319787"/>
          <a:ext cx="9601200" cy="1412875"/>
        </p:xfrm>
        <a:graphic>
          <a:graphicData uri="http://schemas.openxmlformats.org/drawingml/2006/table">
            <a:tbl>
              <a:tblPr firstRow="1" firstCol="1" bandRow="1">
                <a:tableStyleId>{5C22544A-7EE6-4342-B048-85BDC9FD1C3A}</a:tableStyleId>
              </a:tblPr>
              <a:tblGrid>
                <a:gridCol w="2400300">
                  <a:extLst>
                    <a:ext uri="{9D8B030D-6E8A-4147-A177-3AD203B41FA5}">
                      <a16:colId xmlns:a16="http://schemas.microsoft.com/office/drawing/2014/main" val="3223541539"/>
                    </a:ext>
                  </a:extLst>
                </a:gridCol>
                <a:gridCol w="2400300">
                  <a:extLst>
                    <a:ext uri="{9D8B030D-6E8A-4147-A177-3AD203B41FA5}">
                      <a16:colId xmlns:a16="http://schemas.microsoft.com/office/drawing/2014/main" val="4145514500"/>
                    </a:ext>
                  </a:extLst>
                </a:gridCol>
                <a:gridCol w="2400300">
                  <a:extLst>
                    <a:ext uri="{9D8B030D-6E8A-4147-A177-3AD203B41FA5}">
                      <a16:colId xmlns:a16="http://schemas.microsoft.com/office/drawing/2014/main" val="1112920668"/>
                    </a:ext>
                  </a:extLst>
                </a:gridCol>
                <a:gridCol w="2400300">
                  <a:extLst>
                    <a:ext uri="{9D8B030D-6E8A-4147-A177-3AD203B41FA5}">
                      <a16:colId xmlns:a16="http://schemas.microsoft.com/office/drawing/2014/main" val="261947542"/>
                    </a:ext>
                  </a:extLst>
                </a:gridCol>
              </a:tblGrid>
              <a:tr h="0">
                <a:tc>
                  <a:txBody>
                    <a:bodyPr/>
                    <a:lstStyle/>
                    <a:p>
                      <a:pPr algn="ctr">
                        <a:lnSpc>
                          <a:spcPct val="107000"/>
                        </a:lnSpc>
                        <a:spcAft>
                          <a:spcPts val="800"/>
                        </a:spcAft>
                      </a:pPr>
                      <a:r>
                        <a:rPr lang="en-US" sz="1200">
                          <a:effectLst/>
                        </a:rPr>
                        <a:t>Field Name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200">
                          <a:effectLst/>
                        </a:rPr>
                        <a:t>Data Type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200">
                          <a:effectLst/>
                        </a:rPr>
                        <a:t>Description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200">
                          <a:effectLst/>
                        </a:rPr>
                        <a:t>Constraint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23343593"/>
                  </a:ext>
                </a:extLst>
              </a:tr>
              <a:tr h="0">
                <a:tc>
                  <a:txBody>
                    <a:bodyPr/>
                    <a:lstStyle/>
                    <a:p>
                      <a:pPr>
                        <a:lnSpc>
                          <a:spcPct val="107000"/>
                        </a:lnSpc>
                        <a:spcAft>
                          <a:spcPts val="800"/>
                        </a:spcAft>
                      </a:pPr>
                      <a:r>
                        <a:rPr lang="en-US" sz="1200">
                          <a:effectLst/>
                        </a:rPr>
                        <a:t>r_id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200">
                          <a:effectLst/>
                        </a:rPr>
                        <a:t>Int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200">
                          <a:effectLst/>
                        </a:rPr>
                        <a:t>Result id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200">
                          <a:effectLst/>
                        </a:rPr>
                        <a:t>primary key, auto_increment,</a:t>
                      </a:r>
                      <a:endParaRPr lang="en-IN" sz="1100">
                        <a:effectLst/>
                      </a:endParaRPr>
                    </a:p>
                    <a:p>
                      <a:pPr>
                        <a:lnSpc>
                          <a:spcPct val="107000"/>
                        </a:lnSpc>
                        <a:spcAft>
                          <a:spcPts val="800"/>
                        </a:spcAft>
                      </a:pPr>
                      <a:r>
                        <a:rPr lang="en-US" sz="1200">
                          <a:effectLst/>
                        </a:rPr>
                        <a:t>not null</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88419137"/>
                  </a:ext>
                </a:extLst>
              </a:tr>
              <a:tr h="0">
                <a:tc>
                  <a:txBody>
                    <a:bodyPr/>
                    <a:lstStyle/>
                    <a:p>
                      <a:pPr>
                        <a:lnSpc>
                          <a:spcPct val="107000"/>
                        </a:lnSpc>
                        <a:spcAft>
                          <a:spcPts val="800"/>
                        </a:spcAft>
                      </a:pPr>
                      <a:r>
                        <a:rPr lang="en-US" sz="1200">
                          <a:effectLst/>
                        </a:rPr>
                        <a:t>exam_id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200">
                          <a:effectLst/>
                        </a:rPr>
                        <a:t>Int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200">
                          <a:effectLst/>
                        </a:rPr>
                        <a:t>Exam id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200">
                          <a:effectLst/>
                        </a:rPr>
                        <a:t>foreign_key</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10356480"/>
                  </a:ext>
                </a:extLst>
              </a:tr>
              <a:tr h="0">
                <a:tc>
                  <a:txBody>
                    <a:bodyPr/>
                    <a:lstStyle/>
                    <a:p>
                      <a:pPr>
                        <a:lnSpc>
                          <a:spcPct val="107000"/>
                        </a:lnSpc>
                        <a:spcAft>
                          <a:spcPts val="800"/>
                        </a:spcAft>
                      </a:pPr>
                      <a:r>
                        <a:rPr lang="en-US" sz="1200">
                          <a:effectLst/>
                        </a:rPr>
                        <a:t>marks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200">
                          <a:effectLst/>
                        </a:rPr>
                        <a:t>Bigint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200">
                          <a:effectLst/>
                        </a:rPr>
                        <a:t>Marks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200">
                          <a:effectLst/>
                        </a:rPr>
                        <a:t>unique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496278590"/>
                  </a:ext>
                </a:extLst>
              </a:tr>
              <a:tr h="0">
                <a:tc>
                  <a:txBody>
                    <a:bodyPr/>
                    <a:lstStyle/>
                    <a:p>
                      <a:pPr>
                        <a:lnSpc>
                          <a:spcPct val="107000"/>
                        </a:lnSpc>
                        <a:spcAft>
                          <a:spcPts val="800"/>
                        </a:spcAft>
                      </a:pPr>
                      <a:r>
                        <a:rPr lang="en-US" sz="1200">
                          <a:effectLst/>
                        </a:rPr>
                        <a:t>s_id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200">
                          <a:effectLst/>
                        </a:rPr>
                        <a:t>varchar (50)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200">
                          <a:effectLst/>
                        </a:rPr>
                        <a:t>Student id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200">
                          <a:effectLst/>
                        </a:rPr>
                        <a:t>foreign key</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36916097"/>
                  </a:ext>
                </a:extLst>
              </a:tr>
              <a:tr h="0">
                <a:tc>
                  <a:txBody>
                    <a:bodyPr/>
                    <a:lstStyle/>
                    <a:p>
                      <a:pPr>
                        <a:lnSpc>
                          <a:spcPct val="107000"/>
                        </a:lnSpc>
                        <a:spcAft>
                          <a:spcPts val="800"/>
                        </a:spcAft>
                      </a:pPr>
                      <a:r>
                        <a:rPr lang="en-US" sz="1200">
                          <a:effectLst/>
                        </a:rPr>
                        <a:t>date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200">
                          <a:effectLst/>
                        </a:rPr>
                        <a:t>Int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200">
                          <a:effectLst/>
                        </a:rPr>
                        <a:t>Date and time of the exam</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200" dirty="0">
                          <a:effectLst/>
                        </a:rPr>
                        <a:t>not null</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73711321"/>
                  </a:ext>
                </a:extLst>
              </a:tr>
            </a:tbl>
          </a:graphicData>
        </a:graphic>
      </p:graphicFrame>
    </p:spTree>
    <p:extLst>
      <p:ext uri="{BB962C8B-B14F-4D97-AF65-F5344CB8AC3E}">
        <p14:creationId xmlns:p14="http://schemas.microsoft.com/office/powerpoint/2010/main" val="354041027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95008F-CA07-0360-9C37-43D989BC6249}"/>
              </a:ext>
            </a:extLst>
          </p:cNvPr>
          <p:cNvSpPr>
            <a:spLocks noGrp="1"/>
          </p:cNvSpPr>
          <p:nvPr>
            <p:ph type="title"/>
          </p:nvPr>
        </p:nvSpPr>
        <p:spPr>
          <a:xfrm>
            <a:off x="1371600" y="685800"/>
            <a:ext cx="9601200" cy="508518"/>
          </a:xfrm>
        </p:spPr>
        <p:txBody>
          <a:bodyPr>
            <a:noAutofit/>
          </a:bodyPr>
          <a:lstStyle/>
          <a:p>
            <a:r>
              <a:rPr lang="en-IN" sz="3200" b="1" dirty="0">
                <a:latin typeface="Times New Roman" panose="02020603050405020304" pitchFamily="18" charset="0"/>
                <a:cs typeface="Times New Roman" panose="02020603050405020304" pitchFamily="18" charset="0"/>
              </a:rPr>
              <a:t>Drawbacks &amp; Limitations :-</a:t>
            </a:r>
          </a:p>
        </p:txBody>
      </p:sp>
      <p:sp>
        <p:nvSpPr>
          <p:cNvPr id="3" name="Content Placeholder 2">
            <a:extLst>
              <a:ext uri="{FF2B5EF4-FFF2-40B4-BE49-F238E27FC236}">
                <a16:creationId xmlns:a16="http://schemas.microsoft.com/office/drawing/2014/main" id="{2BB99292-B409-3C79-B731-9B0AE0AE0946}"/>
              </a:ext>
            </a:extLst>
          </p:cNvPr>
          <p:cNvSpPr>
            <a:spLocks noGrp="1"/>
          </p:cNvSpPr>
          <p:nvPr>
            <p:ph idx="1"/>
          </p:nvPr>
        </p:nvSpPr>
        <p:spPr>
          <a:xfrm>
            <a:off x="1371600" y="1408922"/>
            <a:ext cx="9601200" cy="5299788"/>
          </a:xfrm>
        </p:spPr>
        <p:txBody>
          <a:bodyPr>
            <a:normAutofit/>
          </a:bodyPr>
          <a:lstStyle/>
          <a:p>
            <a:pPr marL="0" indent="0">
              <a:buNone/>
            </a:pPr>
            <a:r>
              <a:rPr lang="en-IN" sz="2100" b="1" dirty="0">
                <a:latin typeface="Times New Roman" panose="02020603050405020304" pitchFamily="18" charset="0"/>
                <a:cs typeface="Times New Roman" panose="02020603050405020304" pitchFamily="18" charset="0"/>
              </a:rPr>
              <a:t>Drawbacks :</a:t>
            </a:r>
          </a:p>
          <a:p>
            <a:pPr marL="0" indent="0">
              <a:buNone/>
            </a:pPr>
            <a:r>
              <a:rPr lang="en-US" sz="1600" b="1" dirty="0">
                <a:latin typeface="Times New Roman" panose="02020603050405020304" pitchFamily="18" charset="0"/>
                <a:cs typeface="Times New Roman" panose="02020603050405020304" pitchFamily="18" charset="0"/>
              </a:rPr>
              <a:t>Privacy Concerns</a:t>
            </a:r>
          </a:p>
          <a:p>
            <a:pPr>
              <a:buFont typeface="Wingdings" panose="05000000000000000000" pitchFamily="2" charset="2"/>
              <a:buChar char="Ø"/>
            </a:pPr>
            <a:r>
              <a:rPr lang="en-US" sz="1400" dirty="0">
                <a:latin typeface="Times New Roman" panose="02020603050405020304" pitchFamily="18" charset="0"/>
                <a:cs typeface="Times New Roman" panose="02020603050405020304" pitchFamily="18" charset="0"/>
              </a:rPr>
              <a:t>Potential misuse of biometric data (e.g., facial recognition).</a:t>
            </a:r>
          </a:p>
          <a:p>
            <a:pPr>
              <a:buFont typeface="Wingdings" panose="05000000000000000000" pitchFamily="2" charset="2"/>
              <a:buChar char="Ø"/>
            </a:pPr>
            <a:r>
              <a:rPr lang="en-US" sz="1400" dirty="0">
                <a:latin typeface="Times New Roman" panose="02020603050405020304" pitchFamily="18" charset="0"/>
                <a:cs typeface="Times New Roman" panose="02020603050405020304" pitchFamily="18" charset="0"/>
              </a:rPr>
              <a:t>Concerns over the extensive monitoring and data collection.</a:t>
            </a:r>
          </a:p>
          <a:p>
            <a:pPr marL="0" indent="0">
              <a:buNone/>
            </a:pPr>
            <a:r>
              <a:rPr lang="en-US" sz="1500" b="1" dirty="0">
                <a:latin typeface="Times New Roman" panose="02020603050405020304" pitchFamily="18" charset="0"/>
                <a:cs typeface="Times New Roman" panose="02020603050405020304" pitchFamily="18" charset="0"/>
              </a:rPr>
              <a:t>Technical Issues</a:t>
            </a:r>
          </a:p>
          <a:p>
            <a:pPr>
              <a:buFont typeface="Wingdings" panose="05000000000000000000" pitchFamily="2" charset="2"/>
              <a:buChar char="Ø"/>
            </a:pPr>
            <a:r>
              <a:rPr lang="en-US" sz="1400" dirty="0">
                <a:latin typeface="Times New Roman" panose="02020603050405020304" pitchFamily="18" charset="0"/>
                <a:cs typeface="Times New Roman" panose="02020603050405020304" pitchFamily="18" charset="0"/>
              </a:rPr>
              <a:t>Dependency on stable internet connections for real-time monitoring.</a:t>
            </a:r>
          </a:p>
          <a:p>
            <a:pPr>
              <a:buFont typeface="Wingdings" panose="05000000000000000000" pitchFamily="2" charset="2"/>
              <a:buChar char="Ø"/>
            </a:pPr>
            <a:r>
              <a:rPr lang="en-US" sz="1400" dirty="0">
                <a:latin typeface="Times New Roman" panose="02020603050405020304" pitchFamily="18" charset="0"/>
                <a:cs typeface="Times New Roman" panose="02020603050405020304" pitchFamily="18" charset="0"/>
              </a:rPr>
              <a:t>Possible technical glitches or system downtimes affecting exams.</a:t>
            </a:r>
          </a:p>
          <a:p>
            <a:pPr marL="0" indent="0">
              <a:buNone/>
            </a:pPr>
            <a:r>
              <a:rPr lang="en-US" sz="1500" b="1" dirty="0">
                <a:latin typeface="Times New Roman" panose="02020603050405020304" pitchFamily="18" charset="0"/>
                <a:cs typeface="Times New Roman" panose="02020603050405020304" pitchFamily="18" charset="0"/>
              </a:rPr>
              <a:t>High Initial Costs</a:t>
            </a:r>
          </a:p>
          <a:p>
            <a:pPr>
              <a:buFont typeface="Wingdings" panose="05000000000000000000" pitchFamily="2" charset="2"/>
              <a:buChar char="Ø"/>
            </a:pPr>
            <a:r>
              <a:rPr lang="en-US" sz="1500" dirty="0">
                <a:latin typeface="Times New Roman" panose="02020603050405020304" pitchFamily="18" charset="0"/>
                <a:cs typeface="Times New Roman" panose="02020603050405020304" pitchFamily="18" charset="0"/>
              </a:rPr>
              <a:t>Significant investment required for developing and implementing AI technologies.</a:t>
            </a:r>
          </a:p>
          <a:p>
            <a:pPr>
              <a:buFont typeface="Wingdings" panose="05000000000000000000" pitchFamily="2" charset="2"/>
              <a:buChar char="Ø"/>
            </a:pPr>
            <a:r>
              <a:rPr lang="en-US" sz="1500" dirty="0">
                <a:latin typeface="Times New Roman" panose="02020603050405020304" pitchFamily="18" charset="0"/>
                <a:cs typeface="Times New Roman" panose="02020603050405020304" pitchFamily="18" charset="0"/>
              </a:rPr>
              <a:t>Ongoing maintenance and update costs.</a:t>
            </a:r>
          </a:p>
          <a:p>
            <a:pPr marL="0" indent="0">
              <a:buNone/>
            </a:pPr>
            <a:r>
              <a:rPr lang="en-US" sz="1500" b="1" dirty="0">
                <a:latin typeface="Times New Roman" panose="02020603050405020304" pitchFamily="18" charset="0"/>
                <a:cs typeface="Times New Roman" panose="02020603050405020304" pitchFamily="18" charset="0"/>
              </a:rPr>
              <a:t>Accessibility Challenges</a:t>
            </a:r>
          </a:p>
          <a:p>
            <a:pPr>
              <a:buFont typeface="Wingdings" panose="05000000000000000000" pitchFamily="2" charset="2"/>
              <a:buChar char="Ø"/>
            </a:pPr>
            <a:r>
              <a:rPr lang="en-US" sz="1400" dirty="0">
                <a:latin typeface="Times New Roman" panose="02020603050405020304" pitchFamily="18" charset="0"/>
                <a:cs typeface="Times New Roman" panose="02020603050405020304" pitchFamily="18" charset="0"/>
              </a:rPr>
              <a:t>Difficulties in making the system fully accessible for all users, especially those with severe disabilities.</a:t>
            </a:r>
          </a:p>
          <a:p>
            <a:pPr>
              <a:buFont typeface="Wingdings" panose="05000000000000000000" pitchFamily="2" charset="2"/>
              <a:buChar char="Ø"/>
            </a:pPr>
            <a:r>
              <a:rPr lang="en-US" sz="1400" dirty="0">
                <a:latin typeface="Times New Roman" panose="02020603050405020304" pitchFamily="18" charset="0"/>
                <a:cs typeface="Times New Roman" panose="02020603050405020304" pitchFamily="18" charset="0"/>
              </a:rPr>
              <a:t>Potential issues with adapting to diverse technological infrastructures across regions.</a:t>
            </a:r>
          </a:p>
          <a:p>
            <a:pPr marL="0" indent="0">
              <a:buNone/>
            </a:pPr>
            <a:endParaRPr lang="en-IN" sz="1600" b="1" dirty="0">
              <a:latin typeface="Times New Roman" panose="02020603050405020304" pitchFamily="18"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391293314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BAAE85A-100B-B844-4ED2-0DC666D8E795}"/>
              </a:ext>
            </a:extLst>
          </p:cNvPr>
          <p:cNvSpPr>
            <a:spLocks noGrp="1"/>
          </p:cNvSpPr>
          <p:nvPr>
            <p:ph idx="1"/>
          </p:nvPr>
        </p:nvSpPr>
        <p:spPr>
          <a:xfrm>
            <a:off x="1295400" y="391886"/>
            <a:ext cx="9601200" cy="6466114"/>
          </a:xfrm>
        </p:spPr>
        <p:txBody>
          <a:bodyPr>
            <a:normAutofit fontScale="70000" lnSpcReduction="20000"/>
          </a:bodyPr>
          <a:lstStyle/>
          <a:p>
            <a:pPr marL="0" indent="0">
              <a:buNone/>
            </a:pPr>
            <a:r>
              <a:rPr lang="en-IN" sz="3200" b="1" dirty="0">
                <a:latin typeface="Times New Roman" panose="02020603050405020304" pitchFamily="18" charset="0"/>
                <a:cs typeface="Times New Roman" panose="02020603050405020304" pitchFamily="18" charset="0"/>
              </a:rPr>
              <a:t>Limitations :</a:t>
            </a:r>
          </a:p>
          <a:p>
            <a:pPr marL="0" indent="0">
              <a:lnSpc>
                <a:spcPct val="150000"/>
              </a:lnSpc>
              <a:spcAft>
                <a:spcPts val="800"/>
              </a:spcAft>
              <a:buNone/>
            </a:pPr>
            <a:r>
              <a:rPr lang="en-US" sz="2300" b="1" dirty="0">
                <a:effectLst/>
                <a:latin typeface="Times New Roman" panose="02020603050405020304" pitchFamily="18" charset="0"/>
                <a:ea typeface="Calibri" panose="020F0502020204030204" pitchFamily="34" charset="0"/>
                <a:cs typeface="Times New Roman" panose="02020603050405020304" pitchFamily="18" charset="0"/>
              </a:rPr>
              <a:t>Technology Constraints:</a:t>
            </a:r>
            <a:endParaRPr lang="en-IN" sz="23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20000"/>
              </a:lnSpc>
              <a:spcAft>
                <a:spcPts val="800"/>
              </a:spcAft>
              <a:buFont typeface="Wingdings" panose="05000000000000000000" pitchFamily="2" charset="2"/>
              <a:buChar char="Ø"/>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Accuracy: AI algorithms may not always accurately detect cheating behaviors or identify suspicious activities, leading to false positives or false negatives.</a:t>
            </a:r>
            <a:endParaRPr lang="en-IN" sz="2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20000"/>
              </a:lnSpc>
              <a:spcAft>
                <a:spcPts val="800"/>
              </a:spcAft>
              <a:buFont typeface="Wingdings" panose="05000000000000000000" pitchFamily="2" charset="2"/>
              <a:buChar char="Ø"/>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Resource Intensive: AI algorithms for proctoring and grading can be computationally intensive, requiring substantial processing power and memory resources.</a:t>
            </a:r>
            <a:endParaRPr lang="en-IN" sz="22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50000"/>
              </a:lnSpc>
              <a:spcAft>
                <a:spcPts val="800"/>
              </a:spcAft>
              <a:buNone/>
            </a:pPr>
            <a:r>
              <a:rPr lang="en-US" sz="2300" b="1" dirty="0">
                <a:effectLst/>
                <a:latin typeface="Times New Roman" panose="02020603050405020304" pitchFamily="18" charset="0"/>
                <a:ea typeface="Calibri" panose="020F0502020204030204" pitchFamily="34" charset="0"/>
                <a:cs typeface="Times New Roman" panose="02020603050405020304" pitchFamily="18" charset="0"/>
              </a:rPr>
              <a:t>Privacy Concerns:</a:t>
            </a:r>
            <a:endParaRPr lang="en-IN" sz="23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20000"/>
              </a:lnSpc>
              <a:spcAft>
                <a:spcPts val="800"/>
              </a:spcAft>
              <a:buFont typeface="Wingdings" panose="05000000000000000000" pitchFamily="2" charset="2"/>
              <a:buChar char="Ø"/>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Data Privacy: AI-based proctoring systems may capture and analyze sensitive data, including video feeds and biometric information, raising privacy concerns among students and instructors.</a:t>
            </a:r>
            <a:endParaRPr lang="en-IN" sz="2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20000"/>
              </a:lnSpc>
              <a:spcAft>
                <a:spcPts val="800"/>
              </a:spcAft>
              <a:buFont typeface="Wingdings" panose="05000000000000000000" pitchFamily="2" charset="2"/>
              <a:buChar char="Ø"/>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Consent and Transparency: Users may feel uncomfortable with the level of surveillance imposed by AI proctoring systems, leading to issues of consent and transparency regarding data collection and usage.</a:t>
            </a:r>
            <a:endParaRPr lang="en-IN" sz="22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50000"/>
              </a:lnSpc>
              <a:spcAft>
                <a:spcPts val="800"/>
              </a:spcAft>
              <a:buNone/>
            </a:pPr>
            <a:r>
              <a:rPr lang="en-US" sz="2300" b="1" dirty="0">
                <a:effectLst/>
                <a:latin typeface="Times New Roman" panose="02020603050405020304" pitchFamily="18" charset="0"/>
                <a:ea typeface="Calibri" panose="020F0502020204030204" pitchFamily="34" charset="0"/>
                <a:cs typeface="Times New Roman" panose="02020603050405020304" pitchFamily="18" charset="0"/>
              </a:rPr>
              <a:t>Technical Limitations:</a:t>
            </a:r>
            <a:endParaRPr lang="en-IN" sz="23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800"/>
              </a:spcAft>
              <a:buFont typeface="Wingdings" panose="05000000000000000000" pitchFamily="2" charset="2"/>
              <a:buChar char="Ø"/>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Complexity: AI-based systems require specialized expertise in machine learning, computer vision, and natural language processing, which may pose challenges for implementation, maintenance, and troubleshooting.</a:t>
            </a:r>
            <a:endParaRPr lang="en-IN" sz="2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800"/>
              </a:spcAft>
              <a:buFont typeface="Wingdings" panose="05000000000000000000" pitchFamily="2" charset="2"/>
              <a:buChar char="Ø"/>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Robustness: AI algorithms may struggle to adapt to novel or unexpected scenarios, leading to errors or inaccuracies in detection and decision-making.</a:t>
            </a:r>
            <a:endParaRPr lang="en-IN" sz="22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b="1" dirty="0">
              <a:latin typeface="Times New Roman" panose="02020603050405020304" pitchFamily="18"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37036470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7A2E7B-C452-50E3-52B8-200C3FCF3910}"/>
              </a:ext>
            </a:extLst>
          </p:cNvPr>
          <p:cNvSpPr>
            <a:spLocks noGrp="1"/>
          </p:cNvSpPr>
          <p:nvPr>
            <p:ph type="title"/>
          </p:nvPr>
        </p:nvSpPr>
        <p:spPr>
          <a:xfrm>
            <a:off x="1371600" y="685800"/>
            <a:ext cx="9601200" cy="760445"/>
          </a:xfrm>
        </p:spPr>
        <p:txBody>
          <a:bodyPr>
            <a:normAutofit/>
          </a:bodyPr>
          <a:lstStyle/>
          <a:p>
            <a:r>
              <a:rPr lang="en-IN" sz="3200" b="1" dirty="0">
                <a:latin typeface="Times New Roman" panose="02020603050405020304" pitchFamily="18" charset="0"/>
                <a:cs typeface="Times New Roman" panose="02020603050405020304" pitchFamily="18" charset="0"/>
              </a:rPr>
              <a:t>Existing System :-</a:t>
            </a:r>
          </a:p>
        </p:txBody>
      </p:sp>
      <p:sp>
        <p:nvSpPr>
          <p:cNvPr id="3" name="Content Placeholder 2">
            <a:extLst>
              <a:ext uri="{FF2B5EF4-FFF2-40B4-BE49-F238E27FC236}">
                <a16:creationId xmlns:a16="http://schemas.microsoft.com/office/drawing/2014/main" id="{3022260E-6EDF-053A-BBFC-95B5411CB9B4}"/>
              </a:ext>
            </a:extLst>
          </p:cNvPr>
          <p:cNvSpPr>
            <a:spLocks noGrp="1"/>
          </p:cNvSpPr>
          <p:nvPr>
            <p:ph idx="1"/>
          </p:nvPr>
        </p:nvSpPr>
        <p:spPr>
          <a:xfrm>
            <a:off x="1371600" y="1483566"/>
            <a:ext cx="9601200" cy="5029201"/>
          </a:xfrm>
        </p:spPr>
        <p:txBody>
          <a:bodyPr>
            <a:noAutofit/>
          </a:bodyPr>
          <a:lstStyle/>
          <a:p>
            <a:pPr marL="0" lvl="0" indent="0">
              <a:lnSpc>
                <a:spcPct val="100000"/>
              </a:lnSpc>
              <a:buNone/>
            </a:pPr>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Remote Proctoring via Webcam:</a:t>
            </a:r>
          </a:p>
          <a:p>
            <a:pPr lvl="0">
              <a:lnSpc>
                <a:spcPct val="100000"/>
              </a:lnSpc>
              <a:buFont typeface="Arial" panose="020B0604020202020204" pitchFamily="34" charset="0"/>
              <a:buChar char="•"/>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Early method for online exam monitoring.</a:t>
            </a:r>
          </a:p>
          <a:p>
            <a:pPr lvl="0">
              <a:lnSpc>
                <a:spcPct val="100000"/>
              </a:lnSpc>
              <a:buFont typeface="Arial" panose="020B0604020202020204" pitchFamily="34" charset="0"/>
              <a:buChar char="•"/>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Students take exams from their own computers while being recorded via webcam.</a:t>
            </a:r>
          </a:p>
          <a:p>
            <a:pPr lvl="0">
              <a:lnSpc>
                <a:spcPct val="100000"/>
              </a:lnSpc>
              <a:buFont typeface="Arial" panose="020B0604020202020204" pitchFamily="34" charset="0"/>
              <a:buChar char="•"/>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Proctors or invigilators review video footage afterward to ensure compliance with exam rules and detect suspicious behaviors.</a:t>
            </a:r>
          </a:p>
          <a:p>
            <a:pPr lvl="0">
              <a:lnSpc>
                <a:spcPct val="100000"/>
              </a:lnSpc>
              <a:buFont typeface="Arial" panose="020B0604020202020204" pitchFamily="34" charset="0"/>
              <a:buChar char="•"/>
            </a:pP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p>
            <a:pPr marL="0" lvl="0" indent="0">
              <a:lnSpc>
                <a:spcPct val="100000"/>
              </a:lnSpc>
              <a:buNone/>
            </a:pPr>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Limitations of Traditional Methods:</a:t>
            </a:r>
          </a:p>
          <a:p>
            <a:pPr lvl="0">
              <a:lnSpc>
                <a:spcPct val="100000"/>
              </a:lnSpc>
              <a:buFont typeface="Arial" panose="020B0604020202020204" pitchFamily="34" charset="0"/>
              <a:buChar char="•"/>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Effectiveness: Traditional methods have limitations in detecting all forms of cheating.</a:t>
            </a:r>
          </a:p>
          <a:p>
            <a:pPr lvl="0">
              <a:lnSpc>
                <a:spcPct val="100000"/>
              </a:lnSpc>
              <a:buFont typeface="Arial" panose="020B0604020202020204" pitchFamily="34" charset="0"/>
              <a:buChar char="•"/>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Scalability: Reviewing footage and real-time monitoring can be resource-intensive.</a:t>
            </a:r>
          </a:p>
          <a:p>
            <a:pPr lvl="0">
              <a:lnSpc>
                <a:spcPct val="100000"/>
              </a:lnSpc>
              <a:buFont typeface="Arial" panose="020B0604020202020204" pitchFamily="34" charset="0"/>
              <a:buChar char="•"/>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Adaptability: These methods may not adapt well to evolving cheating techniques.</a:t>
            </a:r>
          </a:p>
          <a:p>
            <a:pPr lvl="0">
              <a:lnSpc>
                <a:spcPct val="100000"/>
              </a:lnSpc>
              <a:buFont typeface="Arial" panose="020B0604020202020204" pitchFamily="34" charset="0"/>
              <a:buChar char="•"/>
            </a:pP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p>
            <a:pPr marL="0" lvl="0" indent="0">
              <a:lnSpc>
                <a:spcPct val="100000"/>
              </a:lnSpc>
              <a:buNone/>
            </a:pPr>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Screen Sharing Tools:</a:t>
            </a:r>
          </a:p>
          <a:p>
            <a:pPr lvl="0">
              <a:lnSpc>
                <a:spcPct val="100000"/>
              </a:lnSpc>
              <a:buFont typeface="Arial" panose="020B0604020202020204" pitchFamily="34" charset="0"/>
              <a:buChar char="•"/>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Allows proctors to view the test-taker's computer screen in real-time during the exam.</a:t>
            </a:r>
          </a:p>
          <a:p>
            <a:pPr lvl="0">
              <a:lnSpc>
                <a:spcPct val="100000"/>
              </a:lnSpc>
              <a:buFont typeface="Arial" panose="020B0604020202020204" pitchFamily="34" charset="0"/>
              <a:buChar char="•"/>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Enables proctors to monitor the test-taking process and intervene if any unauthorized activities are detected.</a:t>
            </a:r>
          </a:p>
          <a:p>
            <a:pPr lvl="0">
              <a:lnSpc>
                <a:spcPct val="100000"/>
              </a:lnSpc>
              <a:buFont typeface="Arial" panose="020B0604020202020204" pitchFamily="34" charset="0"/>
              <a:buChar char="•"/>
            </a:pP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8750966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016FC07-9195-0F25-0A96-9600D392AA54}"/>
              </a:ext>
            </a:extLst>
          </p:cNvPr>
          <p:cNvSpPr>
            <a:spLocks noGrp="1"/>
          </p:cNvSpPr>
          <p:nvPr>
            <p:ph idx="1"/>
          </p:nvPr>
        </p:nvSpPr>
        <p:spPr>
          <a:xfrm>
            <a:off x="1295400" y="625151"/>
            <a:ext cx="9601200" cy="5617030"/>
          </a:xfrm>
        </p:spPr>
        <p:txBody>
          <a:bodyPr>
            <a:normAutofit/>
          </a:bodyPr>
          <a:lstStyle/>
          <a:p>
            <a:pPr marL="0" indent="0">
              <a:lnSpc>
                <a:spcPct val="107000"/>
              </a:lnSpc>
              <a:spcAft>
                <a:spcPts val="800"/>
              </a:spcAft>
              <a:buNone/>
            </a:pPr>
            <a:r>
              <a:rPr lang="en-US" b="1" dirty="0">
                <a:effectLst/>
                <a:latin typeface="Times New Roman" panose="02020603050405020304" pitchFamily="18" charset="0"/>
                <a:ea typeface="Calibri" panose="020F0502020204030204" pitchFamily="34" charset="0"/>
                <a:cs typeface="Times New Roman" panose="02020603050405020304" pitchFamily="18" charset="0"/>
              </a:rPr>
              <a:t>Proposed System:</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Enhanced Proctoring Features: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buFont typeface="Wingdings" panose="05000000000000000000" pitchFamily="2" charset="2"/>
              <a:buChar char="Ø"/>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AI-Powered Monitoring: Implement advanced AI algorithms for real-time monitoring of examination sessions to detect suspicious behaviors such as cheating, impersonation, or unauthorized access.</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buFont typeface="Wingdings" panose="05000000000000000000" pitchFamily="2" charset="2"/>
              <a:buChar char="Ø"/>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Behavior Analysis: Utilize AI models to analyze student behavior patterns, eye movements, keyboard strokes, and facial expressions to identify anomalies and flag potential violations.</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buFont typeface="Wingdings" panose="05000000000000000000" pitchFamily="2" charset="2"/>
              <a:buChar char="Ø"/>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Intelligent Alerts: Incorporate intelligent alerting mechanisms to notify proctors or administrators of detected anomalies, enabling timely intervention and investigation.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Fairness and Bias Mitigation:</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buFont typeface="Wingdings" panose="05000000000000000000" pitchFamily="2" charset="2"/>
              <a:buChar char="Ø"/>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Bias Detection and Mitigation: Implement mechanisms to identify and mitigate biases in AI algorithms used for grading and proctoring, ensuring fairness and equity in assessment outcomes across diverse student populations.</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buFont typeface="Wingdings" panose="05000000000000000000" pitchFamily="2" charset="2"/>
              <a:buChar char="Ø"/>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Ethical AI Guidelines: Adhere to ethical AI principles and guidelines, including transparency, accountability, fairness, and privacy protection, to uphold students' rights and promote trust in the system.</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376940941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A8F5B9F-B431-FD05-1CEE-45E77F2A4AEA}"/>
              </a:ext>
            </a:extLst>
          </p:cNvPr>
          <p:cNvSpPr>
            <a:spLocks noGrp="1"/>
          </p:cNvSpPr>
          <p:nvPr>
            <p:ph idx="1"/>
          </p:nvPr>
        </p:nvSpPr>
        <p:spPr>
          <a:xfrm>
            <a:off x="1295400" y="830424"/>
            <a:ext cx="9601200" cy="5290457"/>
          </a:xfrm>
        </p:spPr>
        <p:txBody>
          <a:bodyPr>
            <a:normAutofit/>
          </a:bodyPr>
          <a:lstStyle/>
          <a:p>
            <a:pPr marL="0" indent="0">
              <a:lnSpc>
                <a:spcPct val="107000"/>
              </a:lnSpc>
              <a:spcAft>
                <a:spcPts val="800"/>
              </a:spcAft>
              <a:buNone/>
            </a:pPr>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Privacy-Enhanced Design:</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buFont typeface="Wingdings" panose="05000000000000000000" pitchFamily="2" charset="2"/>
              <a:buChar char="Ø"/>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Privacy-Preserving Technologies: Employ privacy-enhancing technologies such as differential privacy, federated learning, and encrypted computation to protect sensitive student data and preserve privacy during examination sessions and data processing.</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buFont typeface="Wingdings" panose="05000000000000000000" pitchFamily="2" charset="2"/>
              <a:buChar char="Ø"/>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User Consent and Transparency: Ensure transparent communication with users regarding data collection, usage, and retention practices, and provide mechanisms for obtaining informed consent and exercising data privacy rights.</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 Robustness and Reliability:</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buFont typeface="Wingdings" panose="05000000000000000000" pitchFamily="2" charset="2"/>
              <a:buChar char="Ø"/>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R</a:t>
            </a:r>
            <a:r>
              <a:rPr lang="en-US" sz="1500" dirty="0">
                <a:effectLst/>
                <a:latin typeface="Times New Roman" panose="02020603050405020304" pitchFamily="18" charset="0"/>
                <a:ea typeface="Calibri" panose="020F0502020204030204" pitchFamily="34" charset="0"/>
                <a:cs typeface="Times New Roman" panose="02020603050405020304" pitchFamily="18" charset="0"/>
              </a:rPr>
              <a:t>obust AI Models: Develop and train robust AI models capable of handling diverse scenarios, input variations, and edge cases encountered during examination sessions, minimizing errors and false alarms.</a:t>
            </a:r>
            <a:endParaRPr lang="en-IN" sz="15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buFont typeface="Wingdings" panose="05000000000000000000" pitchFamily="2" charset="2"/>
              <a:buChar char="Ø"/>
            </a:pPr>
            <a:r>
              <a:rPr lang="en-US" sz="1500" dirty="0">
                <a:effectLst/>
                <a:latin typeface="Times New Roman" panose="02020603050405020304" pitchFamily="18" charset="0"/>
                <a:ea typeface="Calibri" panose="020F0502020204030204" pitchFamily="34" charset="0"/>
                <a:cs typeface="Times New Roman" panose="02020603050405020304" pitchFamily="18" charset="0"/>
              </a:rPr>
              <a:t>Fault Tolerance: Implement fault-tolerant design principles and redundancy measures to ensure system resilience and availability, even in the face of hardware failures, network disruptions, or unexpected events.</a:t>
            </a:r>
            <a:endParaRPr lang="en-IN" sz="15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165926638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930B5-EA2A-69B6-7005-C2E28312951F}"/>
              </a:ext>
            </a:extLst>
          </p:cNvPr>
          <p:cNvSpPr>
            <a:spLocks noGrp="1"/>
          </p:cNvSpPr>
          <p:nvPr>
            <p:ph type="title"/>
          </p:nvPr>
        </p:nvSpPr>
        <p:spPr>
          <a:xfrm>
            <a:off x="1295400" y="2527429"/>
            <a:ext cx="9601200" cy="1485900"/>
          </a:xfrm>
        </p:spPr>
        <p:txBody>
          <a:bodyPr/>
          <a:lstStyle/>
          <a:p>
            <a:pPr algn="ctr"/>
            <a:r>
              <a:rPr lang="en-IN" b="1" dirty="0">
                <a:latin typeface="Times New Roman" panose="02020603050405020304" pitchFamily="18" charset="0"/>
                <a:cs typeface="Times New Roman" panose="02020603050405020304" pitchFamily="18" charset="0"/>
              </a:rPr>
              <a:t>Thank You ..</a:t>
            </a:r>
          </a:p>
        </p:txBody>
      </p:sp>
    </p:spTree>
    <p:extLst>
      <p:ext uri="{BB962C8B-B14F-4D97-AF65-F5344CB8AC3E}">
        <p14:creationId xmlns:p14="http://schemas.microsoft.com/office/powerpoint/2010/main" val="31974783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3B89B-69F0-C90E-1D13-1B20032D287E}"/>
              </a:ext>
            </a:extLst>
          </p:cNvPr>
          <p:cNvSpPr>
            <a:spLocks noGrp="1"/>
          </p:cNvSpPr>
          <p:nvPr>
            <p:ph type="title"/>
          </p:nvPr>
        </p:nvSpPr>
        <p:spPr>
          <a:xfrm>
            <a:off x="1371600" y="685800"/>
            <a:ext cx="9601200" cy="797767"/>
          </a:xfrm>
        </p:spPr>
        <p:txBody>
          <a:bodyPr>
            <a:normAutofit/>
          </a:bodyPr>
          <a:lstStyle/>
          <a:p>
            <a:r>
              <a:rPr lang="en-IN" sz="3200" b="1" dirty="0">
                <a:latin typeface="Times New Roman" panose="02020603050405020304" pitchFamily="18" charset="0"/>
                <a:cs typeface="Times New Roman" panose="02020603050405020304" pitchFamily="18" charset="0"/>
              </a:rPr>
              <a:t>Need For System :-</a:t>
            </a:r>
            <a:endParaRPr lang="en-IN" sz="3200" dirty="0"/>
          </a:p>
        </p:txBody>
      </p:sp>
      <p:sp>
        <p:nvSpPr>
          <p:cNvPr id="3" name="Content Placeholder 2">
            <a:extLst>
              <a:ext uri="{FF2B5EF4-FFF2-40B4-BE49-F238E27FC236}">
                <a16:creationId xmlns:a16="http://schemas.microsoft.com/office/drawing/2014/main" id="{C161C753-A10C-D042-1D7D-4F20B4F9B468}"/>
              </a:ext>
            </a:extLst>
          </p:cNvPr>
          <p:cNvSpPr>
            <a:spLocks noGrp="1"/>
          </p:cNvSpPr>
          <p:nvPr>
            <p:ph idx="1"/>
          </p:nvPr>
        </p:nvSpPr>
        <p:spPr>
          <a:xfrm>
            <a:off x="1371600" y="1638299"/>
            <a:ext cx="9601200" cy="4734509"/>
          </a:xfrm>
        </p:spPr>
        <p:txBody>
          <a:bodyPr>
            <a:noAutofit/>
          </a:bodyPr>
          <a:lstStyle/>
          <a:p>
            <a:pPr marL="0" indent="0">
              <a:buNone/>
            </a:pPr>
            <a:r>
              <a:rPr lang="en-US" sz="1600" b="1" dirty="0">
                <a:latin typeface="Times New Roman" panose="02020603050405020304" pitchFamily="18" charset="0"/>
                <a:cs typeface="Times New Roman" panose="02020603050405020304" pitchFamily="18" charset="0"/>
              </a:rPr>
              <a:t>Ensuring Exam Integrity:</a:t>
            </a:r>
          </a:p>
          <a:p>
            <a:pPr>
              <a:buFont typeface="Wingdings" panose="05000000000000000000" pitchFamily="2" charset="2"/>
              <a:buChar char="Ø"/>
            </a:pPr>
            <a:r>
              <a:rPr lang="en-US" sz="1400" dirty="0">
                <a:latin typeface="Times New Roman" panose="02020603050405020304" pitchFamily="18" charset="0"/>
                <a:cs typeface="Times New Roman" panose="02020603050405020304" pitchFamily="18" charset="0"/>
              </a:rPr>
              <a:t>Cheating Prevention: AI systems can detect and prevent various forms of cheating, ensuring a fair testing environment.</a:t>
            </a:r>
          </a:p>
          <a:p>
            <a:pPr>
              <a:buFont typeface="Wingdings" panose="05000000000000000000" pitchFamily="2" charset="2"/>
              <a:buChar char="Ø"/>
            </a:pPr>
            <a:r>
              <a:rPr lang="en-US" sz="1400" dirty="0">
                <a:latin typeface="Times New Roman" panose="02020603050405020304" pitchFamily="18" charset="0"/>
                <a:cs typeface="Times New Roman" panose="02020603050405020304" pitchFamily="18" charset="0"/>
              </a:rPr>
              <a:t>Real-Time Monitoring: Continuous surveillance and real-time alerts for suspicious behaviors maintain the integrity of the examination process.</a:t>
            </a:r>
          </a:p>
          <a:p>
            <a:pPr>
              <a:buFont typeface="Wingdings" panose="05000000000000000000" pitchFamily="2" charset="2"/>
              <a:buChar char="Ø"/>
            </a:pPr>
            <a:endParaRPr lang="en-US" sz="1400" dirty="0">
              <a:latin typeface="Times New Roman" panose="02020603050405020304" pitchFamily="18" charset="0"/>
              <a:cs typeface="Times New Roman" panose="02020603050405020304" pitchFamily="18" charset="0"/>
            </a:endParaRPr>
          </a:p>
          <a:p>
            <a:pPr marL="0" indent="0">
              <a:buNone/>
            </a:pPr>
            <a:r>
              <a:rPr lang="en-US" sz="1600" b="1" dirty="0">
                <a:latin typeface="Times New Roman" panose="02020603050405020304" pitchFamily="18" charset="0"/>
                <a:cs typeface="Times New Roman" panose="02020603050405020304" pitchFamily="18" charset="0"/>
              </a:rPr>
              <a:t>Scalability:</a:t>
            </a:r>
          </a:p>
          <a:p>
            <a:pPr>
              <a:buFont typeface="Wingdings" panose="05000000000000000000" pitchFamily="2" charset="2"/>
              <a:buChar char="Ø"/>
            </a:pPr>
            <a:r>
              <a:rPr lang="en-US" sz="1400" dirty="0">
                <a:latin typeface="Times New Roman" panose="02020603050405020304" pitchFamily="18" charset="0"/>
                <a:cs typeface="Times New Roman" panose="02020603050405020304" pitchFamily="18" charset="0"/>
              </a:rPr>
              <a:t>Efficient Resource Utilization: AI can handle large volumes of test-takers simultaneously, reducing the need for extensive human proctoring resources.</a:t>
            </a:r>
          </a:p>
          <a:p>
            <a:pPr>
              <a:buFont typeface="Wingdings" panose="05000000000000000000" pitchFamily="2" charset="2"/>
              <a:buChar char="Ø"/>
            </a:pPr>
            <a:r>
              <a:rPr lang="en-US" sz="1400" dirty="0">
                <a:latin typeface="Times New Roman" panose="02020603050405020304" pitchFamily="18" charset="0"/>
                <a:cs typeface="Times New Roman" panose="02020603050405020304" pitchFamily="18" charset="0"/>
              </a:rPr>
              <a:t>Global Accessibility: Allows institutions to conduct exams for candidates worldwide without geographical limitations.</a:t>
            </a:r>
          </a:p>
          <a:p>
            <a:pPr marL="0" indent="0">
              <a:buNone/>
            </a:pPr>
            <a:endParaRPr lang="en-US" sz="1400" dirty="0">
              <a:latin typeface="Times New Roman" panose="02020603050405020304" pitchFamily="18" charset="0"/>
              <a:cs typeface="Times New Roman" panose="02020603050405020304" pitchFamily="18" charset="0"/>
            </a:endParaRPr>
          </a:p>
          <a:p>
            <a:pPr marL="0" indent="0">
              <a:buNone/>
            </a:pPr>
            <a:r>
              <a:rPr lang="en-US" sz="1600" b="1" dirty="0">
                <a:latin typeface="Times New Roman" panose="02020603050405020304" pitchFamily="18" charset="0"/>
                <a:cs typeface="Times New Roman" panose="02020603050405020304" pitchFamily="18" charset="0"/>
              </a:rPr>
              <a:t>Cost-Effectiveness:</a:t>
            </a:r>
          </a:p>
          <a:p>
            <a:pPr>
              <a:buFont typeface="Wingdings" panose="05000000000000000000" pitchFamily="2" charset="2"/>
              <a:buChar char="Ø"/>
            </a:pPr>
            <a:r>
              <a:rPr lang="en-US" sz="1400" dirty="0">
                <a:latin typeface="Times New Roman" panose="02020603050405020304" pitchFamily="18" charset="0"/>
                <a:cs typeface="Times New Roman" panose="02020603050405020304" pitchFamily="18" charset="0"/>
              </a:rPr>
              <a:t>Reduced Operational Costs: Automation reduces the need for physical exam centers and human proctors, lowering overall examination costs.</a:t>
            </a:r>
          </a:p>
          <a:p>
            <a:pPr>
              <a:buFont typeface="Wingdings" panose="05000000000000000000" pitchFamily="2" charset="2"/>
              <a:buChar char="Ø"/>
            </a:pPr>
            <a:r>
              <a:rPr lang="en-US" sz="1400" dirty="0">
                <a:latin typeface="Times New Roman" panose="02020603050405020304" pitchFamily="18" charset="0"/>
                <a:cs typeface="Times New Roman" panose="02020603050405020304" pitchFamily="18" charset="0"/>
              </a:rPr>
              <a:t>Time Efficiency: Quick setup and automated processes save time for both administrators and students.</a:t>
            </a:r>
            <a:endParaRPr lang="en-IN"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777333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856472-B68C-6921-9B07-1997289FC933}"/>
              </a:ext>
            </a:extLst>
          </p:cNvPr>
          <p:cNvSpPr>
            <a:spLocks noGrp="1"/>
          </p:cNvSpPr>
          <p:nvPr>
            <p:ph type="title"/>
          </p:nvPr>
        </p:nvSpPr>
        <p:spPr>
          <a:xfrm>
            <a:off x="1371600" y="685800"/>
            <a:ext cx="9601200" cy="620486"/>
          </a:xfrm>
        </p:spPr>
        <p:txBody>
          <a:bodyPr>
            <a:normAutofit/>
          </a:bodyPr>
          <a:lstStyle/>
          <a:p>
            <a:r>
              <a:rPr lang="en-US" sz="3200" b="1" dirty="0">
                <a:latin typeface="Times New Roman" panose="02020603050405020304" pitchFamily="18" charset="0"/>
                <a:cs typeface="Times New Roman" panose="02020603050405020304" pitchFamily="18" charset="0"/>
              </a:rPr>
              <a:t>Proposed System :-</a:t>
            </a:r>
            <a:endParaRPr lang="en-IN" sz="32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E74C6DE-56CD-36D0-A525-7C8F3D6A1E16}"/>
              </a:ext>
            </a:extLst>
          </p:cNvPr>
          <p:cNvSpPr>
            <a:spLocks noGrp="1"/>
          </p:cNvSpPr>
          <p:nvPr>
            <p:ph idx="1"/>
          </p:nvPr>
        </p:nvSpPr>
        <p:spPr>
          <a:xfrm>
            <a:off x="1371600" y="1306285"/>
            <a:ext cx="9601200" cy="5234473"/>
          </a:xfrm>
        </p:spPr>
        <p:txBody>
          <a:bodyPr>
            <a:normAutofit/>
          </a:bodyPr>
          <a:lstStyle/>
          <a:p>
            <a:pPr marL="342900" lvl="0" indent="-342900">
              <a:lnSpc>
                <a:spcPct val="150000"/>
              </a:lnSpc>
              <a:buFont typeface="Wingdings" panose="05000000000000000000" pitchFamily="2" charset="2"/>
              <a:buChar char=""/>
            </a:pPr>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Real-time Video Surveillance:</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The system utilizes webcams to monitor test-takers in real-time during exams, capturing video feeds of their face and surroundings. AI algorithms analyze the video footage to detect suspicious behaviors, such as looking away from the screen, talking to someone off-camera, or using unauthorized materials.</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buFont typeface="Wingdings" panose="05000000000000000000" pitchFamily="2" charset="2"/>
              <a:buChar char=""/>
            </a:pPr>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Behavior Analysis:</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AI-powered behavior analysis algorithms examine various aspects of the test-taker's behavior, including eye movements, keyboard inputs, and mouse clicks. These algorithms detect patterns indicative of cheating and flag suspicious behaviors for further review.</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spcAft>
                <a:spcPts val="800"/>
              </a:spcAft>
              <a:buFont typeface="Wingdings" panose="05000000000000000000" pitchFamily="2" charset="2"/>
              <a:buChar char=""/>
            </a:pPr>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Biometric Authentication:</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Before the exam begins, the system verifies the identity of the test-taker using biometric authentication methods such as facial recognition or fingerprint scanning. This ensures that the person taking the exam is indeed the registered student and not an imposter</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t>
            </a:r>
          </a:p>
          <a:p>
            <a:pPr marL="342900" indent="-342900">
              <a:lnSpc>
                <a:spcPct val="150000"/>
              </a:lnSpc>
              <a:spcAft>
                <a:spcPts val="800"/>
              </a:spcAft>
              <a:buFont typeface="Wingdings" panose="05000000000000000000" pitchFamily="2" charset="2"/>
              <a:buChar char=""/>
            </a:pPr>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Secure Browser Mode</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To prevent unauthorized access to external websites, applications, or communication platforms during the exam, the system employs secure browser modes. These modes restrict the test-taker's access to other tabs, windows, or software on their computer, minimizing the risk of cheating through unauthorized resources.</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spcAft>
                <a:spcPts val="800"/>
              </a:spcAft>
              <a:buFont typeface="Wingdings" panose="05000000000000000000" pitchFamily="2" charset="2"/>
              <a:buChar char=""/>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0553662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DCAA7-499C-394A-8A20-127DC17B947F}"/>
              </a:ext>
            </a:extLst>
          </p:cNvPr>
          <p:cNvSpPr>
            <a:spLocks noGrp="1"/>
          </p:cNvSpPr>
          <p:nvPr>
            <p:ph type="title"/>
          </p:nvPr>
        </p:nvSpPr>
        <p:spPr>
          <a:xfrm>
            <a:off x="1371600" y="685800"/>
            <a:ext cx="9601200" cy="695131"/>
          </a:xfrm>
        </p:spPr>
        <p:txBody>
          <a:bodyPr>
            <a:normAutofit/>
          </a:bodyPr>
          <a:lstStyle/>
          <a:p>
            <a:r>
              <a:rPr lang="en-US" sz="3200" b="1" dirty="0">
                <a:latin typeface="Times New Roman" panose="02020603050405020304" pitchFamily="18" charset="0"/>
                <a:cs typeface="Times New Roman" panose="02020603050405020304" pitchFamily="18" charset="0"/>
              </a:rPr>
              <a:t>Objective of System :-</a:t>
            </a:r>
            <a:endParaRPr lang="en-IN" sz="3200" dirty="0"/>
          </a:p>
        </p:txBody>
      </p:sp>
      <p:sp>
        <p:nvSpPr>
          <p:cNvPr id="3" name="Content Placeholder 2">
            <a:extLst>
              <a:ext uri="{FF2B5EF4-FFF2-40B4-BE49-F238E27FC236}">
                <a16:creationId xmlns:a16="http://schemas.microsoft.com/office/drawing/2014/main" id="{E21E6EF7-887B-CC78-6DAC-8B9E98790DA0}"/>
              </a:ext>
            </a:extLst>
          </p:cNvPr>
          <p:cNvSpPr>
            <a:spLocks noGrp="1"/>
          </p:cNvSpPr>
          <p:nvPr>
            <p:ph idx="1"/>
          </p:nvPr>
        </p:nvSpPr>
        <p:spPr>
          <a:xfrm>
            <a:off x="1371600" y="1380930"/>
            <a:ext cx="9601200" cy="5103846"/>
          </a:xfrm>
        </p:spPr>
        <p:txBody>
          <a:bodyPr>
            <a:normAutofit/>
          </a:bodyPr>
          <a:lstStyle/>
          <a:p>
            <a:pPr>
              <a:lnSpc>
                <a:spcPct val="120000"/>
              </a:lnSpc>
              <a:buFont typeface="Wingdings" panose="05000000000000000000" pitchFamily="2" charset="2"/>
              <a:buChar char="Ø"/>
            </a:pPr>
            <a:r>
              <a:rPr lang="en-US" sz="1600" b="1" dirty="0">
                <a:latin typeface="Times New Roman" panose="02020603050405020304" pitchFamily="18" charset="0"/>
                <a:cs typeface="Times New Roman" panose="02020603050405020304" pitchFamily="18" charset="0"/>
              </a:rPr>
              <a:t>Ensure Exam Integrity:</a:t>
            </a:r>
            <a:r>
              <a:rPr lang="en-US" sz="1600" dirty="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The primary objective of a smart proctoring system is to ensure the integrity and credibility of online exams. By monitoring test-takers in real-time and detecting suspicious behaviors, the system aims to prevent cheating, academic dishonesty, and unauthorized access to exam materials.</a:t>
            </a:r>
          </a:p>
          <a:p>
            <a:pPr>
              <a:lnSpc>
                <a:spcPct val="120000"/>
              </a:lnSpc>
              <a:buFont typeface="Wingdings" panose="05000000000000000000" pitchFamily="2" charset="2"/>
              <a:buChar char="Ø"/>
            </a:pPr>
            <a:r>
              <a:rPr lang="en-US" sz="1600" b="1" dirty="0">
                <a:latin typeface="Times New Roman" panose="02020603050405020304" pitchFamily="18" charset="0"/>
                <a:cs typeface="Times New Roman" panose="02020603050405020304" pitchFamily="18" charset="0"/>
              </a:rPr>
              <a:t>Promote Academic Fairness and Equity:</a:t>
            </a:r>
            <a:r>
              <a:rPr lang="en-US" sz="1600" dirty="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The system seeks to promote fairness and equity in the evaluation process by providing consistent monitoring and supervision for all students, regardless of their location or circumstances. This helps ensure that all students have an equal opportunity to demonstrate their knowledge and abilities during exams.</a:t>
            </a:r>
          </a:p>
          <a:p>
            <a:pPr>
              <a:lnSpc>
                <a:spcPct val="120000"/>
              </a:lnSpc>
              <a:buFont typeface="Wingdings" panose="05000000000000000000" pitchFamily="2" charset="2"/>
              <a:buChar char="Ø"/>
            </a:pPr>
            <a:r>
              <a:rPr lang="en-US" sz="1600" b="1" dirty="0">
                <a:latin typeface="Times New Roman" panose="02020603050405020304" pitchFamily="18" charset="0"/>
                <a:cs typeface="Times New Roman" panose="02020603050405020304" pitchFamily="18" charset="0"/>
              </a:rPr>
              <a:t>Enhance Exam Security: </a:t>
            </a:r>
            <a:r>
              <a:rPr lang="en-US" sz="1400" dirty="0">
                <a:latin typeface="Times New Roman" panose="02020603050405020304" pitchFamily="18" charset="0"/>
                <a:cs typeface="Times New Roman" panose="02020603050405020304" pitchFamily="18" charset="0"/>
              </a:rPr>
              <a:t>By employing advanced technologies such as AI, machine learning, and biometric authentication, the system aims to enhance the security of online exams and protect against cheating tactics such as plagiarism, collusion, and unauthorized assistance.</a:t>
            </a:r>
          </a:p>
          <a:p>
            <a:pPr>
              <a:lnSpc>
                <a:spcPct val="120000"/>
              </a:lnSpc>
              <a:buFont typeface="Wingdings" panose="05000000000000000000" pitchFamily="2" charset="2"/>
              <a:buChar char="Ø"/>
            </a:pPr>
            <a:r>
              <a:rPr lang="en-US" sz="1600" b="1" dirty="0">
                <a:latin typeface="Times New Roman" panose="02020603050405020304" pitchFamily="18" charset="0"/>
                <a:cs typeface="Times New Roman" panose="02020603050405020304" pitchFamily="18" charset="0"/>
              </a:rPr>
              <a:t>Provide Flexibility and Accessibility: </a:t>
            </a:r>
            <a:r>
              <a:rPr lang="en-US" sz="1400" dirty="0">
                <a:latin typeface="Times New Roman" panose="02020603050405020304" pitchFamily="18" charset="0"/>
                <a:cs typeface="Times New Roman" panose="02020603050405020304" pitchFamily="18" charset="0"/>
              </a:rPr>
              <a:t>A key objective of the system is to provide flexibility and accessibility for students to take exams remotely, without the need to travel to physical testing centers. This accommodates the diverse needs and preferences of learners, including those with disabilities or other accessibility needs.</a:t>
            </a:r>
          </a:p>
          <a:p>
            <a:pPr>
              <a:lnSpc>
                <a:spcPct val="120000"/>
              </a:lnSpc>
              <a:buFont typeface="Wingdings" panose="05000000000000000000" pitchFamily="2" charset="2"/>
              <a:buChar char="Ø"/>
            </a:pPr>
            <a:r>
              <a:rPr lang="en-US" sz="1600" b="1" dirty="0">
                <a:latin typeface="Times New Roman" panose="02020603050405020304" pitchFamily="18" charset="0"/>
                <a:cs typeface="Times New Roman" panose="02020603050405020304" pitchFamily="18" charset="0"/>
              </a:rPr>
              <a:t>Streamline Exam Administration: </a:t>
            </a:r>
            <a:r>
              <a:rPr lang="en-US" sz="1400" dirty="0">
                <a:latin typeface="Times New Roman" panose="02020603050405020304" pitchFamily="18" charset="0"/>
                <a:cs typeface="Times New Roman" panose="02020603050405020304" pitchFamily="18" charset="0"/>
              </a:rPr>
              <a:t>The system aims to streamline the administration of online exams for instructors and administrators by automating monitoring processes, reducing manual intervention, and providing efficient tools for exam setup, scheduling, and management.</a:t>
            </a:r>
          </a:p>
          <a:p>
            <a:endParaRPr lang="en-IN" dirty="0"/>
          </a:p>
        </p:txBody>
      </p:sp>
    </p:spTree>
    <p:extLst>
      <p:ext uri="{BB962C8B-B14F-4D97-AF65-F5344CB8AC3E}">
        <p14:creationId xmlns:p14="http://schemas.microsoft.com/office/powerpoint/2010/main" val="15325518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6E9863-2CFF-BD51-AAF2-BB5C66E7B89A}"/>
              </a:ext>
            </a:extLst>
          </p:cNvPr>
          <p:cNvSpPr>
            <a:spLocks noGrp="1"/>
          </p:cNvSpPr>
          <p:nvPr>
            <p:ph type="title"/>
          </p:nvPr>
        </p:nvSpPr>
        <p:spPr>
          <a:xfrm>
            <a:off x="1371600" y="685800"/>
            <a:ext cx="9601200" cy="713792"/>
          </a:xfrm>
        </p:spPr>
        <p:txBody>
          <a:bodyPr>
            <a:normAutofit/>
          </a:bodyPr>
          <a:lstStyle/>
          <a:p>
            <a:r>
              <a:rPr lang="en-US" sz="3200" b="1" dirty="0">
                <a:latin typeface="Times New Roman" panose="02020603050405020304" pitchFamily="18" charset="0"/>
                <a:cs typeface="Times New Roman" panose="02020603050405020304" pitchFamily="18" charset="0"/>
              </a:rPr>
              <a:t>Scope of work :-</a:t>
            </a:r>
            <a:endParaRPr lang="en-IN" sz="3200" dirty="0"/>
          </a:p>
        </p:txBody>
      </p:sp>
      <p:sp>
        <p:nvSpPr>
          <p:cNvPr id="3" name="Content Placeholder 2">
            <a:extLst>
              <a:ext uri="{FF2B5EF4-FFF2-40B4-BE49-F238E27FC236}">
                <a16:creationId xmlns:a16="http://schemas.microsoft.com/office/drawing/2014/main" id="{AD6B0B0A-DE12-F564-3805-AB570F596FC1}"/>
              </a:ext>
            </a:extLst>
          </p:cNvPr>
          <p:cNvSpPr>
            <a:spLocks noGrp="1"/>
          </p:cNvSpPr>
          <p:nvPr>
            <p:ph idx="1"/>
          </p:nvPr>
        </p:nvSpPr>
        <p:spPr>
          <a:xfrm>
            <a:off x="1371600" y="1399591"/>
            <a:ext cx="9601200" cy="4301413"/>
          </a:xfrm>
        </p:spPr>
        <p:txBody>
          <a:bodyPr>
            <a:normAutofit fontScale="77500" lnSpcReduction="20000"/>
          </a:bodyPr>
          <a:lstStyle/>
          <a:p>
            <a:pPr marL="342900" lvl="0" indent="-342900">
              <a:lnSpc>
                <a:spcPct val="150000"/>
              </a:lnSpc>
              <a:buFont typeface="Wingdings" panose="05000000000000000000" pitchFamily="2" charset="2"/>
              <a:buChar char=""/>
            </a:pPr>
            <a:r>
              <a:rPr lang="en-US" sz="2100" b="1" dirty="0">
                <a:effectLst/>
                <a:latin typeface="Times New Roman" panose="02020603050405020304" pitchFamily="18" charset="0"/>
                <a:ea typeface="Calibri" panose="020F0502020204030204" pitchFamily="34" charset="0"/>
                <a:cs typeface="Times New Roman" panose="02020603050405020304" pitchFamily="18" charset="0"/>
              </a:rPr>
              <a:t>Feature Set</a:t>
            </a:r>
            <a:r>
              <a:rPr lang="en-US" sz="2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scope of smart proctoring systems encompasses a wide range of features designed to ensure the integrity of online exams. These features may include identity verification, real-time video surveillance, behavior analysis, content monitoring, browser lockdown, and plagiarism detection, among others.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buFont typeface="Wingdings" panose="05000000000000000000" pitchFamily="2" charset="2"/>
              <a:buChar char=""/>
            </a:pPr>
            <a:r>
              <a:rPr lang="en-US" sz="2100" b="1" dirty="0">
                <a:effectLst/>
                <a:latin typeface="Times New Roman" panose="02020603050405020304" pitchFamily="18" charset="0"/>
                <a:ea typeface="Calibri" panose="020F0502020204030204" pitchFamily="34" charset="0"/>
                <a:cs typeface="Times New Roman" panose="02020603050405020304" pitchFamily="18" charset="0"/>
              </a:rPr>
              <a:t>Integration with Learning Management Systems (LMS):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Smart proctoring systems often integrate seamlessly with existing learning management systems (LMS) used by educational institutions. This integration allows for streamlined exam administration, automatic data transfer, and centralized management of exam settings and monitoring parameters.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buFont typeface="Wingdings" panose="05000000000000000000" pitchFamily="2" charset="2"/>
              <a:buChar char=""/>
            </a:pPr>
            <a:r>
              <a:rPr lang="en-US" sz="2100" b="1" dirty="0">
                <a:effectLst/>
                <a:latin typeface="Times New Roman" panose="02020603050405020304" pitchFamily="18" charset="0"/>
                <a:ea typeface="Calibri" panose="020F0502020204030204" pitchFamily="34" charset="0"/>
                <a:cs typeface="Times New Roman" panose="02020603050405020304" pitchFamily="18" charset="0"/>
              </a:rPr>
              <a:t>Scalability and Flexibility:</a:t>
            </a:r>
            <a:r>
              <a:rPr lang="en-US" sz="2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Smart proctoring systems should be scalable to accommodate exams of varying sizes and formats, from small quizzes to large-scale assessments. They should also be flexible enough to adapt to different exam formats, including multiple-choice questions, essays, and practical assessments across various subject areas.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spcAft>
                <a:spcPts val="800"/>
              </a:spcAft>
              <a:buFont typeface="Wingdings" panose="05000000000000000000" pitchFamily="2" charset="2"/>
              <a:buChar char=""/>
            </a:pPr>
            <a:r>
              <a:rPr lang="en-US" sz="2100" b="1" dirty="0">
                <a:effectLst/>
                <a:latin typeface="Times New Roman" panose="02020603050405020304" pitchFamily="18" charset="0"/>
                <a:ea typeface="Calibri" panose="020F0502020204030204" pitchFamily="34" charset="0"/>
                <a:cs typeface="Times New Roman" panose="02020603050405020304" pitchFamily="18" charset="0"/>
              </a:rPr>
              <a:t>Compliance and Security: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Smart proctoring systems must adhere to relevant privacy regulations and security standards to protect the integrity of exam data and ensure compliance with institutional policies. This includes measures to safeguard sensitive information, encrypt data transmissions, and prevent unauthorized access to exam materials.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4320324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EA4B8-0029-9473-ABE9-C27D28ED4326}"/>
              </a:ext>
            </a:extLst>
          </p:cNvPr>
          <p:cNvSpPr>
            <a:spLocks noGrp="1"/>
          </p:cNvSpPr>
          <p:nvPr>
            <p:ph type="title"/>
          </p:nvPr>
        </p:nvSpPr>
        <p:spPr>
          <a:xfrm>
            <a:off x="1371600" y="685800"/>
            <a:ext cx="9601200" cy="564502"/>
          </a:xfrm>
        </p:spPr>
        <p:txBody>
          <a:bodyPr>
            <a:normAutofit/>
          </a:bodyPr>
          <a:lstStyle/>
          <a:p>
            <a:r>
              <a:rPr lang="en-IN" sz="3200" b="1" dirty="0">
                <a:latin typeface="Times New Roman" panose="02020603050405020304" pitchFamily="18" charset="0"/>
                <a:cs typeface="Times New Roman" panose="02020603050405020304" pitchFamily="18" charset="0"/>
              </a:rPr>
              <a:t>Module Specification :-</a:t>
            </a:r>
          </a:p>
        </p:txBody>
      </p:sp>
      <p:sp>
        <p:nvSpPr>
          <p:cNvPr id="3" name="Content Placeholder 2">
            <a:extLst>
              <a:ext uri="{FF2B5EF4-FFF2-40B4-BE49-F238E27FC236}">
                <a16:creationId xmlns:a16="http://schemas.microsoft.com/office/drawing/2014/main" id="{2547AD5E-2E99-B42D-2352-58573C7924AF}"/>
              </a:ext>
            </a:extLst>
          </p:cNvPr>
          <p:cNvSpPr>
            <a:spLocks noGrp="1"/>
          </p:cNvSpPr>
          <p:nvPr>
            <p:ph idx="1"/>
          </p:nvPr>
        </p:nvSpPr>
        <p:spPr>
          <a:xfrm>
            <a:off x="1371600" y="1548881"/>
            <a:ext cx="9601200" cy="3321699"/>
          </a:xfrm>
        </p:spPr>
        <p:txBody>
          <a:bodyPr>
            <a:normAutofit/>
          </a:bodyPr>
          <a:lstStyle/>
          <a:p>
            <a:pPr>
              <a:lnSpc>
                <a:spcPct val="150000"/>
              </a:lnSpc>
              <a:buFont typeface="Wingdings" panose="05000000000000000000" pitchFamily="2" charset="2"/>
              <a:buChar char="Ø"/>
            </a:pPr>
            <a:r>
              <a:rPr lang="en-IN" sz="1400" dirty="0">
                <a:latin typeface="Times New Roman" panose="02020603050405020304" pitchFamily="18" charset="0"/>
                <a:cs typeface="Times New Roman" panose="02020603050405020304" pitchFamily="18" charset="0"/>
              </a:rPr>
              <a:t>Authentication Management </a:t>
            </a:r>
          </a:p>
          <a:p>
            <a:pPr>
              <a:lnSpc>
                <a:spcPct val="150000"/>
              </a:lnSpc>
              <a:buFont typeface="Wingdings" panose="05000000000000000000" pitchFamily="2" charset="2"/>
              <a:buChar char="Ø"/>
            </a:pPr>
            <a:r>
              <a:rPr lang="en-IN" sz="1400" dirty="0">
                <a:latin typeface="Times New Roman" panose="02020603050405020304" pitchFamily="18" charset="0"/>
                <a:cs typeface="Times New Roman" panose="02020603050405020304" pitchFamily="18" charset="0"/>
              </a:rPr>
              <a:t>Admin Management </a:t>
            </a:r>
          </a:p>
          <a:p>
            <a:pPr>
              <a:lnSpc>
                <a:spcPct val="150000"/>
              </a:lnSpc>
              <a:buFont typeface="Wingdings" panose="05000000000000000000" pitchFamily="2" charset="2"/>
              <a:buChar char="Ø"/>
            </a:pPr>
            <a:r>
              <a:rPr lang="en-IN" sz="1400" dirty="0">
                <a:latin typeface="Times New Roman" panose="02020603050405020304" pitchFamily="18" charset="0"/>
                <a:cs typeface="Times New Roman" panose="02020603050405020304" pitchFamily="18" charset="0"/>
              </a:rPr>
              <a:t>Student Management </a:t>
            </a:r>
          </a:p>
          <a:p>
            <a:pPr>
              <a:lnSpc>
                <a:spcPct val="150000"/>
              </a:lnSpc>
              <a:buFont typeface="Wingdings" panose="05000000000000000000" pitchFamily="2" charset="2"/>
              <a:buChar char="Ø"/>
            </a:pPr>
            <a:r>
              <a:rPr lang="en-IN" sz="1400" dirty="0">
                <a:latin typeface="Times New Roman" panose="02020603050405020304" pitchFamily="18" charset="0"/>
                <a:cs typeface="Times New Roman" panose="02020603050405020304" pitchFamily="18" charset="0"/>
              </a:rPr>
              <a:t>Exam Management </a:t>
            </a:r>
          </a:p>
          <a:p>
            <a:pPr>
              <a:lnSpc>
                <a:spcPct val="150000"/>
              </a:lnSpc>
              <a:buFont typeface="Wingdings" panose="05000000000000000000" pitchFamily="2" charset="2"/>
              <a:buChar char="Ø"/>
            </a:pPr>
            <a:r>
              <a:rPr lang="en-IN" sz="1400" dirty="0">
                <a:latin typeface="Times New Roman" panose="02020603050405020304" pitchFamily="18" charset="0"/>
                <a:cs typeface="Times New Roman" panose="02020603050405020304" pitchFamily="18" charset="0"/>
              </a:rPr>
              <a:t>Course Management</a:t>
            </a:r>
          </a:p>
          <a:p>
            <a:pPr>
              <a:lnSpc>
                <a:spcPct val="150000"/>
              </a:lnSpc>
              <a:buFont typeface="Wingdings" panose="05000000000000000000" pitchFamily="2" charset="2"/>
              <a:buChar char="Ø"/>
            </a:pPr>
            <a:r>
              <a:rPr lang="en-IN" sz="1400" dirty="0">
                <a:latin typeface="Times New Roman" panose="02020603050405020304" pitchFamily="18" charset="0"/>
                <a:cs typeface="Times New Roman" panose="02020603050405020304" pitchFamily="18" charset="0"/>
              </a:rPr>
              <a:t>Proctoring Management </a:t>
            </a:r>
          </a:p>
          <a:p>
            <a:pPr>
              <a:lnSpc>
                <a:spcPct val="150000"/>
              </a:lnSpc>
              <a:buFont typeface="Wingdings" panose="05000000000000000000" pitchFamily="2" charset="2"/>
              <a:buChar char="Ø"/>
            </a:pPr>
            <a:r>
              <a:rPr lang="en-IN" sz="1400" dirty="0">
                <a:latin typeface="Times New Roman" panose="02020603050405020304" pitchFamily="18" charset="0"/>
                <a:cs typeface="Times New Roman" panose="02020603050405020304" pitchFamily="18" charset="0"/>
              </a:rPr>
              <a:t>Result Management </a:t>
            </a:r>
          </a:p>
          <a:p>
            <a:pPr>
              <a:lnSpc>
                <a:spcPct val="150000"/>
              </a:lnSpc>
              <a:buFont typeface="Wingdings" panose="05000000000000000000" pitchFamily="2" charset="2"/>
              <a:buChar char="Ø"/>
            </a:pPr>
            <a:endParaRPr lang="en-IN" dirty="0">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Ø"/>
            </a:pPr>
            <a:endParaRPr lang="en-IN"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6596143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05859F-CB00-944B-FCD2-92AE63AE3FBE}"/>
              </a:ext>
            </a:extLst>
          </p:cNvPr>
          <p:cNvSpPr>
            <a:spLocks noGrp="1"/>
          </p:cNvSpPr>
          <p:nvPr>
            <p:ph type="title"/>
          </p:nvPr>
        </p:nvSpPr>
        <p:spPr>
          <a:xfrm>
            <a:off x="1371600" y="685800"/>
            <a:ext cx="9601200" cy="517849"/>
          </a:xfrm>
        </p:spPr>
        <p:txBody>
          <a:bodyPr>
            <a:normAutofit fontScale="90000"/>
          </a:bodyPr>
          <a:lstStyle/>
          <a:p>
            <a:r>
              <a:rPr lang="en-US" sz="3600" b="1" dirty="0">
                <a:effectLst/>
                <a:latin typeface="Times New Roman" panose="02020603050405020304" pitchFamily="18" charset="0"/>
                <a:ea typeface="Calibri" panose="020F0502020204030204" pitchFamily="34" charset="0"/>
                <a:cs typeface="Times New Roman" panose="02020603050405020304" pitchFamily="18" charset="0"/>
              </a:rPr>
              <a:t>Operating Environment-Hardware and Software :-</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DBEA16C2-8429-2941-1771-A417B9481057}"/>
              </a:ext>
            </a:extLst>
          </p:cNvPr>
          <p:cNvSpPr>
            <a:spLocks noGrp="1"/>
          </p:cNvSpPr>
          <p:nvPr>
            <p:ph idx="1"/>
          </p:nvPr>
        </p:nvSpPr>
        <p:spPr>
          <a:xfrm>
            <a:off x="1371600" y="1203648"/>
            <a:ext cx="9601200" cy="4432041"/>
          </a:xfrm>
        </p:spPr>
        <p:txBody>
          <a:bodyPr>
            <a:normAutofit fontScale="32500" lnSpcReduction="20000"/>
          </a:bodyPr>
          <a:lstStyle/>
          <a:p>
            <a:pPr marL="0" indent="0" algn="just">
              <a:lnSpc>
                <a:spcPct val="150000"/>
              </a:lnSpc>
              <a:spcAft>
                <a:spcPts val="800"/>
              </a:spcAft>
              <a:buNone/>
            </a:pPr>
            <a:r>
              <a:rPr lang="en-US" sz="4900" b="1" dirty="0">
                <a:effectLst/>
                <a:latin typeface="Times New Roman" panose="02020603050405020304" pitchFamily="18" charset="0"/>
                <a:ea typeface="Calibri" panose="020F0502020204030204" pitchFamily="34" charset="0"/>
                <a:cs typeface="Times New Roman" panose="02020603050405020304" pitchFamily="18" charset="0"/>
              </a:rPr>
              <a:t>Hardware Specification:</a:t>
            </a:r>
            <a:endParaRPr lang="en-IN" sz="4900" b="1" dirty="0">
              <a:effectLst/>
              <a:latin typeface="Times New Roman" panose="02020603050405020304" pitchFamily="18" charset="0"/>
              <a:ea typeface="Calibri" panose="020F0502020204030204" pitchFamily="34" charset="0"/>
              <a:cs typeface="Times New Roman" panose="02020603050405020304" pitchFamily="18" charset="0"/>
            </a:endParaRPr>
          </a:p>
          <a:p>
            <a:pPr lvl="0" algn="just">
              <a:lnSpc>
                <a:spcPct val="150000"/>
              </a:lnSpc>
              <a:spcAft>
                <a:spcPts val="800"/>
              </a:spcAft>
              <a:buFont typeface="Wingdings" panose="05000000000000000000" pitchFamily="2" charset="2"/>
              <a:buChar char="Ø"/>
            </a:pPr>
            <a:r>
              <a:rPr lang="en-US" sz="4300" dirty="0">
                <a:effectLst/>
                <a:latin typeface="Times New Roman" panose="02020603050405020304" pitchFamily="18" charset="0"/>
                <a:ea typeface="Calibri" panose="020F0502020204030204" pitchFamily="34" charset="0"/>
                <a:cs typeface="Times New Roman" panose="02020603050405020304" pitchFamily="18" charset="0"/>
              </a:rPr>
              <a:t>Desktop/Laptop </a:t>
            </a:r>
          </a:p>
          <a:p>
            <a:pPr lvl="0" algn="just">
              <a:lnSpc>
                <a:spcPct val="150000"/>
              </a:lnSpc>
              <a:spcAft>
                <a:spcPts val="800"/>
              </a:spcAft>
              <a:buFont typeface="Wingdings" panose="05000000000000000000" pitchFamily="2" charset="2"/>
              <a:buChar char="Ø"/>
            </a:pPr>
            <a:r>
              <a:rPr lang="en-US" sz="4300" dirty="0">
                <a:effectLst/>
                <a:latin typeface="Times New Roman" panose="02020603050405020304" pitchFamily="18" charset="0"/>
                <a:ea typeface="Calibri" panose="020F0502020204030204" pitchFamily="34" charset="0"/>
                <a:cs typeface="Times New Roman" panose="02020603050405020304" pitchFamily="18" charset="0"/>
              </a:rPr>
              <a:t>Hard Disk 512GB or more</a:t>
            </a:r>
            <a:endParaRPr lang="en-IN" sz="4300" dirty="0">
              <a:effectLst/>
              <a:latin typeface="Calibri" panose="020F0502020204030204" pitchFamily="34" charset="0"/>
              <a:ea typeface="Calibri" panose="020F0502020204030204" pitchFamily="34" charset="0"/>
              <a:cs typeface="Times New Roman" panose="02020603050405020304" pitchFamily="18" charset="0"/>
            </a:endParaRPr>
          </a:p>
          <a:p>
            <a:pPr lvl="0" algn="just">
              <a:lnSpc>
                <a:spcPct val="150000"/>
              </a:lnSpc>
              <a:spcAft>
                <a:spcPts val="800"/>
              </a:spcAft>
              <a:buFont typeface="Wingdings" panose="05000000000000000000" pitchFamily="2" charset="2"/>
              <a:buChar char="Ø"/>
            </a:pPr>
            <a:r>
              <a:rPr lang="en-US" sz="4300" dirty="0">
                <a:effectLst/>
                <a:latin typeface="Times New Roman" panose="02020603050405020304" pitchFamily="18" charset="0"/>
                <a:ea typeface="Calibri" panose="020F0502020204030204" pitchFamily="34" charset="0"/>
                <a:cs typeface="Times New Roman" panose="02020603050405020304" pitchFamily="18" charset="0"/>
              </a:rPr>
              <a:t>RAM 4GB or more</a:t>
            </a:r>
            <a:endParaRPr lang="en-IN" sz="4300" dirty="0">
              <a:effectLst/>
              <a:latin typeface="Calibri" panose="020F0502020204030204" pitchFamily="34" charset="0"/>
              <a:ea typeface="Calibri" panose="020F0502020204030204" pitchFamily="34" charset="0"/>
              <a:cs typeface="Times New Roman" panose="02020603050405020304" pitchFamily="18" charset="0"/>
            </a:endParaRPr>
          </a:p>
          <a:p>
            <a:pPr lvl="0" algn="just">
              <a:lnSpc>
                <a:spcPct val="150000"/>
              </a:lnSpc>
              <a:spcAft>
                <a:spcPts val="800"/>
              </a:spcAft>
              <a:buFont typeface="Wingdings" panose="05000000000000000000" pitchFamily="2" charset="2"/>
              <a:buChar char="Ø"/>
            </a:pPr>
            <a:r>
              <a:rPr lang="en-US" sz="4300" dirty="0">
                <a:effectLst/>
                <a:latin typeface="Times New Roman" panose="02020603050405020304" pitchFamily="18" charset="0"/>
                <a:ea typeface="Calibri" panose="020F0502020204030204" pitchFamily="34" charset="0"/>
                <a:cs typeface="Times New Roman" panose="02020603050405020304" pitchFamily="18" charset="0"/>
              </a:rPr>
              <a:t>Processor intel core i3 11gen</a:t>
            </a:r>
            <a:endParaRPr lang="en-IN" sz="43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50000"/>
              </a:lnSpc>
              <a:spcAft>
                <a:spcPts val="800"/>
              </a:spcAft>
              <a:buNone/>
            </a:pPr>
            <a:r>
              <a:rPr lang="en-IN" sz="4900" b="1" dirty="0">
                <a:effectLst/>
                <a:latin typeface="Times New Roman" panose="02020603050405020304" pitchFamily="18" charset="0"/>
                <a:ea typeface="Calibri" panose="020F0502020204030204" pitchFamily="34" charset="0"/>
                <a:cs typeface="Times New Roman" panose="02020603050405020304" pitchFamily="18" charset="0"/>
              </a:rPr>
              <a:t>Software Specification:</a:t>
            </a:r>
            <a:endParaRPr lang="en-IN" sz="4900" b="1"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buFont typeface="Wingdings" panose="05000000000000000000" pitchFamily="2" charset="2"/>
              <a:buChar char="Ø"/>
            </a:pPr>
            <a:r>
              <a:rPr lang="en-US" sz="4300" dirty="0">
                <a:effectLst/>
                <a:latin typeface="Times New Roman" panose="02020603050405020304" pitchFamily="18" charset="0"/>
                <a:ea typeface="Calibri" panose="020F0502020204030204" pitchFamily="34" charset="0"/>
                <a:cs typeface="Times New Roman" panose="02020603050405020304" pitchFamily="18" charset="0"/>
              </a:rPr>
              <a:t>Windows 10 or above</a:t>
            </a:r>
            <a:endParaRPr lang="en-IN" sz="4300"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Aft>
                <a:spcPts val="800"/>
              </a:spcAft>
              <a:buFont typeface="Wingdings" panose="05000000000000000000" pitchFamily="2" charset="2"/>
              <a:buChar char="Ø"/>
            </a:pPr>
            <a:r>
              <a:rPr lang="en-US" sz="4300" dirty="0">
                <a:effectLst/>
                <a:latin typeface="Times New Roman" panose="02020603050405020304" pitchFamily="18" charset="0"/>
                <a:ea typeface="Calibri" panose="020F0502020204030204" pitchFamily="34" charset="0"/>
                <a:cs typeface="Times New Roman" panose="02020603050405020304" pitchFamily="18" charset="0"/>
              </a:rPr>
              <a:t>Visual studio /PyCharm </a:t>
            </a:r>
            <a:endParaRPr lang="en-IN" sz="43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2940244991"/>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{099923CA-A65B-403E-B8D8-B592F64079E6}tf10001105</Template>
  <TotalTime>677</TotalTime>
  <Words>2684</Words>
  <Application>Microsoft Office PowerPoint</Application>
  <PresentationFormat>Widescreen</PresentationFormat>
  <Paragraphs>337</Paragraphs>
  <Slides>32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32</vt:i4>
      </vt:variant>
    </vt:vector>
  </HeadingPairs>
  <TitlesOfParts>
    <vt:vector size="38" baseType="lpstr">
      <vt:lpstr>Arial</vt:lpstr>
      <vt:lpstr>Calibri</vt:lpstr>
      <vt:lpstr>Franklin Gothic Book</vt:lpstr>
      <vt:lpstr>Times New Roman</vt:lpstr>
      <vt:lpstr>Wingdings</vt:lpstr>
      <vt:lpstr>Crop</vt:lpstr>
      <vt:lpstr>Smart Proctoring</vt:lpstr>
      <vt:lpstr>Introduction :-</vt:lpstr>
      <vt:lpstr>Existing System :-</vt:lpstr>
      <vt:lpstr>Need For System :-</vt:lpstr>
      <vt:lpstr>Proposed System :-</vt:lpstr>
      <vt:lpstr>Objective of System :-</vt:lpstr>
      <vt:lpstr>Scope of work :-</vt:lpstr>
      <vt:lpstr>Module Specification :-</vt:lpstr>
      <vt:lpstr>Operating Environment-Hardware and Software :- </vt:lpstr>
      <vt:lpstr>Technology used :-</vt:lpstr>
      <vt:lpstr>Technology used :-</vt:lpstr>
      <vt:lpstr>Analysis &amp; Design :-</vt:lpstr>
      <vt:lpstr>PowerPoint Presentation</vt:lpstr>
      <vt:lpstr>PowerPoint Presentation</vt:lpstr>
      <vt:lpstr>PowerPoint Presentation</vt:lpstr>
      <vt:lpstr>PowerPoint Presentation</vt:lpstr>
      <vt:lpstr>User Interface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Data Dictionary :-</vt:lpstr>
      <vt:lpstr>PowerPoint Presentation</vt:lpstr>
      <vt:lpstr>PowerPoint Presentation</vt:lpstr>
      <vt:lpstr>Drawbacks &amp; Limitations :-</vt:lpstr>
      <vt:lpstr>PowerPoint Presentation</vt:lpstr>
      <vt:lpstr>PowerPoint Presentation</vt:lpstr>
      <vt:lpstr>PowerPoint Presentation</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 based smart online examination Proctoring system</dc:title>
  <dc:creator>Rushikesh Sonawane</dc:creator>
  <cp:lastModifiedBy>B_70 Abhishek Patil</cp:lastModifiedBy>
  <cp:revision>8</cp:revision>
  <dcterms:created xsi:type="dcterms:W3CDTF">2024-02-08T07:21:13Z</dcterms:created>
  <dcterms:modified xsi:type="dcterms:W3CDTF">2024-05-27T20:56:10Z</dcterms:modified>
</cp:coreProperties>
</file>