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9"/>
  </p:notesMasterIdLst>
  <p:sldIdLst>
    <p:sldId id="286" r:id="rId3"/>
    <p:sldId id="288" r:id="rId4"/>
    <p:sldId id="287" r:id="rId5"/>
    <p:sldId id="289" r:id="rId6"/>
    <p:sldId id="290" r:id="rId7"/>
    <p:sldId id="292" r:id="rId8"/>
    <p:sldId id="293" r:id="rId9"/>
    <p:sldId id="294" r:id="rId10"/>
    <p:sldId id="297" r:id="rId11"/>
    <p:sldId id="298" r:id="rId12"/>
    <p:sldId id="299" r:id="rId13"/>
    <p:sldId id="300" r:id="rId14"/>
    <p:sldId id="296" r:id="rId15"/>
    <p:sldId id="295" r:id="rId16"/>
    <p:sldId id="278" r:id="rId17"/>
    <p:sldId id="279" r:id="rId18"/>
  </p:sldIdLst>
  <p:sldSz cx="9144000" cy="5143500" type="screen16x9"/>
  <p:notesSz cx="6858000" cy="9144000"/>
  <p:embeddedFontLst>
    <p:embeddedFont>
      <p:font typeface="Amatic SC" pitchFamily="2" charset="-79"/>
      <p:regular r:id="rId20"/>
      <p:bold r:id="rId21"/>
    </p:embeddedFont>
    <p:embeddedFont>
      <p:font typeface="Merriweather" pitchFamily="2" charset="77"/>
      <p:regular r:id="rId22"/>
      <p:bold r:id="rId23"/>
      <p:italic r:id="rId24"/>
      <p:boldItalic r:id="rId25"/>
    </p:embeddedFont>
    <p:embeddedFont>
      <p:font typeface="Poppins" pitchFamily="2" charset="77"/>
      <p:regular r:id="rId26"/>
      <p:bold r:id="rId27"/>
      <p:italic r:id="rId28"/>
      <p:boldItalic r:id="rId29"/>
    </p:embeddedFont>
    <p:embeddedFont>
      <p:font typeface="Poppins Light" panose="020B0604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C867"/>
    <a:srgbClr val="44C855"/>
    <a:srgbClr val="3FB84D"/>
    <a:srgbClr val="6AB863"/>
    <a:srgbClr val="70B85E"/>
    <a:srgbClr val="9BB897"/>
    <a:srgbClr val="A8C7A3"/>
    <a:srgbClr val="B9D9B2"/>
    <a:srgbClr val="C7E8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8134A6-8A35-4776-8A32-854650AE99A9}">
  <a:tblStyle styleId="{D78134A6-8A35-4776-8A32-854650AE99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702"/>
  </p:normalViewPr>
  <p:slideViewPr>
    <p:cSldViewPr snapToGrid="0">
      <p:cViewPr varScale="1">
        <p:scale>
          <a:sx n="201" d="100"/>
          <a:sy n="201" d="100"/>
        </p:scale>
        <p:origin x="1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864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17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217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41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400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3781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51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66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923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930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308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40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" name="Google Shape;1549;p9"/>
          <p:cNvSpPr txBox="1">
            <a:spLocks noGrp="1"/>
          </p:cNvSpPr>
          <p:nvPr>
            <p:ph type="body" idx="1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sz="2400" b="1"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1550" name="Google Shape;1550;p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311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421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141251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386311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 no illustra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342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967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670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338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185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526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820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202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83870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ndraw.co/" TargetMode="Externa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5;p14">
            <a:extLst>
              <a:ext uri="{FF2B5EF4-FFF2-40B4-BE49-F238E27FC236}">
                <a16:creationId xmlns:a16="http://schemas.microsoft.com/office/drawing/2014/main" id="{CB3E5FE6-91E9-CE0E-665B-83F748F01DF0}"/>
              </a:ext>
            </a:extLst>
          </p:cNvPr>
          <p:cNvSpPr txBox="1">
            <a:spLocks/>
          </p:cNvSpPr>
          <p:nvPr/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3600" dirty="0"/>
              <a:t>Conversational Interface for Multi-Source Information Retrieval</a:t>
            </a:r>
          </a:p>
        </p:txBody>
      </p:sp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B4826B08-D505-9377-7826-856F592A5100}"/>
              </a:ext>
            </a:extLst>
          </p:cNvPr>
          <p:cNvSpPr txBox="1">
            <a:spLocks/>
          </p:cNvSpPr>
          <p:nvPr/>
        </p:nvSpPr>
        <p:spPr>
          <a:xfrm>
            <a:off x="641350" y="3386624"/>
            <a:ext cx="2451100" cy="56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Abhiyan Sainju</a:t>
            </a:r>
          </a:p>
          <a:p>
            <a:pPr marL="0" indent="0">
              <a:buFont typeface="Muli"/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Balaji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Senthilkumar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Audio Processing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audio from user via browser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to byte streams, store as temporary file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OpenAI's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whisper-1 model for speech-to-text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transcript to create embeddings/vector store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 querying audio through chat interface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2D050"/>
                </a:solidFill>
              </a:rPr>
              <a:t>10</a:t>
            </a:fld>
            <a:endParaRPr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19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Offline LLM Integration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Mistral offline language model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processing, addresses privacy concerns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OllamaEmbeddings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local embedding generation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Chroma as offline vector store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2D050"/>
                </a:solidFill>
              </a:rPr>
              <a:t>11</a:t>
            </a:fld>
            <a:endParaRPr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3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Difficulties Faced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Maintaining session state for context memory, preventing conflicts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Dealing with deprecated libraries/code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Improving inference speed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Enabling GPU acceleration for offline model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2D050"/>
                </a:solidFill>
              </a:rPr>
              <a:t>12</a:t>
            </a:fld>
            <a:endParaRPr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1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Contributions and Achievements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multi-source information retrieval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and offline language model support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Contextual and conversational interactions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User-friendly interface with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Time-saving and productivity enhancements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2D050"/>
                </a:solidFill>
              </a:rPr>
              <a:t>13</a:t>
            </a:fld>
            <a:endParaRPr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4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Future Work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Expanded source support (websites, databases, knowledge bases)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Multilingual audio support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Personalized query suggestions and result ranking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acceleration for offline models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2D050"/>
                </a:solidFill>
              </a:rPr>
              <a:t>14</a:t>
            </a:fld>
            <a:endParaRPr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5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03" name="Google Shape;303;p36"/>
          <p:cNvSpPr txBox="1">
            <a:spLocks noGrp="1"/>
          </p:cNvSpPr>
          <p:nvPr>
            <p:ph type="ctrTitle" idx="4294967295"/>
          </p:nvPr>
        </p:nvSpPr>
        <p:spPr>
          <a:xfrm>
            <a:off x="339436" y="495155"/>
            <a:ext cx="4864100" cy="11604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304" name="Google Shape;304;p36"/>
          <p:cNvSpPr txBox="1">
            <a:spLocks noGrp="1"/>
          </p:cNvSpPr>
          <p:nvPr>
            <p:ph type="subTitle" idx="4294967295"/>
          </p:nvPr>
        </p:nvSpPr>
        <p:spPr>
          <a:xfrm>
            <a:off x="339436" y="1695305"/>
            <a:ext cx="4864100" cy="7842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312" name="Google Shape;312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Arial" panose="020B0604020202020204" pitchFamily="34" charset="0"/>
                <a:cs typeface="Arial" panose="020B0604020202020204" pitchFamily="34" charset="0"/>
              </a:rPr>
              <a:t>Presentation template by </a:t>
            </a:r>
            <a:r>
              <a:rPr lang="en" sz="1800" u="sng" dirty="0">
                <a:solidFill>
                  <a:srgbClr val="52A55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1800" dirty="0">
              <a:solidFill>
                <a:srgbClr val="52A5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Arial" panose="020B0604020202020204" pitchFamily="34" charset="0"/>
                <a:cs typeface="Arial" panose="020B0604020202020204" pitchFamily="34" charset="0"/>
              </a:rPr>
              <a:t>Photographs by </a:t>
            </a:r>
            <a:r>
              <a:rPr lang="en" sz="1800" u="sng" dirty="0">
                <a:solidFill>
                  <a:srgbClr val="52A55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1800" dirty="0">
              <a:solidFill>
                <a:srgbClr val="52A5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Arial" panose="020B0604020202020204" pitchFamily="34" charset="0"/>
                <a:cs typeface="Arial" panose="020B0604020202020204" pitchFamily="34" charset="0"/>
              </a:rPr>
              <a:t>Illustrations by </a:t>
            </a:r>
            <a:r>
              <a:rPr lang="en" sz="1800" u="sng" dirty="0">
                <a:solidFill>
                  <a:srgbClr val="52A55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Undraw.co</a:t>
            </a:r>
            <a:endParaRPr sz="1800" dirty="0">
              <a:solidFill>
                <a:srgbClr val="52A5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3" name="Google Shape;313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Introduction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of information overload from multiple sources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Inefficiency of manual searching and filtering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in frustration and lost productivity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Underutilization of audio content due to lack of efficient tools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project aims to streamline information retrieval process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2D050"/>
                </a:solidFill>
              </a:rPr>
              <a:t>2</a:t>
            </a:fld>
            <a:endParaRPr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C867"/>
        </a:solidFill>
        <a:effectLst/>
      </p:bgPr>
    </p:bg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Overview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Project Overview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Conversational interface for querying multiple sources of information including PDFs, YouTube videos, and audio recordings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Leverages NLP, vector databases, large language models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users to interact with information efficiently using context memorization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2D050"/>
                </a:solidFill>
              </a:rPr>
              <a:t>4</a:t>
            </a:fld>
            <a:endParaRPr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4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Core Features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extraction from PDFs, YouTube transcripts, audio files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embedding and storage in vector databases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Conversational query interface to interact with the information present in PDFs, YouTube videos and audio files.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of online (GPT-3.5-turbo) and offline (Mistral) language models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2D050"/>
                </a:solidFill>
              </a:rPr>
              <a:t>5</a:t>
            </a:fld>
            <a:endParaRPr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System Architecture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options: PDF Chat, Audio Chat, Lecture Chat, YouTube Chat, Offline Chat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 processed to extract text/transcripts and convert to embeddings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Embeddings stored in respective vector databases (FAISS or Chroma)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enters query in conversational chat interface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embedded and matched to similar embeddings in vector store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result sent to language model (GPT-3.5-turbo or Mistral) to generate response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displayed in chat, maintaining conversation history/context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2D050"/>
                </a:solidFill>
              </a:rPr>
              <a:t>6</a:t>
            </a:fld>
            <a:endParaRPr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82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27;p18">
            <a:extLst>
              <a:ext uri="{FF2B5EF4-FFF2-40B4-BE49-F238E27FC236}">
                <a16:creationId xmlns:a16="http://schemas.microsoft.com/office/drawing/2014/main" id="{316AE98B-6977-4191-E0C9-B0018728994F}"/>
              </a:ext>
            </a:extLst>
          </p:cNvPr>
          <p:cNvSpPr txBox="1">
            <a:spLocks/>
          </p:cNvSpPr>
          <p:nvPr/>
        </p:nvSpPr>
        <p:spPr>
          <a:xfrm>
            <a:off x="1131750" y="380571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92D050"/>
                </a:solidFill>
              </a:rPr>
              <a:t>How our System Works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FCFAA-1722-AE85-9618-A4AAC15954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2"/>
          <a:stretch/>
        </p:blipFill>
        <p:spPr>
          <a:xfrm>
            <a:off x="2877228" y="963471"/>
            <a:ext cx="3389544" cy="3565143"/>
          </a:xfrm>
          <a:prstGeom prst="rect">
            <a:avLst/>
          </a:prstGeom>
        </p:spPr>
      </p:pic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A0F86839-7F3A-BAAE-5E57-B67DA7A7D31F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00000000-1234-1234-1234-123412341234}" type="slidenum">
              <a:rPr lang="en" sz="1300" smtClean="0">
                <a:solidFill>
                  <a:schemeClr val="dk2"/>
                </a:solidFill>
                <a:latin typeface="Poppins Light"/>
                <a:cs typeface="Poppins Light"/>
                <a:sym typeface="Poppins Light"/>
              </a:rPr>
              <a:pPr/>
              <a:t>7</a:t>
            </a:fld>
            <a:endParaRPr lang="en" sz="1300" dirty="0">
              <a:solidFill>
                <a:schemeClr val="dk2"/>
              </a:solidFill>
              <a:latin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536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Implementation Details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extraction using PyPDF2, chunking with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CharacterTextSplitter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Embeddings with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OpenAIEmbeddings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(online),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OllamaEmbeddings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(offline)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stores: FAISS (online), Chroma (offline)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Conversational interface using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ConversationalRetrievalChain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ConversationBufferMemory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components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2D050"/>
                </a:solidFill>
              </a:rPr>
              <a:t>8</a:t>
            </a:fld>
            <a:endParaRPr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4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92D050"/>
                </a:solidFill>
              </a:rPr>
              <a:t>Youtube</a:t>
            </a:r>
            <a:r>
              <a:rPr lang="en" dirty="0">
                <a:solidFill>
                  <a:srgbClr val="92D050"/>
                </a:solidFill>
              </a:rPr>
              <a:t> Video Processing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-transcript-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fetch video transcript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video id from YouTube link using regex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transcript text like PDF files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embeddings and store in vector database</a:t>
            </a:r>
          </a:p>
          <a:p>
            <a:pPr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querying video content via chat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2D050"/>
                </a:solidFill>
              </a:rPr>
              <a:t>9</a:t>
            </a:fld>
            <a:endParaRPr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932143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2C3E50"/>
    </a:dk1>
    <a:lt1>
      <a:srgbClr val="FFFFFF"/>
    </a:lt1>
    <a:dk2>
      <a:srgbClr val="617A86"/>
    </a:dk2>
    <a:lt2>
      <a:srgbClr val="F5F6F7"/>
    </a:lt2>
    <a:accent1>
      <a:srgbClr val="F55D4B"/>
    </a:accent1>
    <a:accent2>
      <a:srgbClr val="992C26"/>
    </a:accent2>
    <a:accent3>
      <a:srgbClr val="72201C"/>
    </a:accent3>
    <a:accent4>
      <a:srgbClr val="BDD1D3"/>
    </a:accent4>
    <a:accent5>
      <a:srgbClr val="95A5A6"/>
    </a:accent5>
    <a:accent6>
      <a:srgbClr val="617A86"/>
    </a:accent6>
    <a:hlink>
      <a:srgbClr val="F55D4B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470</Words>
  <Application>Microsoft Macintosh PowerPoint</Application>
  <PresentationFormat>On-screen Show (16:9)</PresentationFormat>
  <Paragraphs>87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Poppins Light</vt:lpstr>
      <vt:lpstr>Poppins</vt:lpstr>
      <vt:lpstr>Amatic SC</vt:lpstr>
      <vt:lpstr>Arial</vt:lpstr>
      <vt:lpstr>Muli</vt:lpstr>
      <vt:lpstr>Merriweather</vt:lpstr>
      <vt:lpstr>Gower template</vt:lpstr>
      <vt:lpstr>Nathaniel template</vt:lpstr>
      <vt:lpstr>PowerPoint Presentation</vt:lpstr>
      <vt:lpstr>Introduction</vt:lpstr>
      <vt:lpstr>Project Overview</vt:lpstr>
      <vt:lpstr>Project Overview</vt:lpstr>
      <vt:lpstr>Core Features</vt:lpstr>
      <vt:lpstr>System Architecture</vt:lpstr>
      <vt:lpstr>PowerPoint Presentation</vt:lpstr>
      <vt:lpstr>Implementation Details</vt:lpstr>
      <vt:lpstr>Youtube Video Processing</vt:lpstr>
      <vt:lpstr>Audio Processing</vt:lpstr>
      <vt:lpstr>Offline LLM Integration</vt:lpstr>
      <vt:lpstr>Difficulties Faced</vt:lpstr>
      <vt:lpstr>Contributions and Achievements</vt:lpstr>
      <vt:lpstr>Future Work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Abhiyan Sainju</cp:lastModifiedBy>
  <cp:revision>15</cp:revision>
  <dcterms:modified xsi:type="dcterms:W3CDTF">2024-04-17T18:07:22Z</dcterms:modified>
</cp:coreProperties>
</file>